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88"/>
  </p:notesMasterIdLst>
  <p:handoutMasterIdLst>
    <p:handoutMasterId r:id="rId189"/>
  </p:handoutMasterIdLst>
  <p:sldIdLst>
    <p:sldId id="454" r:id="rId2"/>
    <p:sldId id="458" r:id="rId3"/>
    <p:sldId id="459" r:id="rId4"/>
    <p:sldId id="460" r:id="rId5"/>
    <p:sldId id="461" r:id="rId6"/>
    <p:sldId id="256" r:id="rId7"/>
    <p:sldId id="282" r:id="rId8"/>
    <p:sldId id="444" r:id="rId9"/>
    <p:sldId id="257" r:id="rId10"/>
    <p:sldId id="258" r:id="rId11"/>
    <p:sldId id="259" r:id="rId12"/>
    <p:sldId id="260" r:id="rId13"/>
    <p:sldId id="261" r:id="rId14"/>
    <p:sldId id="262" r:id="rId15"/>
    <p:sldId id="263" r:id="rId16"/>
    <p:sldId id="455" r:id="rId17"/>
    <p:sldId id="456" r:id="rId18"/>
    <p:sldId id="457" r:id="rId19"/>
    <p:sldId id="268" r:id="rId20"/>
    <p:sldId id="265" r:id="rId21"/>
    <p:sldId id="267" r:id="rId22"/>
    <p:sldId id="269" r:id="rId23"/>
    <p:sldId id="271" r:id="rId24"/>
    <p:sldId id="270" r:id="rId25"/>
    <p:sldId id="272" r:id="rId26"/>
    <p:sldId id="273" r:id="rId27"/>
    <p:sldId id="274" r:id="rId28"/>
    <p:sldId id="279" r:id="rId29"/>
    <p:sldId id="280" r:id="rId30"/>
    <p:sldId id="445" r:id="rId31"/>
    <p:sldId id="281" r:id="rId32"/>
    <p:sldId id="446" r:id="rId33"/>
    <p:sldId id="286" r:id="rId34"/>
    <p:sldId id="287" r:id="rId35"/>
    <p:sldId id="288" r:id="rId36"/>
    <p:sldId id="290" r:id="rId37"/>
    <p:sldId id="291" r:id="rId38"/>
    <p:sldId id="292" r:id="rId39"/>
    <p:sldId id="293" r:id="rId40"/>
    <p:sldId id="294" r:id="rId41"/>
    <p:sldId id="295" r:id="rId42"/>
    <p:sldId id="297" r:id="rId43"/>
    <p:sldId id="298" r:id="rId44"/>
    <p:sldId id="317" r:id="rId45"/>
    <p:sldId id="447"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448"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1" r:id="rId76"/>
    <p:sldId id="330" r:id="rId77"/>
    <p:sldId id="332" r:id="rId78"/>
    <p:sldId id="333" r:id="rId79"/>
    <p:sldId id="334" r:id="rId80"/>
    <p:sldId id="335" r:id="rId81"/>
    <p:sldId id="462" r:id="rId82"/>
    <p:sldId id="449" r:id="rId83"/>
    <p:sldId id="337" r:id="rId84"/>
    <p:sldId id="338" r:id="rId85"/>
    <p:sldId id="339" r:id="rId86"/>
    <p:sldId id="341" r:id="rId87"/>
    <p:sldId id="342" r:id="rId88"/>
    <p:sldId id="343" r:id="rId89"/>
    <p:sldId id="344" r:id="rId90"/>
    <p:sldId id="346" r:id="rId91"/>
    <p:sldId id="347" r:id="rId92"/>
    <p:sldId id="348" r:id="rId93"/>
    <p:sldId id="349" r:id="rId94"/>
    <p:sldId id="350" r:id="rId95"/>
    <p:sldId id="351" r:id="rId96"/>
    <p:sldId id="352" r:id="rId97"/>
    <p:sldId id="353" r:id="rId98"/>
    <p:sldId id="354" r:id="rId99"/>
    <p:sldId id="356" r:id="rId100"/>
    <p:sldId id="355" r:id="rId101"/>
    <p:sldId id="450" r:id="rId102"/>
    <p:sldId id="358" r:id="rId103"/>
    <p:sldId id="359" r:id="rId104"/>
    <p:sldId id="360" r:id="rId105"/>
    <p:sldId id="361" r:id="rId106"/>
    <p:sldId id="362" r:id="rId107"/>
    <p:sldId id="363" r:id="rId108"/>
    <p:sldId id="364" r:id="rId109"/>
    <p:sldId id="365" r:id="rId110"/>
    <p:sldId id="366" r:id="rId111"/>
    <p:sldId id="367" r:id="rId112"/>
    <p:sldId id="369" r:id="rId113"/>
    <p:sldId id="368" r:id="rId114"/>
    <p:sldId id="370" r:id="rId115"/>
    <p:sldId id="371" r:id="rId116"/>
    <p:sldId id="372" r:id="rId117"/>
    <p:sldId id="451" r:id="rId118"/>
    <p:sldId id="373" r:id="rId119"/>
    <p:sldId id="374" r:id="rId120"/>
    <p:sldId id="375" r:id="rId121"/>
    <p:sldId id="377" r:id="rId122"/>
    <p:sldId id="376" r:id="rId123"/>
    <p:sldId id="378" r:id="rId124"/>
    <p:sldId id="379" r:id="rId125"/>
    <p:sldId id="381" r:id="rId126"/>
    <p:sldId id="382" r:id="rId127"/>
    <p:sldId id="383" r:id="rId128"/>
    <p:sldId id="380" r:id="rId129"/>
    <p:sldId id="384" r:id="rId130"/>
    <p:sldId id="385" r:id="rId131"/>
    <p:sldId id="387" r:id="rId132"/>
    <p:sldId id="388" r:id="rId133"/>
    <p:sldId id="452" r:id="rId134"/>
    <p:sldId id="389" r:id="rId135"/>
    <p:sldId id="391" r:id="rId136"/>
    <p:sldId id="390" r:id="rId137"/>
    <p:sldId id="392" r:id="rId138"/>
    <p:sldId id="393" r:id="rId139"/>
    <p:sldId id="394" r:id="rId140"/>
    <p:sldId id="395" r:id="rId141"/>
    <p:sldId id="396" r:id="rId142"/>
    <p:sldId id="397" r:id="rId143"/>
    <p:sldId id="398" r:id="rId144"/>
    <p:sldId id="399" r:id="rId145"/>
    <p:sldId id="404" r:id="rId146"/>
    <p:sldId id="403" r:id="rId147"/>
    <p:sldId id="405" r:id="rId148"/>
    <p:sldId id="406" r:id="rId149"/>
    <p:sldId id="407" r:id="rId150"/>
    <p:sldId id="408" r:id="rId151"/>
    <p:sldId id="409" r:id="rId152"/>
    <p:sldId id="410" r:id="rId153"/>
    <p:sldId id="411" r:id="rId154"/>
    <p:sldId id="412" r:id="rId155"/>
    <p:sldId id="413" r:id="rId156"/>
    <p:sldId id="414" r:id="rId157"/>
    <p:sldId id="416" r:id="rId158"/>
    <p:sldId id="415" r:id="rId159"/>
    <p:sldId id="417" r:id="rId160"/>
    <p:sldId id="418" r:id="rId161"/>
    <p:sldId id="419" r:id="rId162"/>
    <p:sldId id="420" r:id="rId163"/>
    <p:sldId id="421" r:id="rId164"/>
    <p:sldId id="423" r:id="rId165"/>
    <p:sldId id="424" r:id="rId166"/>
    <p:sldId id="425" r:id="rId167"/>
    <p:sldId id="426" r:id="rId168"/>
    <p:sldId id="427" r:id="rId169"/>
    <p:sldId id="428" r:id="rId170"/>
    <p:sldId id="429" r:id="rId171"/>
    <p:sldId id="430" r:id="rId172"/>
    <p:sldId id="431" r:id="rId173"/>
    <p:sldId id="432" r:id="rId174"/>
    <p:sldId id="433" r:id="rId175"/>
    <p:sldId id="434" r:id="rId176"/>
    <p:sldId id="435" r:id="rId177"/>
    <p:sldId id="436" r:id="rId178"/>
    <p:sldId id="437" r:id="rId179"/>
    <p:sldId id="439" r:id="rId180"/>
    <p:sldId id="440" r:id="rId181"/>
    <p:sldId id="438" r:id="rId182"/>
    <p:sldId id="441" r:id="rId183"/>
    <p:sldId id="442" r:id="rId184"/>
    <p:sldId id="400" r:id="rId185"/>
    <p:sldId id="422" r:id="rId186"/>
    <p:sldId id="443" r:id="rId187"/>
  </p:sldIdLst>
  <p:sldSz cx="9144000" cy="6858000" type="screen4x3"/>
  <p:notesSz cx="6858000" cy="9144000"/>
  <p:defaultTex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227" autoAdjust="0"/>
  </p:normalViewPr>
  <p:slideViewPr>
    <p:cSldViewPr snapToGrid="0" snapToObjects="1">
      <p:cViewPr varScale="1">
        <p:scale>
          <a:sx n="76" d="100"/>
          <a:sy n="76" d="100"/>
        </p:scale>
        <p:origin x="-2584"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notesMaster" Target="notesMasters/notesMaster1.xml"/><Relationship Id="rId189" Type="http://schemas.openxmlformats.org/officeDocument/2006/relationships/handoutMaster" Target="handoutMasters/handoutMaster1.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printerSettings" Target="printerSettings/printerSettings1.bin"/><Relationship Id="rId191" Type="http://schemas.openxmlformats.org/officeDocument/2006/relationships/presProps" Target="presProps.xml"/><Relationship Id="rId192" Type="http://schemas.openxmlformats.org/officeDocument/2006/relationships/viewProps" Target="view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93" Type="http://schemas.openxmlformats.org/officeDocument/2006/relationships/theme" Target="theme/theme1.xml"/><Relationship Id="rId194" Type="http://schemas.openxmlformats.org/officeDocument/2006/relationships/tableStyles" Target="tableStyle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86249AD-602D-0E4B-9CD4-CBFCC57051F7}" type="datetimeFigureOut">
              <a:rPr lang="de-DE" smtClean="0"/>
              <a:t>21.11.13</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560334C-18AD-9344-9C0C-0600ED2DF9B7}" type="slidenum">
              <a:rPr lang="de-DE" smtClean="0"/>
              <a:t>‹Nr.›</a:t>
            </a:fld>
            <a:endParaRPr lang="de-DE"/>
          </a:p>
        </p:txBody>
      </p:sp>
    </p:spTree>
    <p:extLst>
      <p:ext uri="{BB962C8B-B14F-4D97-AF65-F5344CB8AC3E}">
        <p14:creationId xmlns:p14="http://schemas.microsoft.com/office/powerpoint/2010/main" val="410550005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79BF2-32A4-974D-A73E-3C1237A15D79}" type="datetimeFigureOut">
              <a:rPr lang="de-DE" smtClean="0"/>
              <a:t>21.11.13</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D9758EA-FA47-2743-A888-84FDDB2EE1BA}" type="slidenum">
              <a:rPr lang="de-DE" smtClean="0"/>
              <a:t>‹Nr.›</a:t>
            </a:fld>
            <a:endParaRPr lang="de-DE"/>
          </a:p>
        </p:txBody>
      </p:sp>
    </p:spTree>
    <p:extLst>
      <p:ext uri="{BB962C8B-B14F-4D97-AF65-F5344CB8AC3E}">
        <p14:creationId xmlns:p14="http://schemas.microsoft.com/office/powerpoint/2010/main" val="174382680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Vorgehen</a:t>
            </a:r>
            <a:r>
              <a:rPr lang="de-DE" baseline="0" dirty="0" smtClean="0"/>
              <a:t> bei der Architekturentwicklung</a:t>
            </a:r>
          </a:p>
          <a:p>
            <a:pPr marL="171450" indent="-171450">
              <a:buFontTx/>
              <a:buChar char="-"/>
            </a:pPr>
            <a:r>
              <a:rPr lang="de-DE" baseline="0" dirty="0" smtClean="0"/>
              <a:t>Anforderungen</a:t>
            </a:r>
          </a:p>
          <a:p>
            <a:pPr marL="171450" indent="-171450">
              <a:buFontTx/>
              <a:buChar char="-"/>
            </a:pPr>
            <a:r>
              <a:rPr lang="de-DE" baseline="0" dirty="0" smtClean="0"/>
              <a:t>Einflussfaktoren</a:t>
            </a:r>
          </a:p>
          <a:p>
            <a:pPr marL="171450" indent="-171450">
              <a:buFontTx/>
              <a:buChar char="-"/>
            </a:pPr>
            <a:r>
              <a:rPr lang="de-DE" baseline="0" dirty="0" smtClean="0"/>
              <a:t>Risiken</a:t>
            </a:r>
          </a:p>
          <a:p>
            <a:pPr marL="171450" indent="-171450">
              <a:buFontTx/>
              <a:buChar char="-"/>
            </a:pPr>
            <a:endParaRPr lang="de-DE" baseline="0" dirty="0" smtClean="0"/>
          </a:p>
          <a:p>
            <a:pPr marL="0" indent="0">
              <a:buFontTx/>
              <a:buNone/>
            </a:pPr>
            <a:r>
              <a:rPr lang="de-DE" baseline="0" dirty="0" smtClean="0"/>
              <a:t>Qualität</a:t>
            </a:r>
          </a:p>
          <a:p>
            <a:pPr marL="171450" indent="-171450">
              <a:buFontTx/>
              <a:buChar char="-"/>
            </a:pPr>
            <a:r>
              <a:rPr lang="de-DE" baseline="0" dirty="0" smtClean="0"/>
              <a:t>relativ: Sortierung von Daten</a:t>
            </a:r>
          </a:p>
          <a:p>
            <a:pPr marL="171450" indent="-171450">
              <a:buFontTx/>
              <a:buChar char="-"/>
            </a:pPr>
            <a:r>
              <a:rPr lang="de-DE" baseline="0" dirty="0" smtClean="0"/>
              <a:t>Architekturentwurf sinnlos ohne Definition der Qualitätsziele (wesentliche Q-Merkmale für die Architektur)</a:t>
            </a:r>
          </a:p>
          <a:p>
            <a:pPr marL="171450" indent="-171450">
              <a:buFontTx/>
              <a:buChar char="-"/>
            </a:pPr>
            <a:r>
              <a:rPr lang="de-DE" baseline="0" dirty="0" smtClean="0"/>
              <a:t>Konkretisierung von Q-Merkmalen mit Szenarien</a:t>
            </a:r>
          </a:p>
          <a:p>
            <a:pPr marL="628650" lvl="1" indent="-171450">
              <a:buFontTx/>
              <a:buChar char="-"/>
            </a:pPr>
            <a:r>
              <a:rPr lang="de-DE" baseline="0" dirty="0" smtClean="0"/>
              <a:t>Szenario: Auslöser-&gt;Effekt (Artefakt/Umgebung)-&gt;Bewertung/Messgröße</a:t>
            </a:r>
          </a:p>
          <a:p>
            <a:pPr marL="1085850" lvl="2" indent="-171450">
              <a:buFontTx/>
              <a:buChar char="-"/>
            </a:pPr>
            <a:r>
              <a:rPr lang="de-DE" baseline="0" dirty="0" smtClean="0"/>
              <a:t>Schlecht: „Das System soll </a:t>
            </a:r>
            <a:r>
              <a:rPr lang="de-DE" baseline="0" smtClean="0"/>
              <a:t>stets verfügbar sein.“</a:t>
            </a:r>
            <a:endParaRPr lang="de-DE" baseline="0" dirty="0" smtClean="0"/>
          </a:p>
          <a:p>
            <a:pPr marL="628650" lvl="1" indent="-171450">
              <a:buFontTx/>
              <a:buChar char="-"/>
            </a:pPr>
            <a:r>
              <a:rPr lang="de-DE" baseline="0" dirty="0" smtClean="0"/>
              <a:t>Anwendungs-, Änderungs-, Grenzszenarien („Q-Story“ als Pendant zur User-Story)</a:t>
            </a:r>
          </a:p>
          <a:p>
            <a:pPr marL="171450" indent="-171450">
              <a:buFontTx/>
              <a:buChar char="-"/>
            </a:pPr>
            <a:r>
              <a:rPr lang="de-DE" baseline="0" dirty="0" smtClean="0"/>
              <a:t>Zielkonflikte zwischen Qualitätsmerkmalen</a:t>
            </a:r>
          </a:p>
          <a:p>
            <a:pPr marL="628650" lvl="1" indent="-171450">
              <a:buFontTx/>
              <a:buChar char="-"/>
            </a:pPr>
            <a:r>
              <a:rPr lang="de-DE" baseline="0" dirty="0" smtClean="0"/>
              <a:t>Schach mit 8x8-Array: Wartung++, Performance--</a:t>
            </a:r>
          </a:p>
          <a:p>
            <a:pPr marL="628650" lvl="1" indent="-171450">
              <a:buFontTx/>
              <a:buChar char="-"/>
            </a:pPr>
            <a:r>
              <a:rPr lang="de-DE" baseline="0" dirty="0" smtClean="0"/>
              <a:t>Schach mit Bitvektoren (je Figur Vektor mit 64 Bit): Wartung--, Performance++ (Bitoperationen)</a:t>
            </a:r>
          </a:p>
          <a:p>
            <a:pPr marL="171450" indent="-171450">
              <a:buFontTx/>
              <a:buChar char="-"/>
            </a:pPr>
            <a:endParaRPr lang="de-DE" baseline="0" dirty="0" smtClean="0"/>
          </a:p>
          <a:p>
            <a:pPr marL="0" indent="0">
              <a:buFontTx/>
              <a:buNone/>
            </a:pPr>
            <a:r>
              <a:rPr lang="de-DE" baseline="0" dirty="0" smtClean="0"/>
              <a:t>Lösungsstrategien</a:t>
            </a:r>
          </a:p>
          <a:p>
            <a:pPr marL="171450" indent="-171450">
              <a:buFontTx/>
              <a:buChar char="-"/>
            </a:pPr>
            <a:r>
              <a:rPr lang="de-DE" baseline="0" dirty="0" smtClean="0"/>
              <a:t>Organisatorisch, NF Performanz/</a:t>
            </a:r>
            <a:r>
              <a:rPr lang="de-DE" baseline="0" dirty="0" err="1" smtClean="0"/>
              <a:t>Anpassbarbarkeit</a:t>
            </a:r>
            <a:r>
              <a:rPr lang="de-DE" baseline="0" dirty="0" smtClean="0"/>
              <a:t>/Verfügbarkeit</a:t>
            </a:r>
          </a:p>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9D81DB4B-B8F0-446A-9F61-AD0C393C6F4B}" type="slidenum">
              <a:rPr lang="de-DE" smtClean="0"/>
              <a:pPr/>
              <a:t>1</a:t>
            </a:fld>
            <a:endParaRPr lang="de-D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Warum nicht stets pessimistisch?</a:t>
            </a:r>
          </a:p>
          <a:p>
            <a:r>
              <a:rPr lang="de-DE" dirty="0" smtClean="0"/>
              <a:t>Parallelverarbeitung erfordert Abwägen zwischen „Fehler vermeiden“ (</a:t>
            </a:r>
            <a:r>
              <a:rPr lang="de-DE" dirty="0" err="1" smtClean="0"/>
              <a:t>safety</a:t>
            </a:r>
            <a:r>
              <a:rPr lang="de-DE" dirty="0" smtClean="0"/>
              <a:t>) und „Reaktionszeit“ (</a:t>
            </a:r>
            <a:r>
              <a:rPr lang="de-DE" dirty="0" err="1" smtClean="0"/>
              <a:t>liveness</a:t>
            </a:r>
            <a:r>
              <a:rPr lang="de-DE" dirty="0" smtClean="0"/>
              <a:t>)</a:t>
            </a:r>
          </a:p>
          <a:p>
            <a:r>
              <a:rPr lang="de-DE" dirty="0" smtClean="0"/>
              <a:t>Pessimistisch:</a:t>
            </a:r>
            <a:r>
              <a:rPr lang="de-DE" baseline="0" dirty="0" smtClean="0"/>
              <a:t> langsam und Problem von Deadlocks</a:t>
            </a:r>
            <a:endParaRPr lang="de-DE" dirty="0"/>
          </a:p>
        </p:txBody>
      </p:sp>
      <p:sp>
        <p:nvSpPr>
          <p:cNvPr id="4" name="Foliennummernplatzhalter 3"/>
          <p:cNvSpPr>
            <a:spLocks noGrp="1"/>
          </p:cNvSpPr>
          <p:nvPr>
            <p:ph type="sldNum" sz="quarter" idx="10"/>
          </p:nvPr>
        </p:nvSpPr>
        <p:spPr/>
        <p:txBody>
          <a:bodyPr/>
          <a:lstStyle/>
          <a:p>
            <a:fld id="{1D9758EA-FA47-2743-A888-84FDDB2EE1BA}" type="slidenum">
              <a:rPr lang="de-DE" smtClean="0"/>
              <a:t>65</a:t>
            </a:fld>
            <a:endParaRPr lang="de-DE"/>
          </a:p>
        </p:txBody>
      </p:sp>
    </p:spTree>
    <p:extLst>
      <p:ext uri="{BB962C8B-B14F-4D97-AF65-F5344CB8AC3E}">
        <p14:creationId xmlns:p14="http://schemas.microsoft.com/office/powerpoint/2010/main" val="3264233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Shipping</a:t>
            </a:r>
            <a:r>
              <a:rPr lang="de-DE" dirty="0" smtClean="0"/>
              <a:t> Charge wird aktualisiert durch Iteration</a:t>
            </a:r>
            <a:r>
              <a:rPr lang="de-DE" baseline="0" dirty="0" smtClean="0"/>
              <a:t> über Line Items der Bestellung</a:t>
            </a:r>
            <a:endParaRPr lang="de-DE" dirty="0"/>
          </a:p>
        </p:txBody>
      </p:sp>
      <p:sp>
        <p:nvSpPr>
          <p:cNvPr id="4" name="Foliennummernplatzhalter 3"/>
          <p:cNvSpPr>
            <a:spLocks noGrp="1"/>
          </p:cNvSpPr>
          <p:nvPr>
            <p:ph type="sldNum" sz="quarter" idx="10"/>
          </p:nvPr>
        </p:nvSpPr>
        <p:spPr/>
        <p:txBody>
          <a:bodyPr/>
          <a:lstStyle/>
          <a:p>
            <a:fld id="{1D9758EA-FA47-2743-A888-84FDDB2EE1BA}" type="slidenum">
              <a:rPr lang="de-DE" smtClean="0"/>
              <a:t>66</a:t>
            </a:fld>
            <a:endParaRPr lang="de-DE"/>
          </a:p>
        </p:txBody>
      </p:sp>
    </p:spTree>
    <p:extLst>
      <p:ext uri="{BB962C8B-B14F-4D97-AF65-F5344CB8AC3E}">
        <p14:creationId xmlns:p14="http://schemas.microsoft.com/office/powerpoint/2010/main" val="28263299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1D9758EA-FA47-2743-A888-84FDDB2EE1BA}" type="slidenum">
              <a:rPr lang="de-DE" smtClean="0"/>
              <a:t>67</a:t>
            </a:fld>
            <a:endParaRPr lang="de-DE"/>
          </a:p>
        </p:txBody>
      </p:sp>
    </p:spTree>
    <p:extLst>
      <p:ext uri="{BB962C8B-B14F-4D97-AF65-F5344CB8AC3E}">
        <p14:creationId xmlns:p14="http://schemas.microsoft.com/office/powerpoint/2010/main" val="2826329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1D9758EA-FA47-2743-A888-84FDDB2EE1BA}" type="slidenum">
              <a:rPr lang="de-DE" smtClean="0"/>
              <a:t>68</a:t>
            </a:fld>
            <a:endParaRPr lang="de-DE"/>
          </a:p>
        </p:txBody>
      </p:sp>
    </p:spTree>
    <p:extLst>
      <p:ext uri="{BB962C8B-B14F-4D97-AF65-F5344CB8AC3E}">
        <p14:creationId xmlns:p14="http://schemas.microsoft.com/office/powerpoint/2010/main" val="28263299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1D9758EA-FA47-2743-A888-84FDDB2EE1BA}" type="slidenum">
              <a:rPr lang="de-DE" smtClean="0"/>
              <a:t>69</a:t>
            </a:fld>
            <a:endParaRPr lang="de-DE"/>
          </a:p>
        </p:txBody>
      </p:sp>
    </p:spTree>
    <p:extLst>
      <p:ext uri="{BB962C8B-B14F-4D97-AF65-F5344CB8AC3E}">
        <p14:creationId xmlns:p14="http://schemas.microsoft.com/office/powerpoint/2010/main" val="2826329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1D9758EA-FA47-2743-A888-84FDDB2EE1BA}" type="slidenum">
              <a:rPr lang="de-DE" smtClean="0"/>
              <a:t>70</a:t>
            </a:fld>
            <a:endParaRPr lang="de-DE"/>
          </a:p>
        </p:txBody>
      </p:sp>
    </p:spTree>
    <p:extLst>
      <p:ext uri="{BB962C8B-B14F-4D97-AF65-F5344CB8AC3E}">
        <p14:creationId xmlns:p14="http://schemas.microsoft.com/office/powerpoint/2010/main" val="28263299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1D9758EA-FA47-2743-A888-84FDDB2EE1BA}" type="slidenum">
              <a:rPr lang="de-DE" smtClean="0"/>
              <a:t>71</a:t>
            </a:fld>
            <a:endParaRPr lang="de-DE"/>
          </a:p>
        </p:txBody>
      </p:sp>
    </p:spTree>
    <p:extLst>
      <p:ext uri="{BB962C8B-B14F-4D97-AF65-F5344CB8AC3E}">
        <p14:creationId xmlns:p14="http://schemas.microsoft.com/office/powerpoint/2010/main" val="28263299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Ebay</a:t>
            </a:r>
            <a:r>
              <a:rPr lang="de-DE" dirty="0" smtClean="0"/>
              <a:t>: keine Transaktionen</a:t>
            </a:r>
          </a:p>
          <a:p>
            <a:r>
              <a:rPr lang="de-DE" dirty="0" smtClean="0"/>
              <a:t>2PC oftmals nicht möglich in E-App-Szenarien</a:t>
            </a:r>
            <a:endParaRPr lang="de-DE" dirty="0"/>
          </a:p>
        </p:txBody>
      </p:sp>
      <p:sp>
        <p:nvSpPr>
          <p:cNvPr id="4" name="Foliennummernplatzhalter 3"/>
          <p:cNvSpPr>
            <a:spLocks noGrp="1"/>
          </p:cNvSpPr>
          <p:nvPr>
            <p:ph type="sldNum" sz="quarter" idx="10"/>
          </p:nvPr>
        </p:nvSpPr>
        <p:spPr/>
        <p:txBody>
          <a:bodyPr/>
          <a:lstStyle/>
          <a:p>
            <a:fld id="{1D9758EA-FA47-2743-A888-84FDDB2EE1BA}" type="slidenum">
              <a:rPr lang="de-DE" smtClean="0"/>
              <a:t>72</a:t>
            </a:fld>
            <a:endParaRPr lang="de-DE"/>
          </a:p>
        </p:txBody>
      </p:sp>
    </p:spTree>
    <p:extLst>
      <p:ext uri="{BB962C8B-B14F-4D97-AF65-F5344CB8AC3E}">
        <p14:creationId xmlns:p14="http://schemas.microsoft.com/office/powerpoint/2010/main" val="28263299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1D9758EA-FA47-2743-A888-84FDDB2EE1BA}" type="slidenum">
              <a:rPr lang="de-DE" smtClean="0"/>
              <a:t>73</a:t>
            </a:fld>
            <a:endParaRPr lang="de-DE"/>
          </a:p>
        </p:txBody>
      </p:sp>
    </p:spTree>
    <p:extLst>
      <p:ext uri="{BB962C8B-B14F-4D97-AF65-F5344CB8AC3E}">
        <p14:creationId xmlns:p14="http://schemas.microsoft.com/office/powerpoint/2010/main" val="28263299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1D9758EA-FA47-2743-A888-84FDDB2EE1BA}" type="slidenum">
              <a:rPr lang="de-DE" smtClean="0"/>
              <a:t>74</a:t>
            </a:fld>
            <a:endParaRPr lang="de-DE"/>
          </a:p>
        </p:txBody>
      </p:sp>
    </p:spTree>
    <p:extLst>
      <p:ext uri="{BB962C8B-B14F-4D97-AF65-F5344CB8AC3E}">
        <p14:creationId xmlns:p14="http://schemas.microsoft.com/office/powerpoint/2010/main" val="2826329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Nachteile:</a:t>
            </a:r>
          </a:p>
          <a:p>
            <a:pPr marL="171450" indent="-171450">
              <a:buFont typeface="Arial"/>
              <a:buChar char="•"/>
            </a:pPr>
            <a:r>
              <a:rPr lang="de-DE" dirty="0" smtClean="0"/>
              <a:t>DB-Struktur</a:t>
            </a:r>
            <a:r>
              <a:rPr lang="de-DE" baseline="0" dirty="0" smtClean="0"/>
              <a:t> ist komplex, weil sie vielen Apps genügen muss</a:t>
            </a:r>
          </a:p>
          <a:p>
            <a:pPr marL="171450" indent="-171450">
              <a:buFont typeface="Arial"/>
              <a:buChar char="•"/>
            </a:pPr>
            <a:r>
              <a:rPr lang="de-DE" baseline="0" dirty="0" smtClean="0"/>
              <a:t>Falls eine App Änderungen am Schema machen muss -&gt; Koordination mit anderen Apps nötig</a:t>
            </a:r>
          </a:p>
          <a:p>
            <a:pPr marL="171450" indent="-171450">
              <a:buFont typeface="Arial"/>
              <a:buChar char="•"/>
            </a:pPr>
            <a:r>
              <a:rPr lang="de-DE" baseline="0" dirty="0" smtClean="0"/>
              <a:t>Verschiedene Apps haben unterschiedliche Anforderungen an Struktur und Performanz: Index evtl. für andere Apps problematisch</a:t>
            </a:r>
          </a:p>
          <a:p>
            <a:pPr marL="171450" indent="-171450">
              <a:buFont typeface="Arial"/>
              <a:buChar char="•"/>
            </a:pPr>
            <a:r>
              <a:rPr lang="de-DE" baseline="0" dirty="0" smtClean="0"/>
              <a:t>Apps unter verschiedenen Verantwortlichkeiten -&gt; DB muss für Konsistenz sorgen, da kein Vertrauen zu anderen Apps/Teams</a:t>
            </a:r>
            <a:endParaRPr lang="de-DE" dirty="0"/>
          </a:p>
        </p:txBody>
      </p:sp>
      <p:sp>
        <p:nvSpPr>
          <p:cNvPr id="4" name="Foliennummernplatzhalter 3"/>
          <p:cNvSpPr>
            <a:spLocks noGrp="1"/>
          </p:cNvSpPr>
          <p:nvPr>
            <p:ph type="sldNum" sz="quarter" idx="10"/>
          </p:nvPr>
        </p:nvSpPr>
        <p:spPr/>
        <p:txBody>
          <a:bodyPr/>
          <a:lstStyle/>
          <a:p>
            <a:fld id="{1D9758EA-FA47-2743-A888-84FDDB2EE1BA}" type="slidenum">
              <a:rPr lang="de-DE" smtClean="0"/>
              <a:t>13</a:t>
            </a:fld>
            <a:endParaRPr lang="de-DE"/>
          </a:p>
        </p:txBody>
      </p:sp>
    </p:spTree>
    <p:extLst>
      <p:ext uri="{BB962C8B-B14F-4D97-AF65-F5344CB8AC3E}">
        <p14:creationId xmlns:p14="http://schemas.microsoft.com/office/powerpoint/2010/main" val="34709397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1D9758EA-FA47-2743-A888-84FDDB2EE1BA}" type="slidenum">
              <a:rPr lang="de-DE" smtClean="0"/>
              <a:t>75</a:t>
            </a:fld>
            <a:endParaRPr lang="de-DE"/>
          </a:p>
        </p:txBody>
      </p:sp>
    </p:spTree>
    <p:extLst>
      <p:ext uri="{BB962C8B-B14F-4D97-AF65-F5344CB8AC3E}">
        <p14:creationId xmlns:p14="http://schemas.microsoft.com/office/powerpoint/2010/main" val="28263299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P </a:t>
            </a:r>
            <a:r>
              <a:rPr lang="de-DE" smtClean="0"/>
              <a:t>= „wir haben Partitionen“</a:t>
            </a:r>
          </a:p>
          <a:p>
            <a:endParaRPr lang="de-DE" smtClean="0"/>
          </a:p>
          <a:p>
            <a:endParaRPr lang="de-DE" dirty="0"/>
          </a:p>
        </p:txBody>
      </p:sp>
      <p:sp>
        <p:nvSpPr>
          <p:cNvPr id="4" name="Foliennummernplatzhalter 3"/>
          <p:cNvSpPr>
            <a:spLocks noGrp="1"/>
          </p:cNvSpPr>
          <p:nvPr>
            <p:ph type="sldNum" sz="quarter" idx="10"/>
          </p:nvPr>
        </p:nvSpPr>
        <p:spPr/>
        <p:txBody>
          <a:bodyPr/>
          <a:lstStyle/>
          <a:p>
            <a:fld id="{1D9758EA-FA47-2743-A888-84FDDB2EE1BA}" type="slidenum">
              <a:rPr lang="de-DE" smtClean="0"/>
              <a:t>76</a:t>
            </a:fld>
            <a:endParaRPr lang="de-DE"/>
          </a:p>
        </p:txBody>
      </p:sp>
    </p:spTree>
    <p:extLst>
      <p:ext uri="{BB962C8B-B14F-4D97-AF65-F5344CB8AC3E}">
        <p14:creationId xmlns:p14="http://schemas.microsoft.com/office/powerpoint/2010/main" val="28263299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1D9758EA-FA47-2743-A888-84FDDB2EE1BA}" type="slidenum">
              <a:rPr lang="de-DE" smtClean="0"/>
              <a:t>77</a:t>
            </a:fld>
            <a:endParaRPr lang="de-DE"/>
          </a:p>
        </p:txBody>
      </p:sp>
    </p:spTree>
    <p:extLst>
      <p:ext uri="{BB962C8B-B14F-4D97-AF65-F5344CB8AC3E}">
        <p14:creationId xmlns:p14="http://schemas.microsoft.com/office/powerpoint/2010/main" val="28263299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1D9758EA-FA47-2743-A888-84FDDB2EE1BA}" type="slidenum">
              <a:rPr lang="de-DE" smtClean="0"/>
              <a:t>78</a:t>
            </a:fld>
            <a:endParaRPr lang="de-DE"/>
          </a:p>
        </p:txBody>
      </p:sp>
    </p:spTree>
    <p:extLst>
      <p:ext uri="{BB962C8B-B14F-4D97-AF65-F5344CB8AC3E}">
        <p14:creationId xmlns:p14="http://schemas.microsoft.com/office/powerpoint/2010/main" val="2826329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Motivation</a:t>
            </a:r>
          </a:p>
          <a:p>
            <a:pPr marL="171450" indent="-171450">
              <a:buFontTx/>
              <a:buChar char="-"/>
            </a:pPr>
            <a:r>
              <a:rPr lang="de-DE" dirty="0" smtClean="0"/>
              <a:t>Immer mehr Daten/Durchsatz: </a:t>
            </a:r>
            <a:r>
              <a:rPr lang="de-DE" dirty="0" err="1" smtClean="0"/>
              <a:t>Scale</a:t>
            </a:r>
            <a:r>
              <a:rPr lang="de-DE" dirty="0" smtClean="0"/>
              <a:t> out statt </a:t>
            </a:r>
            <a:r>
              <a:rPr lang="de-DE" dirty="0" err="1" smtClean="0"/>
              <a:t>up</a:t>
            </a:r>
            <a:endParaRPr lang="de-DE" dirty="0" smtClean="0"/>
          </a:p>
          <a:p>
            <a:pPr marL="171450" indent="-171450">
              <a:buFontTx/>
              <a:buChar char="-"/>
            </a:pPr>
            <a:r>
              <a:rPr lang="de-DE" dirty="0" err="1" smtClean="0"/>
              <a:t>Impedance</a:t>
            </a:r>
            <a:r>
              <a:rPr lang="de-DE" dirty="0" smtClean="0"/>
              <a:t> </a:t>
            </a:r>
            <a:r>
              <a:rPr lang="de-DE" dirty="0" err="1" smtClean="0"/>
              <a:t>Mismatch</a:t>
            </a:r>
            <a:r>
              <a:rPr lang="de-DE" dirty="0" smtClean="0"/>
              <a:t> Problem von </a:t>
            </a:r>
            <a:r>
              <a:rPr lang="de-DE" dirty="0" err="1" smtClean="0"/>
              <a:t>RelDBs</a:t>
            </a:r>
            <a:endParaRPr lang="de-DE" dirty="0" smtClean="0"/>
          </a:p>
          <a:p>
            <a:pPr marL="171450" indent="-171450">
              <a:buFontTx/>
              <a:buChar char="-"/>
            </a:pPr>
            <a:r>
              <a:rPr lang="de-DE" dirty="0" err="1" smtClean="0"/>
              <a:t>AppDB</a:t>
            </a:r>
            <a:r>
              <a:rPr lang="de-DE" dirty="0" smtClean="0"/>
              <a:t> statt zentralisierter DB</a:t>
            </a:r>
          </a:p>
          <a:p>
            <a:endParaRPr lang="de-DE" dirty="0" smtClean="0"/>
          </a:p>
          <a:p>
            <a:r>
              <a:rPr lang="de-DE" dirty="0" smtClean="0"/>
              <a:t>Aggregate-Orientierung</a:t>
            </a:r>
          </a:p>
          <a:p>
            <a:pPr marL="171450" indent="-171450">
              <a:buFontTx/>
              <a:buChar char="-"/>
            </a:pPr>
            <a:r>
              <a:rPr lang="de-DE" baseline="0" dirty="0" err="1" smtClean="0"/>
              <a:t>RelDB</a:t>
            </a:r>
            <a:r>
              <a:rPr lang="de-DE" baseline="0" dirty="0" smtClean="0"/>
              <a:t> ignorant</a:t>
            </a:r>
          </a:p>
          <a:p>
            <a:pPr marL="0" indent="0">
              <a:buFontTx/>
              <a:buNone/>
            </a:pPr>
            <a:endParaRPr lang="de-DE" baseline="0" dirty="0" smtClean="0"/>
          </a:p>
          <a:p>
            <a:pPr marL="0" indent="0">
              <a:buFontTx/>
              <a:buNone/>
            </a:pPr>
            <a:r>
              <a:rPr lang="de-DE" baseline="0" dirty="0" smtClean="0"/>
              <a:t>Verteilung</a:t>
            </a:r>
          </a:p>
          <a:p>
            <a:pPr marL="171450" indent="-171450">
              <a:buFontTx/>
              <a:buChar char="-"/>
            </a:pPr>
            <a:r>
              <a:rPr lang="de-DE" baseline="0" dirty="0" smtClean="0"/>
              <a:t>Replikation (</a:t>
            </a:r>
            <a:r>
              <a:rPr lang="de-DE" baseline="0" dirty="0" err="1" smtClean="0"/>
              <a:t>master</a:t>
            </a:r>
            <a:r>
              <a:rPr lang="de-DE" baseline="0" dirty="0" smtClean="0"/>
              <a:t>/Slave, Peer-</a:t>
            </a:r>
            <a:r>
              <a:rPr lang="de-DE" baseline="0" dirty="0" err="1" smtClean="0"/>
              <a:t>to</a:t>
            </a:r>
            <a:r>
              <a:rPr lang="de-DE" baseline="0" dirty="0" smtClean="0"/>
              <a:t>-Peer)</a:t>
            </a:r>
          </a:p>
          <a:p>
            <a:pPr marL="171450" indent="-171450">
              <a:buFontTx/>
              <a:buChar char="-"/>
            </a:pPr>
            <a:r>
              <a:rPr lang="de-DE" baseline="0" dirty="0" err="1" smtClean="0"/>
              <a:t>Sharding</a:t>
            </a:r>
            <a:endParaRPr lang="de-DE" baseline="0" dirty="0" smtClean="0"/>
          </a:p>
          <a:p>
            <a:pPr marL="171450" indent="-171450">
              <a:buFontTx/>
              <a:buChar char="-"/>
            </a:pPr>
            <a:endParaRPr lang="de-DE" baseline="0" dirty="0" smtClean="0"/>
          </a:p>
          <a:p>
            <a:pPr marL="0" indent="0">
              <a:buFontTx/>
              <a:buNone/>
            </a:pPr>
            <a:r>
              <a:rPr lang="de-DE" baseline="0" dirty="0" smtClean="0"/>
              <a:t>Konsistenz</a:t>
            </a:r>
          </a:p>
          <a:p>
            <a:pPr marL="0" indent="0">
              <a:buFontTx/>
              <a:buNone/>
            </a:pPr>
            <a:r>
              <a:rPr lang="de-DE" baseline="0" dirty="0" smtClean="0"/>
              <a:t>- Konflikte (</a:t>
            </a:r>
            <a:r>
              <a:rPr lang="de-DE" baseline="0" dirty="0" err="1" smtClean="0"/>
              <a:t>write</a:t>
            </a:r>
            <a:r>
              <a:rPr lang="de-DE" baseline="0" dirty="0" smtClean="0"/>
              <a:t>/</a:t>
            </a:r>
            <a:r>
              <a:rPr lang="de-DE" baseline="0" dirty="0" err="1" smtClean="0"/>
              <a:t>write</a:t>
            </a:r>
            <a:r>
              <a:rPr lang="de-DE" baseline="0" dirty="0" smtClean="0"/>
              <a:t>, </a:t>
            </a:r>
            <a:r>
              <a:rPr lang="de-DE" baseline="0" dirty="0" err="1" smtClean="0"/>
              <a:t>read</a:t>
            </a:r>
            <a:r>
              <a:rPr lang="de-DE" baseline="0" dirty="0" smtClean="0"/>
              <a:t>/</a:t>
            </a:r>
            <a:r>
              <a:rPr lang="de-DE" baseline="0" dirty="0" err="1" smtClean="0"/>
              <a:t>write</a:t>
            </a:r>
            <a:r>
              <a:rPr lang="de-DE" baseline="0" dirty="0" smtClean="0"/>
              <a:t>, </a:t>
            </a:r>
            <a:r>
              <a:rPr lang="de-DE" baseline="0" dirty="0" err="1" smtClean="0"/>
              <a:t>replication</a:t>
            </a:r>
            <a:r>
              <a:rPr lang="de-DE" baseline="0" dirty="0" smtClean="0"/>
              <a:t> </a:t>
            </a:r>
            <a:r>
              <a:rPr lang="de-DE" baseline="0" dirty="0" err="1" smtClean="0"/>
              <a:t>inconsistency</a:t>
            </a:r>
            <a:r>
              <a:rPr lang="de-DE" baseline="0" dirty="0" smtClean="0"/>
              <a:t>)</a:t>
            </a:r>
          </a:p>
          <a:p>
            <a:pPr marL="171450" indent="-171450">
              <a:buFontTx/>
              <a:buChar char="-"/>
            </a:pPr>
            <a:r>
              <a:rPr lang="de-DE" baseline="0" dirty="0" err="1" smtClean="0"/>
              <a:t>Eventually</a:t>
            </a:r>
            <a:r>
              <a:rPr lang="de-DE" baseline="0" dirty="0" smtClean="0"/>
              <a:t> </a:t>
            </a:r>
            <a:r>
              <a:rPr lang="de-DE" baseline="0" dirty="0" err="1" smtClean="0"/>
              <a:t>Consistent</a:t>
            </a:r>
            <a:endParaRPr lang="de-DE" baseline="0" dirty="0" smtClean="0"/>
          </a:p>
          <a:p>
            <a:pPr marL="171450" indent="-171450">
              <a:buFontTx/>
              <a:buChar char="-"/>
            </a:pPr>
            <a:r>
              <a:rPr lang="de-DE" baseline="0" dirty="0" smtClean="0"/>
              <a:t>CAP-Theorem</a:t>
            </a:r>
          </a:p>
          <a:p>
            <a:pPr marL="628650" lvl="1" indent="-171450">
              <a:buFontTx/>
              <a:buChar char="-"/>
            </a:pPr>
            <a:r>
              <a:rPr lang="de-DE" baseline="0" dirty="0" smtClean="0"/>
              <a:t>für gute Konsistenz C mehrere Knoten einbeziehen -&gt; erhöht A (Latenz)</a:t>
            </a:r>
          </a:p>
          <a:p>
            <a:pPr marL="171450" indent="-171450">
              <a:buFontTx/>
              <a:buChar char="-"/>
            </a:pPr>
            <a:r>
              <a:rPr lang="de-DE" baseline="0" dirty="0" smtClean="0"/>
              <a:t>Konsistenz durch </a:t>
            </a:r>
            <a:r>
              <a:rPr lang="de-DE" baseline="0" dirty="0" err="1" smtClean="0"/>
              <a:t>Quorumsbildung</a:t>
            </a:r>
            <a:endParaRPr lang="de-DE" baseline="0" dirty="0" smtClean="0"/>
          </a:p>
          <a:p>
            <a:pPr marL="628650" lvl="1" indent="-171450">
              <a:buFontTx/>
              <a:buChar char="-"/>
            </a:pPr>
            <a:r>
              <a:rPr lang="de-DE" baseline="0" dirty="0" smtClean="0"/>
              <a:t>W &gt; N/2 (</a:t>
            </a:r>
            <a:r>
              <a:rPr lang="de-DE" baseline="0" dirty="0" err="1" smtClean="0"/>
              <a:t>write</a:t>
            </a:r>
            <a:r>
              <a:rPr lang="de-DE" baseline="0" dirty="0" smtClean="0"/>
              <a:t>), R+W &gt; N (</a:t>
            </a:r>
            <a:r>
              <a:rPr lang="de-DE" baseline="0" dirty="0" err="1" smtClean="0"/>
              <a:t>read</a:t>
            </a:r>
            <a:r>
              <a:rPr lang="de-DE" baseline="0" dirty="0" smtClean="0"/>
              <a:t>)</a:t>
            </a:r>
            <a:endParaRPr lang="de-DE" dirty="0"/>
          </a:p>
        </p:txBody>
      </p:sp>
      <p:sp>
        <p:nvSpPr>
          <p:cNvPr id="4" name="Foliennummernplatzhalter 3"/>
          <p:cNvSpPr>
            <a:spLocks noGrp="1"/>
          </p:cNvSpPr>
          <p:nvPr>
            <p:ph type="sldNum" sz="quarter" idx="10"/>
          </p:nvPr>
        </p:nvSpPr>
        <p:spPr/>
        <p:txBody>
          <a:bodyPr/>
          <a:lstStyle/>
          <a:p>
            <a:fld id="{1D9758EA-FA47-2743-A888-84FDDB2EE1BA}" type="slidenum">
              <a:rPr lang="de-DE" smtClean="0"/>
              <a:t>81</a:t>
            </a:fld>
            <a:endParaRPr lang="de-DE"/>
          </a:p>
        </p:txBody>
      </p:sp>
    </p:spTree>
    <p:extLst>
      <p:ext uri="{BB962C8B-B14F-4D97-AF65-F5344CB8AC3E}">
        <p14:creationId xmlns:p14="http://schemas.microsoft.com/office/powerpoint/2010/main" val="32450664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a:buChar char="•"/>
            </a:pPr>
            <a:r>
              <a:rPr lang="de-DE" dirty="0" err="1" smtClean="0"/>
              <a:t>Map</a:t>
            </a:r>
            <a:r>
              <a:rPr lang="de-DE" dirty="0" smtClean="0"/>
              <a:t> ist </a:t>
            </a:r>
            <a:r>
              <a:rPr lang="de-DE" dirty="0" err="1" smtClean="0"/>
              <a:t>parallelisierbar</a:t>
            </a:r>
            <a:r>
              <a:rPr lang="de-DE" dirty="0" smtClean="0"/>
              <a:t>! Jeder Knoten kann</a:t>
            </a:r>
            <a:r>
              <a:rPr lang="de-DE" baseline="0" dirty="0" smtClean="0"/>
              <a:t> </a:t>
            </a:r>
            <a:r>
              <a:rPr lang="de-DE" baseline="0" dirty="0" err="1" smtClean="0"/>
              <a:t>Map</a:t>
            </a:r>
            <a:r>
              <a:rPr lang="de-DE" baseline="0" dirty="0" smtClean="0"/>
              <a:t> durchführen, unabhängig von anderen.</a:t>
            </a:r>
          </a:p>
          <a:p>
            <a:pPr marL="171450" indent="-171450">
              <a:buFont typeface="Arial"/>
              <a:buChar char="•"/>
            </a:pPr>
            <a:r>
              <a:rPr lang="de-DE" baseline="0" dirty="0" smtClean="0"/>
              <a:t>Beim </a:t>
            </a:r>
            <a:r>
              <a:rPr lang="de-DE" baseline="0" dirty="0" err="1" smtClean="0"/>
              <a:t>Map</a:t>
            </a:r>
            <a:r>
              <a:rPr lang="de-DE" baseline="0" dirty="0" smtClean="0"/>
              <a:t> können auch schon Berechnungen durchgeführt werden</a:t>
            </a:r>
            <a:endParaRPr lang="de-DE" dirty="0"/>
          </a:p>
        </p:txBody>
      </p:sp>
      <p:sp>
        <p:nvSpPr>
          <p:cNvPr id="4" name="Foliennummernplatzhalter 3"/>
          <p:cNvSpPr>
            <a:spLocks noGrp="1"/>
          </p:cNvSpPr>
          <p:nvPr>
            <p:ph type="sldNum" sz="quarter" idx="10"/>
          </p:nvPr>
        </p:nvSpPr>
        <p:spPr/>
        <p:txBody>
          <a:bodyPr/>
          <a:lstStyle/>
          <a:p>
            <a:fld id="{1D9758EA-FA47-2743-A888-84FDDB2EE1BA}" type="slidenum">
              <a:rPr lang="de-DE" smtClean="0"/>
              <a:t>105</a:t>
            </a:fld>
            <a:endParaRPr lang="de-DE"/>
          </a:p>
        </p:txBody>
      </p:sp>
    </p:spTree>
    <p:extLst>
      <p:ext uri="{BB962C8B-B14F-4D97-AF65-F5344CB8AC3E}">
        <p14:creationId xmlns:p14="http://schemas.microsoft.com/office/powerpoint/2010/main" val="1471549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Ein </a:t>
            </a:r>
            <a:r>
              <a:rPr lang="de-DE" dirty="0" err="1" smtClean="0"/>
              <a:t>Map</a:t>
            </a:r>
            <a:r>
              <a:rPr lang="de-DE" dirty="0" smtClean="0"/>
              <a:t>-</a:t>
            </a:r>
            <a:r>
              <a:rPr lang="de-DE" dirty="0" err="1" smtClean="0"/>
              <a:t>Reduce</a:t>
            </a:r>
            <a:r>
              <a:rPr lang="de-DE" dirty="0" smtClean="0"/>
              <a:t>-Framework</a:t>
            </a:r>
            <a:r>
              <a:rPr lang="de-DE" baseline="0" dirty="0" smtClean="0"/>
              <a:t> koordiniert die Prozesse auf den verschiedenen Knoten in einem Cluster</a:t>
            </a:r>
            <a:endParaRPr lang="de-DE" dirty="0"/>
          </a:p>
        </p:txBody>
      </p:sp>
      <p:sp>
        <p:nvSpPr>
          <p:cNvPr id="4" name="Foliennummernplatzhalter 3"/>
          <p:cNvSpPr>
            <a:spLocks noGrp="1"/>
          </p:cNvSpPr>
          <p:nvPr>
            <p:ph type="sldNum" sz="quarter" idx="10"/>
          </p:nvPr>
        </p:nvSpPr>
        <p:spPr/>
        <p:txBody>
          <a:bodyPr/>
          <a:lstStyle/>
          <a:p>
            <a:fld id="{1D9758EA-FA47-2743-A888-84FDDB2EE1BA}" type="slidenum">
              <a:rPr lang="de-DE" smtClean="0"/>
              <a:t>106</a:t>
            </a:fld>
            <a:endParaRPr lang="de-DE"/>
          </a:p>
        </p:txBody>
      </p:sp>
    </p:spTree>
    <p:extLst>
      <p:ext uri="{BB962C8B-B14F-4D97-AF65-F5344CB8AC3E}">
        <p14:creationId xmlns:p14="http://schemas.microsoft.com/office/powerpoint/2010/main" val="37978914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Combinable-reducer</a:t>
            </a:r>
            <a:r>
              <a:rPr lang="de-DE" dirty="0" smtClean="0"/>
              <a:t>:</a:t>
            </a:r>
            <a:r>
              <a:rPr lang="de-DE" baseline="0" dirty="0" smtClean="0"/>
              <a:t> </a:t>
            </a:r>
            <a:r>
              <a:rPr lang="de-DE" baseline="0" dirty="0" err="1" smtClean="0"/>
              <a:t>Outputtype</a:t>
            </a:r>
            <a:r>
              <a:rPr lang="de-DE" baseline="0" dirty="0" smtClean="0"/>
              <a:t>=Inputtype</a:t>
            </a:r>
          </a:p>
          <a:p>
            <a:endParaRPr lang="de-DE" baseline="0" dirty="0" smtClean="0"/>
          </a:p>
          <a:p>
            <a:r>
              <a:rPr lang="de-DE" baseline="0" dirty="0" smtClean="0"/>
              <a:t>Not all </a:t>
            </a:r>
            <a:r>
              <a:rPr lang="de-DE" baseline="0" dirty="0" err="1" smtClean="0"/>
              <a:t>reduce</a:t>
            </a:r>
            <a:r>
              <a:rPr lang="de-DE" baseline="0" dirty="0" smtClean="0"/>
              <a:t> </a:t>
            </a:r>
            <a:r>
              <a:rPr lang="de-DE" baseline="0" dirty="0" err="1" smtClean="0"/>
              <a:t>functions</a:t>
            </a:r>
            <a:r>
              <a:rPr lang="de-DE" baseline="0" dirty="0" smtClean="0"/>
              <a:t> </a:t>
            </a:r>
            <a:r>
              <a:rPr lang="de-DE" baseline="0" dirty="0" err="1" smtClean="0"/>
              <a:t>are</a:t>
            </a:r>
            <a:r>
              <a:rPr lang="de-DE" baseline="0" dirty="0" smtClean="0"/>
              <a:t> </a:t>
            </a:r>
            <a:r>
              <a:rPr lang="de-DE" baseline="0" dirty="0" err="1" smtClean="0"/>
              <a:t>combinable</a:t>
            </a:r>
            <a:r>
              <a:rPr lang="de-DE" baseline="0" dirty="0" smtClean="0"/>
              <a:t>. </a:t>
            </a:r>
            <a:r>
              <a:rPr lang="de-DE" baseline="0" dirty="0" err="1" smtClean="0"/>
              <a:t>Consider</a:t>
            </a:r>
            <a:r>
              <a:rPr lang="de-DE" baseline="0" dirty="0" smtClean="0"/>
              <a:t> a </a:t>
            </a:r>
            <a:r>
              <a:rPr lang="de-DE" baseline="0" dirty="0" err="1" smtClean="0"/>
              <a:t>function</a:t>
            </a:r>
            <a:r>
              <a:rPr lang="de-DE" baseline="0" dirty="0" smtClean="0"/>
              <a:t> </a:t>
            </a:r>
            <a:r>
              <a:rPr lang="de-DE" baseline="0" dirty="0" err="1" smtClean="0"/>
              <a:t>that</a:t>
            </a:r>
            <a:r>
              <a:rPr lang="de-DE" baseline="0" dirty="0" smtClean="0"/>
              <a:t> </a:t>
            </a:r>
            <a:r>
              <a:rPr lang="de-DE" baseline="0" dirty="0" err="1" smtClean="0"/>
              <a:t>counts</a:t>
            </a:r>
            <a:r>
              <a:rPr lang="de-DE" baseline="0" dirty="0" smtClean="0"/>
              <a:t> </a:t>
            </a:r>
            <a:r>
              <a:rPr lang="de-DE" baseline="0" dirty="0" err="1" smtClean="0"/>
              <a:t>the</a:t>
            </a:r>
            <a:r>
              <a:rPr lang="de-DE" baseline="0" dirty="0" smtClean="0"/>
              <a:t> </a:t>
            </a:r>
            <a:r>
              <a:rPr lang="de-DE" baseline="0" dirty="0" err="1" smtClean="0"/>
              <a:t>number</a:t>
            </a:r>
            <a:r>
              <a:rPr lang="de-DE" baseline="0" dirty="0" smtClean="0"/>
              <a:t> </a:t>
            </a:r>
            <a:r>
              <a:rPr lang="de-DE" baseline="0" dirty="0" err="1" smtClean="0"/>
              <a:t>of</a:t>
            </a:r>
            <a:r>
              <a:rPr lang="de-DE" baseline="0" dirty="0" smtClean="0"/>
              <a:t> </a:t>
            </a:r>
            <a:r>
              <a:rPr lang="de-DE" baseline="0" dirty="0" err="1" smtClean="0"/>
              <a:t>unique</a:t>
            </a:r>
            <a:r>
              <a:rPr lang="de-DE" baseline="0" dirty="0" smtClean="0"/>
              <a:t> </a:t>
            </a:r>
            <a:r>
              <a:rPr lang="de-DE" baseline="0" dirty="0" err="1" smtClean="0"/>
              <a:t>customers</a:t>
            </a:r>
            <a:r>
              <a:rPr lang="de-DE" baseline="0" dirty="0" smtClean="0"/>
              <a:t> </a:t>
            </a:r>
            <a:r>
              <a:rPr lang="de-DE" baseline="0" dirty="0" err="1" smtClean="0"/>
              <a:t>for</a:t>
            </a:r>
            <a:r>
              <a:rPr lang="de-DE" baseline="0" dirty="0" smtClean="0"/>
              <a:t> a </a:t>
            </a:r>
            <a:r>
              <a:rPr lang="de-DE" baseline="0" dirty="0" err="1" smtClean="0"/>
              <a:t>particular</a:t>
            </a:r>
            <a:r>
              <a:rPr lang="de-DE" baseline="0" dirty="0" smtClean="0"/>
              <a:t> </a:t>
            </a:r>
            <a:r>
              <a:rPr lang="de-DE" baseline="0" dirty="0" err="1" smtClean="0"/>
              <a:t>product</a:t>
            </a:r>
            <a:r>
              <a:rPr lang="de-DE" baseline="0" dirty="0" smtClean="0"/>
              <a:t>. The </a:t>
            </a:r>
            <a:r>
              <a:rPr lang="de-DE" baseline="0" dirty="0" err="1" smtClean="0"/>
              <a:t>map</a:t>
            </a:r>
            <a:r>
              <a:rPr lang="de-DE" baseline="0" dirty="0" smtClean="0"/>
              <a:t> </a:t>
            </a:r>
            <a:r>
              <a:rPr lang="de-DE" baseline="0" dirty="0" err="1" smtClean="0"/>
              <a:t>function</a:t>
            </a:r>
            <a:r>
              <a:rPr lang="de-DE" baseline="0" dirty="0" smtClean="0"/>
              <a:t> </a:t>
            </a:r>
            <a:r>
              <a:rPr lang="de-DE" baseline="0" dirty="0" err="1" smtClean="0"/>
              <a:t>for</a:t>
            </a:r>
            <a:r>
              <a:rPr lang="de-DE" baseline="0" dirty="0" smtClean="0"/>
              <a:t> such an </a:t>
            </a:r>
            <a:r>
              <a:rPr lang="de-DE" baseline="0" dirty="0" err="1" smtClean="0"/>
              <a:t>operation</a:t>
            </a:r>
            <a:r>
              <a:rPr lang="de-DE" baseline="0" dirty="0" smtClean="0"/>
              <a:t> </a:t>
            </a:r>
            <a:r>
              <a:rPr lang="de-DE" baseline="0" dirty="0" err="1" smtClean="0"/>
              <a:t>would</a:t>
            </a:r>
            <a:r>
              <a:rPr lang="de-DE" baseline="0" dirty="0" smtClean="0"/>
              <a:t> </a:t>
            </a:r>
            <a:r>
              <a:rPr lang="de-DE" baseline="0" dirty="0" err="1" smtClean="0"/>
              <a:t>need</a:t>
            </a:r>
            <a:r>
              <a:rPr lang="de-DE" baseline="0" dirty="0" smtClean="0"/>
              <a:t> </a:t>
            </a:r>
            <a:r>
              <a:rPr lang="de-DE" baseline="0" dirty="0" err="1" smtClean="0"/>
              <a:t>to</a:t>
            </a:r>
            <a:r>
              <a:rPr lang="de-DE" baseline="0" dirty="0" smtClean="0"/>
              <a:t> </a:t>
            </a:r>
            <a:r>
              <a:rPr lang="de-DE" baseline="0" dirty="0" err="1" smtClean="0"/>
              <a:t>emit</a:t>
            </a:r>
            <a:r>
              <a:rPr lang="de-DE" baseline="0" dirty="0" smtClean="0"/>
              <a:t> </a:t>
            </a:r>
            <a:r>
              <a:rPr lang="de-DE" baseline="0" dirty="0" err="1" smtClean="0"/>
              <a:t>the</a:t>
            </a:r>
            <a:r>
              <a:rPr lang="de-DE" baseline="0" dirty="0" smtClean="0"/>
              <a:t> </a:t>
            </a:r>
            <a:r>
              <a:rPr lang="de-DE" baseline="0" dirty="0" err="1" smtClean="0"/>
              <a:t>product</a:t>
            </a:r>
            <a:r>
              <a:rPr lang="de-DE" baseline="0" dirty="0" smtClean="0"/>
              <a:t> </a:t>
            </a:r>
            <a:r>
              <a:rPr lang="de-DE" baseline="0" dirty="0" err="1" smtClean="0"/>
              <a:t>and</a:t>
            </a:r>
            <a:r>
              <a:rPr lang="de-DE" baseline="0" dirty="0" smtClean="0"/>
              <a:t> </a:t>
            </a:r>
            <a:r>
              <a:rPr lang="de-DE" baseline="0" dirty="0" err="1" smtClean="0"/>
              <a:t>the</a:t>
            </a:r>
            <a:r>
              <a:rPr lang="de-DE" baseline="0" dirty="0" smtClean="0"/>
              <a:t> </a:t>
            </a:r>
            <a:r>
              <a:rPr lang="de-DE" baseline="0" dirty="0" err="1" smtClean="0"/>
              <a:t>customer</a:t>
            </a:r>
            <a:r>
              <a:rPr lang="de-DE" baseline="0" dirty="0" smtClean="0"/>
              <a:t>. The </a:t>
            </a:r>
            <a:r>
              <a:rPr lang="de-DE" baseline="0" dirty="0" err="1" smtClean="0"/>
              <a:t>reducer</a:t>
            </a:r>
            <a:r>
              <a:rPr lang="de-DE" baseline="0" dirty="0" smtClean="0"/>
              <a:t> </a:t>
            </a:r>
            <a:r>
              <a:rPr lang="de-DE" baseline="0" dirty="0" err="1" smtClean="0"/>
              <a:t>can</a:t>
            </a:r>
            <a:r>
              <a:rPr lang="de-DE" baseline="0" dirty="0" smtClean="0"/>
              <a:t> </a:t>
            </a:r>
            <a:r>
              <a:rPr lang="de-DE" baseline="0" dirty="0" err="1" smtClean="0"/>
              <a:t>then</a:t>
            </a:r>
            <a:r>
              <a:rPr lang="de-DE" baseline="0" dirty="0" smtClean="0"/>
              <a:t> </a:t>
            </a:r>
            <a:r>
              <a:rPr lang="de-DE" baseline="0" dirty="0" err="1" smtClean="0"/>
              <a:t>combine</a:t>
            </a:r>
            <a:r>
              <a:rPr lang="de-DE" baseline="0" dirty="0" smtClean="0"/>
              <a:t> </a:t>
            </a:r>
            <a:r>
              <a:rPr lang="de-DE" baseline="0" dirty="0" err="1" smtClean="0"/>
              <a:t>them</a:t>
            </a:r>
            <a:r>
              <a:rPr lang="de-DE" baseline="0" dirty="0" smtClean="0"/>
              <a:t> </a:t>
            </a:r>
            <a:r>
              <a:rPr lang="de-DE" baseline="0" dirty="0" err="1" smtClean="0"/>
              <a:t>and</a:t>
            </a:r>
            <a:r>
              <a:rPr lang="de-DE" baseline="0" dirty="0" smtClean="0"/>
              <a:t> </a:t>
            </a:r>
            <a:r>
              <a:rPr lang="de-DE" baseline="0" dirty="0" err="1" smtClean="0"/>
              <a:t>count</a:t>
            </a:r>
            <a:r>
              <a:rPr lang="de-DE" baseline="0" dirty="0" smtClean="0"/>
              <a:t> </a:t>
            </a:r>
            <a:r>
              <a:rPr lang="de-DE" baseline="0" dirty="0" err="1" smtClean="0"/>
              <a:t>how</a:t>
            </a:r>
            <a:r>
              <a:rPr lang="de-DE" baseline="0" dirty="0" smtClean="0"/>
              <a:t> </a:t>
            </a:r>
            <a:r>
              <a:rPr lang="de-DE" baseline="0" dirty="0" err="1" smtClean="0"/>
              <a:t>many</a:t>
            </a:r>
            <a:r>
              <a:rPr lang="de-DE" baseline="0" dirty="0" smtClean="0"/>
              <a:t> </a:t>
            </a:r>
            <a:r>
              <a:rPr lang="de-DE" baseline="0" dirty="0" err="1" smtClean="0"/>
              <a:t>times</a:t>
            </a:r>
            <a:r>
              <a:rPr lang="de-DE" baseline="0" dirty="0" smtClean="0"/>
              <a:t> </a:t>
            </a:r>
            <a:r>
              <a:rPr lang="de-DE" baseline="0" dirty="0" err="1" smtClean="0"/>
              <a:t>each</a:t>
            </a:r>
            <a:r>
              <a:rPr lang="de-DE" baseline="0" dirty="0" smtClean="0"/>
              <a:t> </a:t>
            </a:r>
            <a:r>
              <a:rPr lang="de-DE" baseline="0" dirty="0" err="1" smtClean="0"/>
              <a:t>customer</a:t>
            </a:r>
            <a:r>
              <a:rPr lang="de-DE" baseline="0" dirty="0" smtClean="0"/>
              <a:t> </a:t>
            </a:r>
            <a:r>
              <a:rPr lang="de-DE" baseline="0" dirty="0" err="1" smtClean="0"/>
              <a:t>appears</a:t>
            </a:r>
            <a:r>
              <a:rPr lang="de-DE" baseline="0" dirty="0" smtClean="0"/>
              <a:t> </a:t>
            </a:r>
            <a:r>
              <a:rPr lang="de-DE" baseline="0" dirty="0" err="1" smtClean="0"/>
              <a:t>for</a:t>
            </a:r>
            <a:r>
              <a:rPr lang="de-DE" baseline="0" dirty="0" smtClean="0"/>
              <a:t> a </a:t>
            </a:r>
            <a:r>
              <a:rPr lang="de-DE" baseline="0" dirty="0" err="1" smtClean="0"/>
              <a:t>particular</a:t>
            </a:r>
            <a:r>
              <a:rPr lang="de-DE" baseline="0" dirty="0" smtClean="0"/>
              <a:t> </a:t>
            </a:r>
            <a:r>
              <a:rPr lang="de-DE" baseline="0" dirty="0" err="1" smtClean="0"/>
              <a:t>product</a:t>
            </a:r>
            <a:r>
              <a:rPr lang="de-DE" baseline="0" dirty="0" smtClean="0"/>
              <a:t>, </a:t>
            </a:r>
            <a:r>
              <a:rPr lang="de-DE" baseline="0" dirty="0" err="1" smtClean="0"/>
              <a:t>emitting</a:t>
            </a:r>
            <a:r>
              <a:rPr lang="de-DE" baseline="0" dirty="0" smtClean="0"/>
              <a:t> </a:t>
            </a:r>
            <a:r>
              <a:rPr lang="de-DE" baseline="0" dirty="0" err="1" smtClean="0"/>
              <a:t>the</a:t>
            </a:r>
            <a:r>
              <a:rPr lang="de-DE" baseline="0" dirty="0" smtClean="0"/>
              <a:t> </a:t>
            </a:r>
            <a:r>
              <a:rPr lang="de-DE" baseline="0" dirty="0" err="1" smtClean="0"/>
              <a:t>product</a:t>
            </a:r>
            <a:r>
              <a:rPr lang="de-DE" baseline="0" dirty="0" smtClean="0"/>
              <a:t> </a:t>
            </a:r>
            <a:r>
              <a:rPr lang="de-DE" baseline="0" dirty="0" err="1" smtClean="0"/>
              <a:t>and</a:t>
            </a:r>
            <a:r>
              <a:rPr lang="de-DE" baseline="0" dirty="0" smtClean="0"/>
              <a:t> </a:t>
            </a:r>
            <a:r>
              <a:rPr lang="de-DE" baseline="0" dirty="0" err="1" smtClean="0"/>
              <a:t>the</a:t>
            </a:r>
            <a:r>
              <a:rPr lang="de-DE" baseline="0" dirty="0" smtClean="0"/>
              <a:t> </a:t>
            </a:r>
            <a:r>
              <a:rPr lang="de-DE" baseline="0" dirty="0" err="1" smtClean="0"/>
              <a:t>count</a:t>
            </a:r>
            <a:r>
              <a:rPr lang="de-DE" baseline="0" dirty="0" smtClean="0"/>
              <a:t> (</a:t>
            </a:r>
            <a:r>
              <a:rPr lang="de-DE" baseline="0" dirty="0" err="1" smtClean="0"/>
              <a:t>see</a:t>
            </a:r>
            <a:r>
              <a:rPr lang="de-DE" baseline="0" dirty="0" smtClean="0"/>
              <a:t> </a:t>
            </a:r>
            <a:r>
              <a:rPr lang="de-DE" baseline="0" dirty="0" err="1" smtClean="0"/>
              <a:t>Figure</a:t>
            </a:r>
            <a:r>
              <a:rPr lang="de-DE" baseline="0" dirty="0" smtClean="0"/>
              <a:t> 7.5). </a:t>
            </a:r>
          </a:p>
        </p:txBody>
      </p:sp>
      <p:sp>
        <p:nvSpPr>
          <p:cNvPr id="4" name="Foliennummernplatzhalter 3"/>
          <p:cNvSpPr>
            <a:spLocks noGrp="1"/>
          </p:cNvSpPr>
          <p:nvPr>
            <p:ph type="sldNum" sz="quarter" idx="10"/>
          </p:nvPr>
        </p:nvSpPr>
        <p:spPr/>
        <p:txBody>
          <a:bodyPr/>
          <a:lstStyle/>
          <a:p>
            <a:fld id="{1D9758EA-FA47-2743-A888-84FDDB2EE1BA}" type="slidenum">
              <a:rPr lang="de-DE" smtClean="0"/>
              <a:t>109</a:t>
            </a:fld>
            <a:endParaRPr lang="de-DE"/>
          </a:p>
        </p:txBody>
      </p:sp>
    </p:spTree>
    <p:extLst>
      <p:ext uri="{BB962C8B-B14F-4D97-AF65-F5344CB8AC3E}">
        <p14:creationId xmlns:p14="http://schemas.microsoft.com/office/powerpoint/2010/main" val="12489130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writeConcern.NONE</a:t>
            </a:r>
            <a:r>
              <a:rPr lang="de-DE" dirty="0" smtClean="0"/>
              <a:t> bei</a:t>
            </a:r>
            <a:r>
              <a:rPr lang="de-DE" baseline="0" dirty="0" smtClean="0"/>
              <a:t> „unwichtigen“ Daten, z.B. Log-Einträge</a:t>
            </a:r>
          </a:p>
          <a:p>
            <a:r>
              <a:rPr lang="de-DE" dirty="0" smtClean="0"/>
              <a:t>http://</a:t>
            </a:r>
            <a:r>
              <a:rPr lang="de-DE" dirty="0" err="1" smtClean="0"/>
              <a:t>www.richardfawcett.net</a:t>
            </a:r>
            <a:r>
              <a:rPr lang="de-DE" dirty="0" smtClean="0"/>
              <a:t>/2012/12/17/</a:t>
            </a:r>
            <a:r>
              <a:rPr lang="de-DE" dirty="0" err="1" smtClean="0"/>
              <a:t>investigating</a:t>
            </a:r>
            <a:r>
              <a:rPr lang="de-DE" dirty="0" smtClean="0"/>
              <a:t>-</a:t>
            </a:r>
            <a:r>
              <a:rPr lang="de-DE" dirty="0" err="1" smtClean="0"/>
              <a:t>how</a:t>
            </a:r>
            <a:r>
              <a:rPr lang="de-DE" dirty="0" smtClean="0"/>
              <a:t>-</a:t>
            </a:r>
            <a:r>
              <a:rPr lang="de-DE" dirty="0" err="1" smtClean="0"/>
              <a:t>mongodbs</a:t>
            </a:r>
            <a:r>
              <a:rPr lang="de-DE" dirty="0" smtClean="0"/>
              <a:t>-</a:t>
            </a:r>
            <a:r>
              <a:rPr lang="de-DE" dirty="0" err="1" smtClean="0"/>
              <a:t>majority</a:t>
            </a:r>
            <a:r>
              <a:rPr lang="de-DE" dirty="0" smtClean="0"/>
              <a:t>-</a:t>
            </a:r>
            <a:r>
              <a:rPr lang="de-DE" dirty="0" err="1" smtClean="0"/>
              <a:t>write</a:t>
            </a:r>
            <a:r>
              <a:rPr lang="de-DE" dirty="0" smtClean="0"/>
              <a:t>-</a:t>
            </a:r>
            <a:r>
              <a:rPr lang="de-DE" dirty="0" err="1" smtClean="0"/>
              <a:t>concern</a:t>
            </a:r>
            <a:r>
              <a:rPr lang="de-DE" dirty="0" smtClean="0"/>
              <a:t>-works/</a:t>
            </a:r>
          </a:p>
          <a:p>
            <a:endParaRPr lang="de-DE" dirty="0"/>
          </a:p>
        </p:txBody>
      </p:sp>
      <p:sp>
        <p:nvSpPr>
          <p:cNvPr id="4" name="Foliennummernplatzhalter 3"/>
          <p:cNvSpPr>
            <a:spLocks noGrp="1"/>
          </p:cNvSpPr>
          <p:nvPr>
            <p:ph type="sldNum" sz="quarter" idx="10"/>
          </p:nvPr>
        </p:nvSpPr>
        <p:spPr/>
        <p:txBody>
          <a:bodyPr/>
          <a:lstStyle/>
          <a:p>
            <a:fld id="{1D9758EA-FA47-2743-A888-84FDDB2EE1BA}" type="slidenum">
              <a:rPr lang="de-DE" smtClean="0"/>
              <a:t>137</a:t>
            </a:fld>
            <a:endParaRPr lang="de-DE"/>
          </a:p>
        </p:txBody>
      </p:sp>
    </p:spTree>
    <p:extLst>
      <p:ext uri="{BB962C8B-B14F-4D97-AF65-F5344CB8AC3E}">
        <p14:creationId xmlns:p14="http://schemas.microsoft.com/office/powerpoint/2010/main" val="15830660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Bei Fail von </a:t>
            </a:r>
            <a:r>
              <a:rPr lang="de-DE" dirty="0" err="1" smtClean="0"/>
              <a:t>MongoA</a:t>
            </a:r>
            <a:r>
              <a:rPr lang="de-DE" dirty="0" smtClean="0"/>
              <a:t> im </a:t>
            </a:r>
            <a:r>
              <a:rPr lang="de-DE" dirty="0" err="1" smtClean="0"/>
              <a:t>PrimaryDatacenter</a:t>
            </a:r>
            <a:r>
              <a:rPr lang="de-DE" dirty="0" smtClean="0"/>
              <a:t> wird als neuer Primary</a:t>
            </a:r>
            <a:r>
              <a:rPr lang="de-DE" baseline="0" dirty="0" smtClean="0"/>
              <a:t> </a:t>
            </a:r>
            <a:r>
              <a:rPr lang="de-DE" baseline="0" dirty="0" err="1" smtClean="0"/>
              <a:t>MongoB</a:t>
            </a:r>
            <a:r>
              <a:rPr lang="de-DE" baseline="0" dirty="0" smtClean="0"/>
              <a:t> gewählt (wegen </a:t>
            </a:r>
            <a:r>
              <a:rPr lang="de-DE" baseline="0" dirty="0" err="1" smtClean="0"/>
              <a:t>Prio</a:t>
            </a:r>
            <a:r>
              <a:rPr lang="de-DE" baseline="0" dirty="0" smtClean="0"/>
              <a:t>), dieser ist auch im </a:t>
            </a:r>
            <a:r>
              <a:rPr lang="de-DE" baseline="0" dirty="0" err="1" smtClean="0"/>
              <a:t>PrimaryDatacenter</a:t>
            </a:r>
            <a:endParaRPr lang="de-DE" dirty="0"/>
          </a:p>
        </p:txBody>
      </p:sp>
      <p:sp>
        <p:nvSpPr>
          <p:cNvPr id="4" name="Foliennummernplatzhalter 3"/>
          <p:cNvSpPr>
            <a:spLocks noGrp="1"/>
          </p:cNvSpPr>
          <p:nvPr>
            <p:ph type="sldNum" sz="quarter" idx="10"/>
          </p:nvPr>
        </p:nvSpPr>
        <p:spPr/>
        <p:txBody>
          <a:bodyPr/>
          <a:lstStyle/>
          <a:p>
            <a:fld id="{1D9758EA-FA47-2743-A888-84FDDB2EE1BA}" type="slidenum">
              <a:rPr lang="de-DE" smtClean="0"/>
              <a:t>138</a:t>
            </a:fld>
            <a:endParaRPr lang="de-DE"/>
          </a:p>
        </p:txBody>
      </p:sp>
    </p:spTree>
    <p:extLst>
      <p:ext uri="{BB962C8B-B14F-4D97-AF65-F5344CB8AC3E}">
        <p14:creationId xmlns:p14="http://schemas.microsoft.com/office/powerpoint/2010/main" val="2164631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a:buNone/>
            </a:pPr>
            <a:r>
              <a:rPr lang="de-DE" dirty="0" smtClean="0"/>
              <a:t>Vorteile:</a:t>
            </a:r>
          </a:p>
          <a:p>
            <a:pPr marL="171450" indent="-171450">
              <a:buFont typeface="Arial"/>
              <a:buChar char="•"/>
            </a:pPr>
            <a:r>
              <a:rPr lang="de-DE" dirty="0" smtClean="0"/>
              <a:t>Schemaevolution und Wartung einfacher, da nur in Verantwortung</a:t>
            </a:r>
            <a:r>
              <a:rPr lang="de-DE" baseline="0" dirty="0" smtClean="0"/>
              <a:t> des App-Teams</a:t>
            </a:r>
          </a:p>
          <a:p>
            <a:pPr marL="171450" indent="-171450">
              <a:buFont typeface="Arial"/>
              <a:buChar char="•"/>
            </a:pPr>
            <a:r>
              <a:rPr lang="de-DE" baseline="0" dirty="0" smtClean="0"/>
              <a:t>Die Verantwortung für die DB-Integrität kann in den App-Code verlagert werden (oft sowieso nötig aus </a:t>
            </a:r>
            <a:r>
              <a:rPr lang="de-DE" baseline="0" dirty="0" err="1" smtClean="0"/>
              <a:t>Performanzgründen</a:t>
            </a:r>
            <a:r>
              <a:rPr lang="de-DE" baseline="0" dirty="0" smtClean="0"/>
              <a:t> – </a:t>
            </a:r>
            <a:r>
              <a:rPr lang="de-DE" baseline="0" dirty="0" err="1" smtClean="0"/>
              <a:t>Constraintchecks</a:t>
            </a:r>
            <a:r>
              <a:rPr lang="de-DE" baseline="0" dirty="0" smtClean="0"/>
              <a:t> in Produktion aus)</a:t>
            </a:r>
          </a:p>
          <a:p>
            <a:pPr marL="171450" indent="-171450">
              <a:buFont typeface="Arial"/>
              <a:buChar char="•"/>
            </a:pPr>
            <a:r>
              <a:rPr lang="de-DE" baseline="0" dirty="0" smtClean="0"/>
              <a:t>Mehr Freiheiten in der Wahl der DB-Technologie</a:t>
            </a:r>
          </a:p>
          <a:p>
            <a:endParaRPr lang="de-DE" dirty="0"/>
          </a:p>
        </p:txBody>
      </p:sp>
      <p:sp>
        <p:nvSpPr>
          <p:cNvPr id="4" name="Foliennummernplatzhalter 3"/>
          <p:cNvSpPr>
            <a:spLocks noGrp="1"/>
          </p:cNvSpPr>
          <p:nvPr>
            <p:ph type="sldNum" sz="quarter" idx="10"/>
          </p:nvPr>
        </p:nvSpPr>
        <p:spPr/>
        <p:txBody>
          <a:bodyPr/>
          <a:lstStyle/>
          <a:p>
            <a:fld id="{1D9758EA-FA47-2743-A888-84FDDB2EE1BA}" type="slidenum">
              <a:rPr lang="de-DE" smtClean="0"/>
              <a:t>14</a:t>
            </a:fld>
            <a:endParaRPr lang="de-DE"/>
          </a:p>
        </p:txBody>
      </p:sp>
    </p:spTree>
    <p:extLst>
      <p:ext uri="{BB962C8B-B14F-4D97-AF65-F5344CB8AC3E}">
        <p14:creationId xmlns:p14="http://schemas.microsoft.com/office/powerpoint/2010/main" val="28668473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Bei Fail von </a:t>
            </a:r>
            <a:r>
              <a:rPr lang="de-DE" dirty="0" err="1" smtClean="0"/>
              <a:t>MongoA</a:t>
            </a:r>
            <a:r>
              <a:rPr lang="de-DE" dirty="0" smtClean="0"/>
              <a:t> im </a:t>
            </a:r>
            <a:r>
              <a:rPr lang="de-DE" dirty="0" err="1" smtClean="0"/>
              <a:t>PrimaryDatacenter</a:t>
            </a:r>
            <a:r>
              <a:rPr lang="de-DE" dirty="0" smtClean="0"/>
              <a:t> wird als neuer Primary</a:t>
            </a:r>
            <a:r>
              <a:rPr lang="de-DE" baseline="0" dirty="0" smtClean="0"/>
              <a:t> </a:t>
            </a:r>
            <a:r>
              <a:rPr lang="de-DE" baseline="0" dirty="0" err="1" smtClean="0"/>
              <a:t>MongoB</a:t>
            </a:r>
            <a:r>
              <a:rPr lang="de-DE" baseline="0" dirty="0" smtClean="0"/>
              <a:t> gewählt (wegen </a:t>
            </a:r>
            <a:r>
              <a:rPr lang="de-DE" baseline="0" dirty="0" err="1" smtClean="0"/>
              <a:t>Prio</a:t>
            </a:r>
            <a:r>
              <a:rPr lang="de-DE" baseline="0" dirty="0" smtClean="0"/>
              <a:t>), dieser ist auch im </a:t>
            </a:r>
            <a:r>
              <a:rPr lang="de-DE" baseline="0" smtClean="0"/>
              <a:t>PrimaryDatacenter</a:t>
            </a:r>
            <a:endParaRPr lang="de-DE"/>
          </a:p>
        </p:txBody>
      </p:sp>
      <p:sp>
        <p:nvSpPr>
          <p:cNvPr id="4" name="Foliennummernplatzhalter 3"/>
          <p:cNvSpPr>
            <a:spLocks noGrp="1"/>
          </p:cNvSpPr>
          <p:nvPr>
            <p:ph type="sldNum" sz="quarter" idx="10"/>
          </p:nvPr>
        </p:nvSpPr>
        <p:spPr/>
        <p:txBody>
          <a:bodyPr/>
          <a:lstStyle/>
          <a:p>
            <a:fld id="{1D9758EA-FA47-2743-A888-84FDDB2EE1BA}" type="slidenum">
              <a:rPr lang="de-DE" smtClean="0"/>
              <a:t>139</a:t>
            </a:fld>
            <a:endParaRPr lang="de-DE"/>
          </a:p>
        </p:txBody>
      </p:sp>
    </p:spTree>
    <p:extLst>
      <p:ext uri="{BB962C8B-B14F-4D97-AF65-F5344CB8AC3E}">
        <p14:creationId xmlns:p14="http://schemas.microsoft.com/office/powerpoint/2010/main" val="21646311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Bei Fail von </a:t>
            </a:r>
            <a:r>
              <a:rPr lang="de-DE" dirty="0" err="1" smtClean="0"/>
              <a:t>MongoA</a:t>
            </a:r>
            <a:r>
              <a:rPr lang="de-DE" dirty="0" smtClean="0"/>
              <a:t> im </a:t>
            </a:r>
            <a:r>
              <a:rPr lang="de-DE" dirty="0" err="1" smtClean="0"/>
              <a:t>PrimaryDatacenter</a:t>
            </a:r>
            <a:r>
              <a:rPr lang="de-DE" dirty="0" smtClean="0"/>
              <a:t> wird als neuer Primary</a:t>
            </a:r>
            <a:r>
              <a:rPr lang="de-DE" baseline="0" dirty="0" smtClean="0"/>
              <a:t> </a:t>
            </a:r>
            <a:r>
              <a:rPr lang="de-DE" baseline="0" dirty="0" err="1" smtClean="0"/>
              <a:t>MongoB</a:t>
            </a:r>
            <a:r>
              <a:rPr lang="de-DE" baseline="0" dirty="0" smtClean="0"/>
              <a:t> gewählt (wegen </a:t>
            </a:r>
            <a:r>
              <a:rPr lang="de-DE" baseline="0" dirty="0" err="1" smtClean="0"/>
              <a:t>Prio</a:t>
            </a:r>
            <a:r>
              <a:rPr lang="de-DE" baseline="0" dirty="0" smtClean="0"/>
              <a:t>), dieser ist auch im </a:t>
            </a:r>
            <a:r>
              <a:rPr lang="de-DE" baseline="0" smtClean="0"/>
              <a:t>PrimaryDatacenter</a:t>
            </a:r>
            <a:endParaRPr lang="de-DE"/>
          </a:p>
        </p:txBody>
      </p:sp>
      <p:sp>
        <p:nvSpPr>
          <p:cNvPr id="4" name="Foliennummernplatzhalter 3"/>
          <p:cNvSpPr>
            <a:spLocks noGrp="1"/>
          </p:cNvSpPr>
          <p:nvPr>
            <p:ph type="sldNum" sz="quarter" idx="10"/>
          </p:nvPr>
        </p:nvSpPr>
        <p:spPr/>
        <p:txBody>
          <a:bodyPr/>
          <a:lstStyle/>
          <a:p>
            <a:fld id="{1D9758EA-FA47-2743-A888-84FDDB2EE1BA}" type="slidenum">
              <a:rPr lang="de-DE" smtClean="0"/>
              <a:t>140</a:t>
            </a:fld>
            <a:endParaRPr lang="de-DE"/>
          </a:p>
        </p:txBody>
      </p:sp>
    </p:spTree>
    <p:extLst>
      <p:ext uri="{BB962C8B-B14F-4D97-AF65-F5344CB8AC3E}">
        <p14:creationId xmlns:p14="http://schemas.microsoft.com/office/powerpoint/2010/main" val="21646311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Bei Fail von </a:t>
            </a:r>
            <a:r>
              <a:rPr lang="de-DE" dirty="0" err="1" smtClean="0"/>
              <a:t>MongoA</a:t>
            </a:r>
            <a:r>
              <a:rPr lang="de-DE" dirty="0" smtClean="0"/>
              <a:t> im </a:t>
            </a:r>
            <a:r>
              <a:rPr lang="de-DE" dirty="0" err="1" smtClean="0"/>
              <a:t>PrimaryDatacenter</a:t>
            </a:r>
            <a:r>
              <a:rPr lang="de-DE" dirty="0" smtClean="0"/>
              <a:t> wird als neuer Primary</a:t>
            </a:r>
            <a:r>
              <a:rPr lang="de-DE" baseline="0" dirty="0" smtClean="0"/>
              <a:t> </a:t>
            </a:r>
            <a:r>
              <a:rPr lang="de-DE" baseline="0" dirty="0" err="1" smtClean="0"/>
              <a:t>MongoB</a:t>
            </a:r>
            <a:r>
              <a:rPr lang="de-DE" baseline="0" dirty="0" smtClean="0"/>
              <a:t> gewählt (wegen </a:t>
            </a:r>
            <a:r>
              <a:rPr lang="de-DE" baseline="0" dirty="0" err="1" smtClean="0"/>
              <a:t>Prio</a:t>
            </a:r>
            <a:r>
              <a:rPr lang="de-DE" baseline="0" dirty="0" smtClean="0"/>
              <a:t>), dieser ist auch im </a:t>
            </a:r>
            <a:r>
              <a:rPr lang="de-DE" baseline="0" smtClean="0"/>
              <a:t>PrimaryDatacenter</a:t>
            </a:r>
            <a:endParaRPr lang="de-DE"/>
          </a:p>
        </p:txBody>
      </p:sp>
      <p:sp>
        <p:nvSpPr>
          <p:cNvPr id="4" name="Foliennummernplatzhalter 3"/>
          <p:cNvSpPr>
            <a:spLocks noGrp="1"/>
          </p:cNvSpPr>
          <p:nvPr>
            <p:ph type="sldNum" sz="quarter" idx="10"/>
          </p:nvPr>
        </p:nvSpPr>
        <p:spPr/>
        <p:txBody>
          <a:bodyPr/>
          <a:lstStyle/>
          <a:p>
            <a:fld id="{1D9758EA-FA47-2743-A888-84FDDB2EE1BA}" type="slidenum">
              <a:rPr lang="de-DE" smtClean="0"/>
              <a:t>141</a:t>
            </a:fld>
            <a:endParaRPr lang="de-DE"/>
          </a:p>
        </p:txBody>
      </p:sp>
    </p:spTree>
    <p:extLst>
      <p:ext uri="{BB962C8B-B14F-4D97-AF65-F5344CB8AC3E}">
        <p14:creationId xmlns:p14="http://schemas.microsoft.com/office/powerpoint/2010/main" val="21646311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Bei Fail von </a:t>
            </a:r>
            <a:r>
              <a:rPr lang="de-DE" dirty="0" err="1" smtClean="0"/>
              <a:t>MongoA</a:t>
            </a:r>
            <a:r>
              <a:rPr lang="de-DE" dirty="0" smtClean="0"/>
              <a:t> im </a:t>
            </a:r>
            <a:r>
              <a:rPr lang="de-DE" dirty="0" err="1" smtClean="0"/>
              <a:t>PrimaryDatacenter</a:t>
            </a:r>
            <a:r>
              <a:rPr lang="de-DE" dirty="0" smtClean="0"/>
              <a:t> wird als neuer Primary</a:t>
            </a:r>
            <a:r>
              <a:rPr lang="de-DE" baseline="0" dirty="0" smtClean="0"/>
              <a:t> </a:t>
            </a:r>
            <a:r>
              <a:rPr lang="de-DE" baseline="0" dirty="0" err="1" smtClean="0"/>
              <a:t>MongoB</a:t>
            </a:r>
            <a:r>
              <a:rPr lang="de-DE" baseline="0" dirty="0" smtClean="0"/>
              <a:t> gewählt (wegen </a:t>
            </a:r>
            <a:r>
              <a:rPr lang="de-DE" baseline="0" dirty="0" err="1" smtClean="0"/>
              <a:t>Prio</a:t>
            </a:r>
            <a:r>
              <a:rPr lang="de-DE" baseline="0" dirty="0" smtClean="0"/>
              <a:t>), dieser ist auch im </a:t>
            </a:r>
            <a:r>
              <a:rPr lang="de-DE" baseline="0" smtClean="0"/>
              <a:t>PrimaryDatacenter</a:t>
            </a:r>
            <a:endParaRPr lang="de-DE"/>
          </a:p>
        </p:txBody>
      </p:sp>
      <p:sp>
        <p:nvSpPr>
          <p:cNvPr id="4" name="Foliennummernplatzhalter 3"/>
          <p:cNvSpPr>
            <a:spLocks noGrp="1"/>
          </p:cNvSpPr>
          <p:nvPr>
            <p:ph type="sldNum" sz="quarter" idx="10"/>
          </p:nvPr>
        </p:nvSpPr>
        <p:spPr/>
        <p:txBody>
          <a:bodyPr/>
          <a:lstStyle/>
          <a:p>
            <a:fld id="{1D9758EA-FA47-2743-A888-84FDDB2EE1BA}" type="slidenum">
              <a:rPr lang="de-DE" smtClean="0"/>
              <a:t>142</a:t>
            </a:fld>
            <a:endParaRPr lang="de-DE"/>
          </a:p>
        </p:txBody>
      </p:sp>
    </p:spTree>
    <p:extLst>
      <p:ext uri="{BB962C8B-B14F-4D97-AF65-F5344CB8AC3E}">
        <p14:creationId xmlns:p14="http://schemas.microsoft.com/office/powerpoint/2010/main" val="21646311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DE" dirty="0" smtClean="0"/>
              <a:t>für Prototypen evtl. schlecht geeignet, da Änderungen der Abfragen Einfluss auf das </a:t>
            </a:r>
            <a:r>
              <a:rPr lang="de-DE" dirty="0" err="1" smtClean="0"/>
              <a:t>Column</a:t>
            </a:r>
            <a:r>
              <a:rPr lang="de-DE" dirty="0" smtClean="0"/>
              <a:t>-Family-Schema hat</a:t>
            </a:r>
          </a:p>
          <a:p>
            <a:endParaRPr lang="de-DE" dirty="0"/>
          </a:p>
        </p:txBody>
      </p:sp>
      <p:sp>
        <p:nvSpPr>
          <p:cNvPr id="4" name="Foliennummernplatzhalter 3"/>
          <p:cNvSpPr>
            <a:spLocks noGrp="1"/>
          </p:cNvSpPr>
          <p:nvPr>
            <p:ph type="sldNum" sz="quarter" idx="10"/>
          </p:nvPr>
        </p:nvSpPr>
        <p:spPr/>
        <p:txBody>
          <a:bodyPr/>
          <a:lstStyle/>
          <a:p>
            <a:fld id="{1D9758EA-FA47-2743-A888-84FDDB2EE1BA}" type="slidenum">
              <a:rPr lang="de-DE" smtClean="0"/>
              <a:t>163</a:t>
            </a:fld>
            <a:endParaRPr lang="de-DE"/>
          </a:p>
        </p:txBody>
      </p:sp>
    </p:spTree>
    <p:extLst>
      <p:ext uri="{BB962C8B-B14F-4D97-AF65-F5344CB8AC3E}">
        <p14:creationId xmlns:p14="http://schemas.microsoft.com/office/powerpoint/2010/main" val="23537537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Primäre Beziehungen</a:t>
            </a:r>
            <a:r>
              <a:rPr lang="de-DE" baseline="0" dirty="0" smtClean="0"/>
              <a:t> zwischen Knoten und sekundäre (</a:t>
            </a:r>
            <a:r>
              <a:rPr lang="de-DE" baseline="0" dirty="0" err="1" smtClean="0"/>
              <a:t>linked</a:t>
            </a:r>
            <a:r>
              <a:rPr lang="de-DE" baseline="0" dirty="0" smtClean="0"/>
              <a:t> </a:t>
            </a:r>
            <a:r>
              <a:rPr lang="de-DE" baseline="0" dirty="0" err="1" smtClean="0"/>
              <a:t>lists</a:t>
            </a:r>
            <a:r>
              <a:rPr lang="de-DE" baseline="0" dirty="0" smtClean="0"/>
              <a:t>, Kategorien, </a:t>
            </a:r>
            <a:r>
              <a:rPr lang="de-DE" baseline="0" dirty="0" err="1" smtClean="0"/>
              <a:t>spatial</a:t>
            </a:r>
            <a:r>
              <a:rPr lang="de-DE" baseline="0" dirty="0" smtClean="0"/>
              <a:t> </a:t>
            </a:r>
            <a:r>
              <a:rPr lang="de-DE" baseline="0" dirty="0" err="1" smtClean="0"/>
              <a:t>index</a:t>
            </a:r>
            <a:r>
              <a:rPr lang="de-DE" baseline="0" dirty="0" smtClean="0"/>
              <a:t>, etc.) möglich</a:t>
            </a:r>
            <a:endParaRPr lang="de-DE" dirty="0"/>
          </a:p>
        </p:txBody>
      </p:sp>
      <p:sp>
        <p:nvSpPr>
          <p:cNvPr id="4" name="Foliennummernplatzhalter 3"/>
          <p:cNvSpPr>
            <a:spLocks noGrp="1"/>
          </p:cNvSpPr>
          <p:nvPr>
            <p:ph type="sldNum" sz="quarter" idx="10"/>
          </p:nvPr>
        </p:nvSpPr>
        <p:spPr/>
        <p:txBody>
          <a:bodyPr/>
          <a:lstStyle/>
          <a:p>
            <a:fld id="{1D9758EA-FA47-2743-A888-84FDDB2EE1BA}" type="slidenum">
              <a:rPr lang="de-DE" smtClean="0"/>
              <a:t>166</a:t>
            </a:fld>
            <a:endParaRPr lang="de-DE"/>
          </a:p>
        </p:txBody>
      </p:sp>
    </p:spTree>
    <p:extLst>
      <p:ext uri="{BB962C8B-B14F-4D97-AF65-F5344CB8AC3E}">
        <p14:creationId xmlns:p14="http://schemas.microsoft.com/office/powerpoint/2010/main" val="895813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Folienbildplatzhalter 1"/>
          <p:cNvSpPr>
            <a:spLocks noGrp="1" noRot="1" noChangeAspect="1" noTextEdit="1"/>
          </p:cNvSpPr>
          <p:nvPr>
            <p:ph type="sldImg"/>
          </p:nvPr>
        </p:nvSpPr>
        <p:spPr>
          <a:ln/>
        </p:spPr>
      </p:sp>
      <p:sp>
        <p:nvSpPr>
          <p:cNvPr id="112643"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de-DE">
              <a:latin typeface="Times New Roman" charset="0"/>
            </a:endParaRPr>
          </a:p>
        </p:txBody>
      </p:sp>
      <p:sp>
        <p:nvSpPr>
          <p:cNvPr id="112644"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ea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000">
                <a:solidFill>
                  <a:schemeClr val="tx1"/>
                </a:solidFill>
                <a:latin typeface="Arial" charset="0"/>
                <a:ea typeface="ＭＳ Ｐゴシック" charset="0"/>
              </a:defRPr>
            </a:lvl9pPr>
          </a:lstStyle>
          <a:p>
            <a:fld id="{2E23C241-C9E4-6742-9DF4-A9634B990301}" type="slidenum">
              <a:rPr lang="de-DE" sz="1200"/>
              <a:pPr/>
              <a:t>23</a:t>
            </a:fld>
            <a:endParaRPr lang="de-DE"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Folienbildplatzhalter 1"/>
          <p:cNvSpPr>
            <a:spLocks noGrp="1" noRot="1" noChangeAspect="1" noTextEdit="1"/>
          </p:cNvSpPr>
          <p:nvPr>
            <p:ph type="sldImg"/>
          </p:nvPr>
        </p:nvSpPr>
        <p:spPr>
          <a:ln/>
        </p:spPr>
      </p:sp>
      <p:sp>
        <p:nvSpPr>
          <p:cNvPr id="134147"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de-DE">
              <a:latin typeface="Times New Roman" charset="0"/>
            </a:endParaRPr>
          </a:p>
        </p:txBody>
      </p:sp>
      <p:sp>
        <p:nvSpPr>
          <p:cNvPr id="134148"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Arial" charset="0"/>
                <a:ea typeface="ＭＳ Ｐゴシック" charset="0"/>
              </a:defRPr>
            </a:lvl1pPr>
            <a:lvl2pPr marL="685817" indent="-263776">
              <a:defRPr sz="1800">
                <a:solidFill>
                  <a:schemeClr val="tx1"/>
                </a:solidFill>
                <a:latin typeface="Arial" charset="0"/>
                <a:ea typeface="ＭＳ Ｐゴシック" charset="0"/>
              </a:defRPr>
            </a:lvl2pPr>
            <a:lvl3pPr marL="1055103" indent="-211021">
              <a:defRPr sz="1800">
                <a:solidFill>
                  <a:schemeClr val="tx1"/>
                </a:solidFill>
                <a:latin typeface="Arial" charset="0"/>
                <a:ea typeface="ＭＳ Ｐゴシック" charset="0"/>
              </a:defRPr>
            </a:lvl3pPr>
            <a:lvl4pPr marL="1477145" indent="-211021">
              <a:defRPr sz="1800">
                <a:solidFill>
                  <a:schemeClr val="tx1"/>
                </a:solidFill>
                <a:latin typeface="Arial" charset="0"/>
                <a:ea typeface="ＭＳ Ｐゴシック" charset="0"/>
              </a:defRPr>
            </a:lvl4pPr>
            <a:lvl5pPr marL="1899186" indent="-211021">
              <a:defRPr sz="1800">
                <a:solidFill>
                  <a:schemeClr val="tx1"/>
                </a:solidFill>
                <a:latin typeface="Arial" charset="0"/>
                <a:ea typeface="ＭＳ Ｐゴシック" charset="0"/>
              </a:defRPr>
            </a:lvl5pPr>
            <a:lvl6pPr marL="2321227" indent="-211021" algn="ctr" eaLnBrk="0" fontAlgn="base" hangingPunct="0">
              <a:spcBef>
                <a:spcPct val="0"/>
              </a:spcBef>
              <a:spcAft>
                <a:spcPct val="0"/>
              </a:spcAft>
              <a:defRPr sz="1800">
                <a:solidFill>
                  <a:schemeClr val="tx1"/>
                </a:solidFill>
                <a:latin typeface="Arial" charset="0"/>
                <a:ea typeface="ＭＳ Ｐゴシック" charset="0"/>
              </a:defRPr>
            </a:lvl6pPr>
            <a:lvl7pPr marL="2743269" indent="-211021" algn="ctr" eaLnBrk="0" fontAlgn="base" hangingPunct="0">
              <a:spcBef>
                <a:spcPct val="0"/>
              </a:spcBef>
              <a:spcAft>
                <a:spcPct val="0"/>
              </a:spcAft>
              <a:defRPr sz="1800">
                <a:solidFill>
                  <a:schemeClr val="tx1"/>
                </a:solidFill>
                <a:latin typeface="Arial" charset="0"/>
                <a:ea typeface="ＭＳ Ｐゴシック" charset="0"/>
              </a:defRPr>
            </a:lvl7pPr>
            <a:lvl8pPr marL="3165310" indent="-211021" algn="ctr" eaLnBrk="0" fontAlgn="base" hangingPunct="0">
              <a:spcBef>
                <a:spcPct val="0"/>
              </a:spcBef>
              <a:spcAft>
                <a:spcPct val="0"/>
              </a:spcAft>
              <a:defRPr sz="1800">
                <a:solidFill>
                  <a:schemeClr val="tx1"/>
                </a:solidFill>
                <a:latin typeface="Arial" charset="0"/>
                <a:ea typeface="ＭＳ Ｐゴシック" charset="0"/>
              </a:defRPr>
            </a:lvl8pPr>
            <a:lvl9pPr marL="3587351" indent="-211021" algn="ctr" eaLnBrk="0" fontAlgn="base" hangingPunct="0">
              <a:spcBef>
                <a:spcPct val="0"/>
              </a:spcBef>
              <a:spcAft>
                <a:spcPct val="0"/>
              </a:spcAft>
              <a:defRPr sz="1800">
                <a:solidFill>
                  <a:schemeClr val="tx1"/>
                </a:solidFill>
                <a:latin typeface="Arial" charset="0"/>
                <a:ea typeface="ＭＳ Ｐゴシック" charset="0"/>
              </a:defRPr>
            </a:lvl9pPr>
          </a:lstStyle>
          <a:p>
            <a:fld id="{A73D63C8-22AB-D348-9A28-352609391FE8}" type="slidenum">
              <a:rPr lang="de-DE" sz="1200"/>
              <a:pPr/>
              <a:t>27</a:t>
            </a:fld>
            <a:endParaRPr lang="de-DE"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Aggregate-Modellierung durch UML-Komposition! Sehr nützliches Konstrukt dafür!</a:t>
            </a:r>
            <a:endParaRPr lang="de-DE" dirty="0"/>
          </a:p>
        </p:txBody>
      </p:sp>
      <p:sp>
        <p:nvSpPr>
          <p:cNvPr id="4" name="Foliennummernplatzhalter 3"/>
          <p:cNvSpPr>
            <a:spLocks noGrp="1"/>
          </p:cNvSpPr>
          <p:nvPr>
            <p:ph type="sldNum" sz="quarter" idx="10"/>
          </p:nvPr>
        </p:nvSpPr>
        <p:spPr/>
        <p:txBody>
          <a:bodyPr/>
          <a:lstStyle/>
          <a:p>
            <a:fld id="{1D9758EA-FA47-2743-A888-84FDDB2EE1BA}" type="slidenum">
              <a:rPr lang="de-DE" smtClean="0"/>
              <a:t>37</a:t>
            </a:fld>
            <a:endParaRPr lang="de-DE"/>
          </a:p>
        </p:txBody>
      </p:sp>
    </p:spTree>
    <p:extLst>
      <p:ext uri="{BB962C8B-B14F-4D97-AF65-F5344CB8AC3E}">
        <p14:creationId xmlns:p14="http://schemas.microsoft.com/office/powerpoint/2010/main" val="2047270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Adresse wird </a:t>
            </a:r>
            <a:r>
              <a:rPr lang="de-DE" b="1" dirty="0" smtClean="0"/>
              <a:t>kopiert</a:t>
            </a:r>
            <a:r>
              <a:rPr lang="de-DE" dirty="0" smtClean="0"/>
              <a:t>!, anstelle von Links</a:t>
            </a:r>
            <a:r>
              <a:rPr lang="de-DE" baseline="0" dirty="0" smtClean="0"/>
              <a:t> 3x in Beispiel für dieselbe Adresse</a:t>
            </a:r>
          </a:p>
          <a:p>
            <a:r>
              <a:rPr lang="de-DE" b="1" baseline="0" dirty="0" smtClean="0"/>
              <a:t>Link</a:t>
            </a:r>
            <a:r>
              <a:rPr lang="de-DE" baseline="0" dirty="0" smtClean="0"/>
              <a:t> zwischen Orderitem&lt;-&gt;</a:t>
            </a:r>
            <a:r>
              <a:rPr lang="de-DE" baseline="0" dirty="0" err="1" smtClean="0"/>
              <a:t>Product</a:t>
            </a:r>
            <a:r>
              <a:rPr lang="de-DE" baseline="0" dirty="0" smtClean="0"/>
              <a:t> und Customer&lt;-&gt;Orders! Wie bei relationalen DBs...</a:t>
            </a:r>
          </a:p>
          <a:p>
            <a:endParaRPr lang="de-DE" dirty="0"/>
          </a:p>
        </p:txBody>
      </p:sp>
      <p:sp>
        <p:nvSpPr>
          <p:cNvPr id="4" name="Foliennummernplatzhalter 3"/>
          <p:cNvSpPr>
            <a:spLocks noGrp="1"/>
          </p:cNvSpPr>
          <p:nvPr>
            <p:ph type="sldNum" sz="quarter" idx="10"/>
          </p:nvPr>
        </p:nvSpPr>
        <p:spPr/>
        <p:txBody>
          <a:bodyPr/>
          <a:lstStyle/>
          <a:p>
            <a:fld id="{1D9758EA-FA47-2743-A888-84FDDB2EE1BA}" type="slidenum">
              <a:rPr lang="de-DE" smtClean="0"/>
              <a:t>38</a:t>
            </a:fld>
            <a:endParaRPr lang="de-DE"/>
          </a:p>
        </p:txBody>
      </p:sp>
    </p:spTree>
    <p:extLst>
      <p:ext uri="{BB962C8B-B14F-4D97-AF65-F5344CB8AC3E}">
        <p14:creationId xmlns:p14="http://schemas.microsoft.com/office/powerpoint/2010/main" val="1335945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Oben:</a:t>
            </a:r>
            <a:r>
              <a:rPr lang="de-DE" baseline="0" dirty="0" smtClean="0"/>
              <a:t> Alle Order in einem Batch auswerten, z.B. wöchentlich (Variante unten dann schlecht, da Iteration über alle Customer nötig, um an ihre Orders zu kommen)</a:t>
            </a:r>
          </a:p>
          <a:p>
            <a:r>
              <a:rPr lang="de-DE" baseline="0" dirty="0" smtClean="0"/>
              <a:t>Unten: Wenn ein Customer geladen wird, sollen stets alle seine Orders mit angezeigt werden</a:t>
            </a:r>
            <a:endParaRPr lang="de-DE" dirty="0"/>
          </a:p>
        </p:txBody>
      </p:sp>
      <p:sp>
        <p:nvSpPr>
          <p:cNvPr id="4" name="Foliennummernplatzhalter 3"/>
          <p:cNvSpPr>
            <a:spLocks noGrp="1"/>
          </p:cNvSpPr>
          <p:nvPr>
            <p:ph type="sldNum" sz="quarter" idx="10"/>
          </p:nvPr>
        </p:nvSpPr>
        <p:spPr/>
        <p:txBody>
          <a:bodyPr/>
          <a:lstStyle/>
          <a:p>
            <a:fld id="{1D9758EA-FA47-2743-A888-84FDDB2EE1BA}" type="slidenum">
              <a:rPr lang="de-DE" smtClean="0"/>
              <a:t>41</a:t>
            </a:fld>
            <a:endParaRPr lang="de-DE"/>
          </a:p>
        </p:txBody>
      </p:sp>
    </p:spTree>
    <p:extLst>
      <p:ext uri="{BB962C8B-B14F-4D97-AF65-F5344CB8AC3E}">
        <p14:creationId xmlns:p14="http://schemas.microsoft.com/office/powerpoint/2010/main" val="1250778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Sharding</a:t>
            </a:r>
            <a:r>
              <a:rPr lang="de-DE" dirty="0" smtClean="0"/>
              <a:t>: verschiedene Daten auf verschiedene</a:t>
            </a:r>
            <a:r>
              <a:rPr lang="de-DE" baseline="0" dirty="0" smtClean="0"/>
              <a:t> Knoten</a:t>
            </a:r>
          </a:p>
          <a:p>
            <a:r>
              <a:rPr lang="de-DE" baseline="0" dirty="0" smtClean="0"/>
              <a:t>Replikation: dieselben Daten auf verschiedene Knoten</a:t>
            </a:r>
          </a:p>
          <a:p>
            <a:r>
              <a:rPr lang="de-DE" baseline="0" dirty="0" smtClean="0"/>
              <a:t>kombinierbar</a:t>
            </a:r>
            <a:endParaRPr lang="de-DE" dirty="0"/>
          </a:p>
        </p:txBody>
      </p:sp>
      <p:sp>
        <p:nvSpPr>
          <p:cNvPr id="4" name="Foliennummernplatzhalter 3"/>
          <p:cNvSpPr>
            <a:spLocks noGrp="1"/>
          </p:cNvSpPr>
          <p:nvPr>
            <p:ph type="sldNum" sz="quarter" idx="10"/>
          </p:nvPr>
        </p:nvSpPr>
        <p:spPr/>
        <p:txBody>
          <a:bodyPr/>
          <a:lstStyle/>
          <a:p>
            <a:fld id="{1D9758EA-FA47-2743-A888-84FDDB2EE1BA}" type="slidenum">
              <a:rPr lang="de-DE" smtClean="0"/>
              <a:t>47</a:t>
            </a:fld>
            <a:endParaRPr lang="de-DE"/>
          </a:p>
        </p:txBody>
      </p:sp>
    </p:spTree>
    <p:extLst>
      <p:ext uri="{BB962C8B-B14F-4D97-AF65-F5344CB8AC3E}">
        <p14:creationId xmlns:p14="http://schemas.microsoft.com/office/powerpoint/2010/main" val="1978564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none" baseline="0"/>
            </a:lvl1pPr>
          </a:lstStyle>
          <a:p>
            <a:r>
              <a:rPr lang="de-DE" dirty="0" smtClean="0"/>
              <a:t>Mastertitelformat bearbeiten</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Master-Untertitelformat bearbeiten</a:t>
            </a:r>
            <a:endParaRPr lang="en-US" dirty="0"/>
          </a:p>
        </p:txBody>
      </p:sp>
      <p:sp>
        <p:nvSpPr>
          <p:cNvPr id="4" name="Date Placeholder 3"/>
          <p:cNvSpPr>
            <a:spLocks noGrp="1"/>
          </p:cNvSpPr>
          <p:nvPr>
            <p:ph type="dt" sz="half" idx="10"/>
          </p:nvPr>
        </p:nvSpPr>
        <p:spPr/>
        <p:txBody>
          <a:bodyPr/>
          <a:lstStyle/>
          <a:p>
            <a:fld id="{8CAFC152-E2CF-BB46-80A4-A52998850EB7}" type="datetime1">
              <a:rPr lang="de-DE" smtClean="0"/>
              <a:t>21.11.13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191A944E-6C25-6449-8A5D-6AEA78923977}" type="slidenum">
              <a:rPr lang="de-DE" smtClean="0"/>
              <a:t>‹Nr.›</a:t>
            </a:fld>
            <a:endParaRPr lang="de-DE"/>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Mastertitelformat bearbeiten</a:t>
            </a:r>
            <a:endParaRPr lang="en-US"/>
          </a:p>
        </p:txBody>
      </p:sp>
      <p:sp>
        <p:nvSpPr>
          <p:cNvPr id="3" name="Content Placeholder 2"/>
          <p:cNvSpPr>
            <a:spLocks noGrp="1"/>
          </p:cNvSpPr>
          <p:nvPr>
            <p:ph idx="1"/>
          </p:nvPr>
        </p:nvSpPr>
        <p:spPr/>
        <p:txBody>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4" name="Date Placeholder 3"/>
          <p:cNvSpPr>
            <a:spLocks noGrp="1"/>
          </p:cNvSpPr>
          <p:nvPr>
            <p:ph type="dt" sz="half" idx="10"/>
          </p:nvPr>
        </p:nvSpPr>
        <p:spPr/>
        <p:txBody>
          <a:bodyPr/>
          <a:lstStyle/>
          <a:p>
            <a:fld id="{2C6FD0EF-FF0D-E04A-92C0-A0097B8F804D}" type="datetime1">
              <a:rPr lang="de-DE" smtClean="0"/>
              <a:t>21.11.13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191A944E-6C25-6449-8A5D-6AEA78923977}" type="slidenum">
              <a:rPr lang="de-DE" smtClean="0"/>
              <a:t>‹Nr.›</a:t>
            </a:fld>
            <a:endParaRPr lang="de-DE"/>
          </a:p>
        </p:txBody>
      </p:sp>
      <p:sp>
        <p:nvSpPr>
          <p:cNvPr id="7" name="Rechteck 6"/>
          <p:cNvSpPr/>
          <p:nvPr userDrawn="1"/>
        </p:nvSpPr>
        <p:spPr>
          <a:xfrm>
            <a:off x="457200" y="6443525"/>
            <a:ext cx="1447707" cy="276999"/>
          </a:xfrm>
          <a:prstGeom prst="rect">
            <a:avLst/>
          </a:prstGeom>
        </p:spPr>
        <p:txBody>
          <a:bodyPr wrap="none">
            <a:spAutoFit/>
          </a:bodyPr>
          <a:lstStyle/>
          <a:p>
            <a:r>
              <a:rPr kumimoji="0" lang="de-DE" sz="1200" b="0" i="0" u="none" strike="noStrike" kern="1200" cap="none" spc="0" normalizeH="0" baseline="0" noProof="0" dirty="0" err="1" smtClean="0">
                <a:ln>
                  <a:noFill/>
                </a:ln>
                <a:solidFill>
                  <a:prstClr val="black"/>
                </a:solidFill>
                <a:effectLst/>
                <a:uLnTx/>
                <a:uFillTx/>
                <a:latin typeface="+mn-lt"/>
                <a:ea typeface="+mj-ea"/>
                <a:cs typeface="Arial"/>
              </a:rPr>
              <a:t>srs</a:t>
            </a:r>
            <a:r>
              <a:rPr kumimoji="0" lang="de-DE" sz="1200" b="0" i="0" u="none" strike="noStrike" kern="1200" cap="none" spc="0" normalizeH="0" baseline="0" noProof="0" dirty="0" smtClean="0">
                <a:ln>
                  <a:noFill/>
                </a:ln>
                <a:solidFill>
                  <a:prstClr val="black"/>
                </a:solidFill>
                <a:effectLst/>
                <a:uLnTx/>
                <a:uFillTx/>
                <a:latin typeface="+mn-lt"/>
                <a:ea typeface="+mj-ea"/>
                <a:cs typeface="Arial"/>
              </a:rPr>
              <a:t> | </a:t>
            </a:r>
            <a:r>
              <a:rPr kumimoji="0" lang="de-DE" sz="1200" b="0" i="0" u="none" strike="noStrike" kern="1200" cap="none" spc="0" normalizeH="0" baseline="0" noProof="0" dirty="0" err="1" smtClean="0">
                <a:ln>
                  <a:noFill/>
                </a:ln>
                <a:solidFill>
                  <a:prstClr val="white">
                    <a:lumMod val="50000"/>
                  </a:prstClr>
                </a:solidFill>
                <a:effectLst/>
                <a:uLnTx/>
                <a:uFillTx/>
                <a:latin typeface="+mn-lt"/>
                <a:ea typeface="+mj-ea"/>
                <a:cs typeface="Arial"/>
              </a:rPr>
              <a:t>haw</a:t>
            </a:r>
            <a:r>
              <a:rPr kumimoji="0" lang="de-DE" sz="1200" b="0" i="0" u="none" strike="noStrike" kern="1200" cap="none" spc="0" normalizeH="0" baseline="0" noProof="0" dirty="0" smtClean="0">
                <a:ln>
                  <a:noFill/>
                </a:ln>
                <a:solidFill>
                  <a:prstClr val="white">
                    <a:lumMod val="50000"/>
                  </a:prstClr>
                </a:solidFill>
                <a:effectLst/>
                <a:uLnTx/>
                <a:uFillTx/>
                <a:latin typeface="+mn-lt"/>
                <a:ea typeface="+mj-ea"/>
                <a:cs typeface="Arial"/>
              </a:rPr>
              <a:t> </a:t>
            </a:r>
            <a:r>
              <a:rPr kumimoji="0" lang="de-DE" sz="1200" b="0" i="0" u="none" strike="noStrike" kern="1200" cap="none" spc="0" normalizeH="0" baseline="0" noProof="0" dirty="0" err="1" smtClean="0">
                <a:ln>
                  <a:noFill/>
                </a:ln>
                <a:solidFill>
                  <a:prstClr val="white">
                    <a:lumMod val="50000"/>
                  </a:prstClr>
                </a:solidFill>
                <a:effectLst/>
                <a:uLnTx/>
                <a:uFillTx/>
                <a:latin typeface="+mn-lt"/>
                <a:ea typeface="+mj-ea"/>
                <a:cs typeface="Arial"/>
              </a:rPr>
              <a:t>hamburg</a:t>
            </a:r>
            <a:endParaRPr lang="de-DE" sz="1400" dirty="0"/>
          </a:p>
        </p:txBody>
      </p:sp>
      <p:sp>
        <p:nvSpPr>
          <p:cNvPr id="8" name="Rechteck 7"/>
          <p:cNvSpPr/>
          <p:nvPr userDrawn="1"/>
        </p:nvSpPr>
        <p:spPr>
          <a:xfrm>
            <a:off x="8400213" y="6452384"/>
            <a:ext cx="483801" cy="276999"/>
          </a:xfrm>
          <a:prstGeom prst="rect">
            <a:avLst/>
          </a:prstGeom>
        </p:spPr>
        <p:txBody>
          <a:bodyPr wrap="none">
            <a:spAutoFit/>
          </a:bodyPr>
          <a:lstStyle/>
          <a:p>
            <a:pPr algn="ctr"/>
            <a:fld id="{78EDB800-2651-CA47-8D10-A2F6271C1658}" type="slidenum">
              <a:rPr kumimoji="0" lang="de-DE" sz="1200" b="0" i="0" u="none" strike="noStrike" kern="1200" cap="none" spc="0" normalizeH="0" baseline="0" noProof="0" smtClean="0">
                <a:ln>
                  <a:noFill/>
                </a:ln>
                <a:solidFill>
                  <a:prstClr val="black"/>
                </a:solidFill>
                <a:effectLst/>
                <a:uLnTx/>
                <a:uFillTx/>
                <a:latin typeface="+mn-lt"/>
                <a:ea typeface="+mj-ea"/>
                <a:cs typeface="Arial"/>
              </a:rPr>
              <a:pPr algn="ctr"/>
              <a:t>‹Nr.›</a:t>
            </a:fld>
            <a:endParaRPr lang="de-DE" sz="140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Mastertitelformat bearbeiten</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Date Placeholder 4"/>
          <p:cNvSpPr>
            <a:spLocks noGrp="1"/>
          </p:cNvSpPr>
          <p:nvPr>
            <p:ph type="dt" sz="half" idx="10"/>
          </p:nvPr>
        </p:nvSpPr>
        <p:spPr/>
        <p:txBody>
          <a:bodyPr/>
          <a:lstStyle/>
          <a:p>
            <a:fld id="{C1F53331-9DB1-7B4F-BDAF-78713AFD2C35}" type="datetime1">
              <a:rPr lang="de-DE" smtClean="0"/>
              <a:t>21.11.13</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191A944E-6C25-6449-8A5D-6AEA78923977}" type="slidenum">
              <a:rPr lang="de-DE" smtClean="0"/>
              <a:t>‹Nr.›</a:t>
            </a:fld>
            <a:endParaRPr lang="de-DE"/>
          </a:p>
        </p:txBody>
      </p:sp>
      <p:sp>
        <p:nvSpPr>
          <p:cNvPr id="8" name="Rechteck 7"/>
          <p:cNvSpPr/>
          <p:nvPr userDrawn="1"/>
        </p:nvSpPr>
        <p:spPr>
          <a:xfrm>
            <a:off x="457200" y="6443525"/>
            <a:ext cx="1447707" cy="276999"/>
          </a:xfrm>
          <a:prstGeom prst="rect">
            <a:avLst/>
          </a:prstGeom>
        </p:spPr>
        <p:txBody>
          <a:bodyPr wrap="none">
            <a:spAutoFit/>
          </a:bodyPr>
          <a:lstStyle/>
          <a:p>
            <a:r>
              <a:rPr kumimoji="0" lang="de-DE" sz="1200" b="0" i="0" u="none" strike="noStrike" kern="1200" cap="none" spc="0" normalizeH="0" baseline="0" noProof="0" dirty="0" err="1" smtClean="0">
                <a:ln>
                  <a:noFill/>
                </a:ln>
                <a:solidFill>
                  <a:prstClr val="black"/>
                </a:solidFill>
                <a:effectLst/>
                <a:uLnTx/>
                <a:uFillTx/>
                <a:latin typeface="+mn-lt"/>
                <a:ea typeface="+mj-ea"/>
                <a:cs typeface="Arial"/>
              </a:rPr>
              <a:t>srs</a:t>
            </a:r>
            <a:r>
              <a:rPr kumimoji="0" lang="de-DE" sz="1200" b="0" i="0" u="none" strike="noStrike" kern="1200" cap="none" spc="0" normalizeH="0" baseline="0" noProof="0" dirty="0" smtClean="0">
                <a:ln>
                  <a:noFill/>
                </a:ln>
                <a:solidFill>
                  <a:prstClr val="black"/>
                </a:solidFill>
                <a:effectLst/>
                <a:uLnTx/>
                <a:uFillTx/>
                <a:latin typeface="+mn-lt"/>
                <a:ea typeface="+mj-ea"/>
                <a:cs typeface="Arial"/>
              </a:rPr>
              <a:t> | </a:t>
            </a:r>
            <a:r>
              <a:rPr kumimoji="0" lang="de-DE" sz="1200" b="0" i="0" u="none" strike="noStrike" kern="1200" cap="none" spc="0" normalizeH="0" baseline="0" noProof="0" dirty="0" err="1" smtClean="0">
                <a:ln>
                  <a:noFill/>
                </a:ln>
                <a:solidFill>
                  <a:prstClr val="white">
                    <a:lumMod val="50000"/>
                  </a:prstClr>
                </a:solidFill>
                <a:effectLst/>
                <a:uLnTx/>
                <a:uFillTx/>
                <a:latin typeface="+mn-lt"/>
                <a:ea typeface="+mj-ea"/>
                <a:cs typeface="Arial"/>
              </a:rPr>
              <a:t>haw</a:t>
            </a:r>
            <a:r>
              <a:rPr kumimoji="0" lang="de-DE" sz="1200" b="0" i="0" u="none" strike="noStrike" kern="1200" cap="none" spc="0" normalizeH="0" baseline="0" noProof="0" dirty="0" smtClean="0">
                <a:ln>
                  <a:noFill/>
                </a:ln>
                <a:solidFill>
                  <a:prstClr val="white">
                    <a:lumMod val="50000"/>
                  </a:prstClr>
                </a:solidFill>
                <a:effectLst/>
                <a:uLnTx/>
                <a:uFillTx/>
                <a:latin typeface="+mn-lt"/>
                <a:ea typeface="+mj-ea"/>
                <a:cs typeface="Arial"/>
              </a:rPr>
              <a:t> </a:t>
            </a:r>
            <a:r>
              <a:rPr kumimoji="0" lang="de-DE" sz="1200" b="0" i="0" u="none" strike="noStrike" kern="1200" cap="none" spc="0" normalizeH="0" baseline="0" noProof="0" dirty="0" err="1" smtClean="0">
                <a:ln>
                  <a:noFill/>
                </a:ln>
                <a:solidFill>
                  <a:prstClr val="white">
                    <a:lumMod val="50000"/>
                  </a:prstClr>
                </a:solidFill>
                <a:effectLst/>
                <a:uLnTx/>
                <a:uFillTx/>
                <a:latin typeface="+mn-lt"/>
                <a:ea typeface="+mj-ea"/>
                <a:cs typeface="Arial"/>
              </a:rPr>
              <a:t>hamburg</a:t>
            </a:r>
            <a:endParaRPr lang="de-DE" sz="1400" dirty="0"/>
          </a:p>
        </p:txBody>
      </p:sp>
      <p:sp>
        <p:nvSpPr>
          <p:cNvPr id="10" name="Rechteck 9"/>
          <p:cNvSpPr/>
          <p:nvPr userDrawn="1"/>
        </p:nvSpPr>
        <p:spPr>
          <a:xfrm>
            <a:off x="8400213" y="6452384"/>
            <a:ext cx="483801" cy="276999"/>
          </a:xfrm>
          <a:prstGeom prst="rect">
            <a:avLst/>
          </a:prstGeom>
        </p:spPr>
        <p:txBody>
          <a:bodyPr wrap="none">
            <a:spAutoFit/>
          </a:bodyPr>
          <a:lstStyle/>
          <a:p>
            <a:pPr algn="ctr"/>
            <a:fld id="{78EDB800-2651-CA47-8D10-A2F6271C1658}" type="slidenum">
              <a:rPr kumimoji="0" lang="de-DE" sz="1200" b="0" i="0" u="none" strike="noStrike" kern="1200" cap="none" spc="0" normalizeH="0" baseline="0" noProof="0" smtClean="0">
                <a:ln>
                  <a:noFill/>
                </a:ln>
                <a:solidFill>
                  <a:prstClr val="black"/>
                </a:solidFill>
                <a:effectLst/>
                <a:uLnTx/>
                <a:uFillTx/>
                <a:latin typeface="+mn-lt"/>
                <a:ea typeface="+mj-ea"/>
                <a:cs typeface="Arial"/>
              </a:rPr>
              <a:pPr algn="ctr"/>
              <a:t>‹Nr.›</a:t>
            </a:fld>
            <a:endParaRPr lang="de-DE" sz="140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smtClean="0"/>
              <a:t>Mastertitelformat bearbeiten</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Mastertextformat bearbeiten</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Mastertextformat bearbeiten</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7" name="Date Placeholder 6"/>
          <p:cNvSpPr>
            <a:spLocks noGrp="1"/>
          </p:cNvSpPr>
          <p:nvPr>
            <p:ph type="dt" sz="half" idx="10"/>
          </p:nvPr>
        </p:nvSpPr>
        <p:spPr/>
        <p:txBody>
          <a:bodyPr/>
          <a:lstStyle/>
          <a:p>
            <a:fld id="{C698B25C-4936-F04E-83B6-79AD2C8ACADB}" type="datetime1">
              <a:rPr lang="de-DE" smtClean="0"/>
              <a:t>21.11.13</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191A944E-6C25-6449-8A5D-6AEA78923977}" type="slidenum">
              <a:rPr lang="de-DE" smtClean="0"/>
              <a:t>‹Nr.›</a:t>
            </a:fld>
            <a:endParaRPr lang="de-DE"/>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Rechteck 11"/>
          <p:cNvSpPr/>
          <p:nvPr userDrawn="1"/>
        </p:nvSpPr>
        <p:spPr>
          <a:xfrm>
            <a:off x="457200" y="6443525"/>
            <a:ext cx="1447707" cy="276999"/>
          </a:xfrm>
          <a:prstGeom prst="rect">
            <a:avLst/>
          </a:prstGeom>
        </p:spPr>
        <p:txBody>
          <a:bodyPr wrap="none">
            <a:spAutoFit/>
          </a:bodyPr>
          <a:lstStyle/>
          <a:p>
            <a:r>
              <a:rPr kumimoji="0" lang="de-DE" sz="1200" b="0" i="0" u="none" strike="noStrike" kern="1200" cap="none" spc="0" normalizeH="0" baseline="0" noProof="0" dirty="0" err="1" smtClean="0">
                <a:ln>
                  <a:noFill/>
                </a:ln>
                <a:solidFill>
                  <a:prstClr val="black"/>
                </a:solidFill>
                <a:effectLst/>
                <a:uLnTx/>
                <a:uFillTx/>
                <a:latin typeface="+mn-lt"/>
                <a:ea typeface="+mj-ea"/>
                <a:cs typeface="Arial"/>
              </a:rPr>
              <a:t>srs</a:t>
            </a:r>
            <a:r>
              <a:rPr kumimoji="0" lang="de-DE" sz="1200" b="0" i="0" u="none" strike="noStrike" kern="1200" cap="none" spc="0" normalizeH="0" baseline="0" noProof="0" dirty="0" smtClean="0">
                <a:ln>
                  <a:noFill/>
                </a:ln>
                <a:solidFill>
                  <a:prstClr val="black"/>
                </a:solidFill>
                <a:effectLst/>
                <a:uLnTx/>
                <a:uFillTx/>
                <a:latin typeface="+mn-lt"/>
                <a:ea typeface="+mj-ea"/>
                <a:cs typeface="Arial"/>
              </a:rPr>
              <a:t> | </a:t>
            </a:r>
            <a:r>
              <a:rPr kumimoji="0" lang="de-DE" sz="1200" b="0" i="0" u="none" strike="noStrike" kern="1200" cap="none" spc="0" normalizeH="0" baseline="0" noProof="0" dirty="0" err="1" smtClean="0">
                <a:ln>
                  <a:noFill/>
                </a:ln>
                <a:solidFill>
                  <a:prstClr val="white">
                    <a:lumMod val="50000"/>
                  </a:prstClr>
                </a:solidFill>
                <a:effectLst/>
                <a:uLnTx/>
                <a:uFillTx/>
                <a:latin typeface="+mn-lt"/>
                <a:ea typeface="+mj-ea"/>
                <a:cs typeface="Arial"/>
              </a:rPr>
              <a:t>haw</a:t>
            </a:r>
            <a:r>
              <a:rPr kumimoji="0" lang="de-DE" sz="1200" b="0" i="0" u="none" strike="noStrike" kern="1200" cap="none" spc="0" normalizeH="0" baseline="0" noProof="0" dirty="0" smtClean="0">
                <a:ln>
                  <a:noFill/>
                </a:ln>
                <a:solidFill>
                  <a:prstClr val="white">
                    <a:lumMod val="50000"/>
                  </a:prstClr>
                </a:solidFill>
                <a:effectLst/>
                <a:uLnTx/>
                <a:uFillTx/>
                <a:latin typeface="+mn-lt"/>
                <a:ea typeface="+mj-ea"/>
                <a:cs typeface="Arial"/>
              </a:rPr>
              <a:t> </a:t>
            </a:r>
            <a:r>
              <a:rPr kumimoji="0" lang="de-DE" sz="1200" b="0" i="0" u="none" strike="noStrike" kern="1200" cap="none" spc="0" normalizeH="0" baseline="0" noProof="0" dirty="0" err="1" smtClean="0">
                <a:ln>
                  <a:noFill/>
                </a:ln>
                <a:solidFill>
                  <a:prstClr val="white">
                    <a:lumMod val="50000"/>
                  </a:prstClr>
                </a:solidFill>
                <a:effectLst/>
                <a:uLnTx/>
                <a:uFillTx/>
                <a:latin typeface="+mn-lt"/>
                <a:ea typeface="+mj-ea"/>
                <a:cs typeface="Arial"/>
              </a:rPr>
              <a:t>hamburg</a:t>
            </a:r>
            <a:endParaRPr lang="de-DE" sz="1400" dirty="0"/>
          </a:p>
        </p:txBody>
      </p:sp>
      <p:sp>
        <p:nvSpPr>
          <p:cNvPr id="14" name="Rechteck 13"/>
          <p:cNvSpPr/>
          <p:nvPr userDrawn="1"/>
        </p:nvSpPr>
        <p:spPr>
          <a:xfrm>
            <a:off x="8400213" y="6452384"/>
            <a:ext cx="483801" cy="276999"/>
          </a:xfrm>
          <a:prstGeom prst="rect">
            <a:avLst/>
          </a:prstGeom>
        </p:spPr>
        <p:txBody>
          <a:bodyPr wrap="none">
            <a:spAutoFit/>
          </a:bodyPr>
          <a:lstStyle/>
          <a:p>
            <a:pPr algn="ctr"/>
            <a:fld id="{78EDB800-2651-CA47-8D10-A2F6271C1658}" type="slidenum">
              <a:rPr kumimoji="0" lang="de-DE" sz="1200" b="0" i="0" u="none" strike="noStrike" kern="1200" cap="none" spc="0" normalizeH="0" baseline="0" noProof="0" smtClean="0">
                <a:ln>
                  <a:noFill/>
                </a:ln>
                <a:solidFill>
                  <a:prstClr val="black"/>
                </a:solidFill>
                <a:effectLst/>
                <a:uLnTx/>
                <a:uFillTx/>
                <a:latin typeface="+mn-lt"/>
                <a:ea typeface="+mj-ea"/>
                <a:cs typeface="Arial"/>
              </a:rPr>
              <a:pPr algn="ctr"/>
              <a:t>‹Nr.›</a:t>
            </a:fld>
            <a:endParaRPr lang="de-DE" sz="140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Mastertitelformat bearbeiten</a:t>
            </a:r>
            <a:endParaRPr lang="en-US"/>
          </a:p>
        </p:txBody>
      </p:sp>
      <p:sp>
        <p:nvSpPr>
          <p:cNvPr id="3" name="Date Placeholder 2"/>
          <p:cNvSpPr>
            <a:spLocks noGrp="1"/>
          </p:cNvSpPr>
          <p:nvPr>
            <p:ph type="dt" sz="half" idx="10"/>
          </p:nvPr>
        </p:nvSpPr>
        <p:spPr/>
        <p:txBody>
          <a:bodyPr/>
          <a:lstStyle/>
          <a:p>
            <a:fld id="{6396A49D-9123-6842-8CCD-3DB788E6BB50}" type="datetime1">
              <a:rPr lang="de-DE" smtClean="0"/>
              <a:t>21.11.13</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191A944E-6C25-6449-8A5D-6AEA78923977}" type="slidenum">
              <a:rPr lang="de-DE" smtClean="0"/>
              <a:t>‹Nr.›</a:t>
            </a:fld>
            <a:endParaRPr lang="de-DE"/>
          </a:p>
        </p:txBody>
      </p:sp>
      <p:sp>
        <p:nvSpPr>
          <p:cNvPr id="6" name="Rechteck 5"/>
          <p:cNvSpPr/>
          <p:nvPr userDrawn="1"/>
        </p:nvSpPr>
        <p:spPr>
          <a:xfrm>
            <a:off x="457200" y="6443525"/>
            <a:ext cx="1447707" cy="276999"/>
          </a:xfrm>
          <a:prstGeom prst="rect">
            <a:avLst/>
          </a:prstGeom>
        </p:spPr>
        <p:txBody>
          <a:bodyPr wrap="none">
            <a:spAutoFit/>
          </a:bodyPr>
          <a:lstStyle/>
          <a:p>
            <a:r>
              <a:rPr kumimoji="0" lang="de-DE" sz="1200" b="0" i="0" u="none" strike="noStrike" kern="1200" cap="none" spc="0" normalizeH="0" baseline="0" noProof="0" dirty="0" err="1" smtClean="0">
                <a:ln>
                  <a:noFill/>
                </a:ln>
                <a:solidFill>
                  <a:prstClr val="black"/>
                </a:solidFill>
                <a:effectLst/>
                <a:uLnTx/>
                <a:uFillTx/>
                <a:latin typeface="+mn-lt"/>
                <a:ea typeface="+mj-ea"/>
                <a:cs typeface="Arial"/>
              </a:rPr>
              <a:t>srs</a:t>
            </a:r>
            <a:r>
              <a:rPr kumimoji="0" lang="de-DE" sz="1200" b="0" i="0" u="none" strike="noStrike" kern="1200" cap="none" spc="0" normalizeH="0" baseline="0" noProof="0" dirty="0" smtClean="0">
                <a:ln>
                  <a:noFill/>
                </a:ln>
                <a:solidFill>
                  <a:prstClr val="black"/>
                </a:solidFill>
                <a:effectLst/>
                <a:uLnTx/>
                <a:uFillTx/>
                <a:latin typeface="+mn-lt"/>
                <a:ea typeface="+mj-ea"/>
                <a:cs typeface="Arial"/>
              </a:rPr>
              <a:t> | </a:t>
            </a:r>
            <a:r>
              <a:rPr kumimoji="0" lang="de-DE" sz="1200" b="0" i="0" u="none" strike="noStrike" kern="1200" cap="none" spc="0" normalizeH="0" baseline="0" noProof="0" dirty="0" err="1" smtClean="0">
                <a:ln>
                  <a:noFill/>
                </a:ln>
                <a:solidFill>
                  <a:prstClr val="white">
                    <a:lumMod val="50000"/>
                  </a:prstClr>
                </a:solidFill>
                <a:effectLst/>
                <a:uLnTx/>
                <a:uFillTx/>
                <a:latin typeface="+mn-lt"/>
                <a:ea typeface="+mj-ea"/>
                <a:cs typeface="Arial"/>
              </a:rPr>
              <a:t>haw</a:t>
            </a:r>
            <a:r>
              <a:rPr kumimoji="0" lang="de-DE" sz="1200" b="0" i="0" u="none" strike="noStrike" kern="1200" cap="none" spc="0" normalizeH="0" baseline="0" noProof="0" dirty="0" smtClean="0">
                <a:ln>
                  <a:noFill/>
                </a:ln>
                <a:solidFill>
                  <a:prstClr val="white">
                    <a:lumMod val="50000"/>
                  </a:prstClr>
                </a:solidFill>
                <a:effectLst/>
                <a:uLnTx/>
                <a:uFillTx/>
                <a:latin typeface="+mn-lt"/>
                <a:ea typeface="+mj-ea"/>
                <a:cs typeface="Arial"/>
              </a:rPr>
              <a:t> </a:t>
            </a:r>
            <a:r>
              <a:rPr kumimoji="0" lang="de-DE" sz="1200" b="0" i="0" u="none" strike="noStrike" kern="1200" cap="none" spc="0" normalizeH="0" baseline="0" noProof="0" dirty="0" err="1" smtClean="0">
                <a:ln>
                  <a:noFill/>
                </a:ln>
                <a:solidFill>
                  <a:prstClr val="white">
                    <a:lumMod val="50000"/>
                  </a:prstClr>
                </a:solidFill>
                <a:effectLst/>
                <a:uLnTx/>
                <a:uFillTx/>
                <a:latin typeface="+mn-lt"/>
                <a:ea typeface="+mj-ea"/>
                <a:cs typeface="Arial"/>
              </a:rPr>
              <a:t>hamburg</a:t>
            </a:r>
            <a:endParaRPr lang="de-DE" sz="1400" dirty="0"/>
          </a:p>
        </p:txBody>
      </p:sp>
      <p:sp>
        <p:nvSpPr>
          <p:cNvPr id="8" name="Rechteck 7"/>
          <p:cNvSpPr/>
          <p:nvPr userDrawn="1"/>
        </p:nvSpPr>
        <p:spPr>
          <a:xfrm>
            <a:off x="8400213" y="6452384"/>
            <a:ext cx="483801" cy="276999"/>
          </a:xfrm>
          <a:prstGeom prst="rect">
            <a:avLst/>
          </a:prstGeom>
        </p:spPr>
        <p:txBody>
          <a:bodyPr wrap="none">
            <a:spAutoFit/>
          </a:bodyPr>
          <a:lstStyle/>
          <a:p>
            <a:pPr algn="ctr"/>
            <a:fld id="{78EDB800-2651-CA47-8D10-A2F6271C1658}" type="slidenum">
              <a:rPr kumimoji="0" lang="de-DE" sz="1200" b="0" i="0" u="none" strike="noStrike" kern="1200" cap="none" spc="0" normalizeH="0" baseline="0" noProof="0" smtClean="0">
                <a:ln>
                  <a:noFill/>
                </a:ln>
                <a:solidFill>
                  <a:prstClr val="black"/>
                </a:solidFill>
                <a:effectLst/>
                <a:uLnTx/>
                <a:uFillTx/>
                <a:latin typeface="+mn-lt"/>
                <a:ea typeface="+mj-ea"/>
                <a:cs typeface="Arial"/>
              </a:rPr>
              <a:pPr algn="ctr"/>
              <a:t>‹Nr.›</a:t>
            </a:fld>
            <a:endParaRPr lang="de-DE" sz="140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89E5C1-5EA7-EE4C-A92D-D5411ED2D67B}" type="datetime1">
              <a:rPr lang="de-DE" smtClean="0"/>
              <a:t>21.11.13</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191A944E-6C25-6449-8A5D-6AEA78923977}" type="slidenum">
              <a:rPr lang="de-DE" smtClean="0"/>
              <a:t>‹Nr.›</a:t>
            </a:fld>
            <a:endParaRPr lang="de-DE"/>
          </a:p>
        </p:txBody>
      </p:sp>
      <p:sp>
        <p:nvSpPr>
          <p:cNvPr id="5" name="Rechteck 4"/>
          <p:cNvSpPr/>
          <p:nvPr userDrawn="1"/>
        </p:nvSpPr>
        <p:spPr>
          <a:xfrm>
            <a:off x="457200" y="6443525"/>
            <a:ext cx="1447707" cy="276999"/>
          </a:xfrm>
          <a:prstGeom prst="rect">
            <a:avLst/>
          </a:prstGeom>
        </p:spPr>
        <p:txBody>
          <a:bodyPr wrap="none">
            <a:spAutoFit/>
          </a:bodyPr>
          <a:lstStyle/>
          <a:p>
            <a:r>
              <a:rPr kumimoji="0" lang="de-DE" sz="1200" b="0" i="0" u="none" strike="noStrike" kern="1200" cap="none" spc="0" normalizeH="0" baseline="0" noProof="0" dirty="0" err="1" smtClean="0">
                <a:ln>
                  <a:noFill/>
                </a:ln>
                <a:solidFill>
                  <a:prstClr val="black"/>
                </a:solidFill>
                <a:effectLst/>
                <a:uLnTx/>
                <a:uFillTx/>
                <a:latin typeface="+mn-lt"/>
                <a:ea typeface="+mj-ea"/>
                <a:cs typeface="Arial"/>
              </a:rPr>
              <a:t>srs</a:t>
            </a:r>
            <a:r>
              <a:rPr kumimoji="0" lang="de-DE" sz="1200" b="0" i="0" u="none" strike="noStrike" kern="1200" cap="none" spc="0" normalizeH="0" baseline="0" noProof="0" dirty="0" smtClean="0">
                <a:ln>
                  <a:noFill/>
                </a:ln>
                <a:solidFill>
                  <a:prstClr val="black"/>
                </a:solidFill>
                <a:effectLst/>
                <a:uLnTx/>
                <a:uFillTx/>
                <a:latin typeface="+mn-lt"/>
                <a:ea typeface="+mj-ea"/>
                <a:cs typeface="Arial"/>
              </a:rPr>
              <a:t> | </a:t>
            </a:r>
            <a:r>
              <a:rPr kumimoji="0" lang="de-DE" sz="1200" b="0" i="0" u="none" strike="noStrike" kern="1200" cap="none" spc="0" normalizeH="0" baseline="0" noProof="0" dirty="0" err="1" smtClean="0">
                <a:ln>
                  <a:noFill/>
                </a:ln>
                <a:solidFill>
                  <a:prstClr val="white">
                    <a:lumMod val="50000"/>
                  </a:prstClr>
                </a:solidFill>
                <a:effectLst/>
                <a:uLnTx/>
                <a:uFillTx/>
                <a:latin typeface="+mn-lt"/>
                <a:ea typeface="+mj-ea"/>
                <a:cs typeface="Arial"/>
              </a:rPr>
              <a:t>haw</a:t>
            </a:r>
            <a:r>
              <a:rPr kumimoji="0" lang="de-DE" sz="1200" b="0" i="0" u="none" strike="noStrike" kern="1200" cap="none" spc="0" normalizeH="0" baseline="0" noProof="0" dirty="0" smtClean="0">
                <a:ln>
                  <a:noFill/>
                </a:ln>
                <a:solidFill>
                  <a:prstClr val="white">
                    <a:lumMod val="50000"/>
                  </a:prstClr>
                </a:solidFill>
                <a:effectLst/>
                <a:uLnTx/>
                <a:uFillTx/>
                <a:latin typeface="+mn-lt"/>
                <a:ea typeface="+mj-ea"/>
                <a:cs typeface="Arial"/>
              </a:rPr>
              <a:t> </a:t>
            </a:r>
            <a:r>
              <a:rPr kumimoji="0" lang="de-DE" sz="1200" b="0" i="0" u="none" strike="noStrike" kern="1200" cap="none" spc="0" normalizeH="0" baseline="0" noProof="0" dirty="0" err="1" smtClean="0">
                <a:ln>
                  <a:noFill/>
                </a:ln>
                <a:solidFill>
                  <a:prstClr val="white">
                    <a:lumMod val="50000"/>
                  </a:prstClr>
                </a:solidFill>
                <a:effectLst/>
                <a:uLnTx/>
                <a:uFillTx/>
                <a:latin typeface="+mn-lt"/>
                <a:ea typeface="+mj-ea"/>
                <a:cs typeface="Arial"/>
              </a:rPr>
              <a:t>hamburg</a:t>
            </a:r>
            <a:endParaRPr lang="de-DE" sz="1400" dirty="0"/>
          </a:p>
        </p:txBody>
      </p:sp>
      <p:sp>
        <p:nvSpPr>
          <p:cNvPr id="7" name="Rechteck 6"/>
          <p:cNvSpPr/>
          <p:nvPr userDrawn="1"/>
        </p:nvSpPr>
        <p:spPr>
          <a:xfrm>
            <a:off x="8400213" y="6452384"/>
            <a:ext cx="483801" cy="276999"/>
          </a:xfrm>
          <a:prstGeom prst="rect">
            <a:avLst/>
          </a:prstGeom>
        </p:spPr>
        <p:txBody>
          <a:bodyPr wrap="none">
            <a:spAutoFit/>
          </a:bodyPr>
          <a:lstStyle/>
          <a:p>
            <a:pPr algn="ctr"/>
            <a:fld id="{78EDB800-2651-CA47-8D10-A2F6271C1658}" type="slidenum">
              <a:rPr kumimoji="0" lang="de-DE" sz="1200" b="0" i="0" u="none" strike="noStrike" kern="1200" cap="none" spc="0" normalizeH="0" baseline="0" noProof="0" smtClean="0">
                <a:ln>
                  <a:noFill/>
                </a:ln>
                <a:solidFill>
                  <a:prstClr val="black"/>
                </a:solidFill>
                <a:effectLst/>
                <a:uLnTx/>
                <a:uFillTx/>
                <a:latin typeface="+mn-lt"/>
                <a:ea typeface="+mj-ea"/>
                <a:cs typeface="Arial"/>
              </a:rPr>
              <a:pPr algn="ctr"/>
              <a:t>‹Nr.›</a:t>
            </a:fld>
            <a:endParaRPr lang="de-DE" sz="14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de-DE" smtClean="0"/>
              <a:t>Mastertitelformat bearbeiten</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Mastertextformat bearbeiten</a:t>
            </a:r>
          </a:p>
        </p:txBody>
      </p:sp>
      <p:sp>
        <p:nvSpPr>
          <p:cNvPr id="5" name="Date Placeholder 4"/>
          <p:cNvSpPr>
            <a:spLocks noGrp="1"/>
          </p:cNvSpPr>
          <p:nvPr>
            <p:ph type="dt" sz="half" idx="10"/>
          </p:nvPr>
        </p:nvSpPr>
        <p:spPr/>
        <p:txBody>
          <a:bodyPr/>
          <a:lstStyle/>
          <a:p>
            <a:fld id="{C17BEA17-DD34-854E-8927-C94B856160ED}" type="datetime1">
              <a:rPr lang="de-DE" smtClean="0"/>
              <a:t>21.11.13</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191A944E-6C25-6449-8A5D-6AEA78923977}" type="slidenum">
              <a:rPr lang="de-DE" smtClean="0"/>
              <a:t>‹Nr.›</a:t>
            </a:fld>
            <a:endParaRPr lang="de-DE"/>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Rechteck 9"/>
          <p:cNvSpPr/>
          <p:nvPr userDrawn="1"/>
        </p:nvSpPr>
        <p:spPr>
          <a:xfrm>
            <a:off x="457200" y="6443525"/>
            <a:ext cx="1447707" cy="276999"/>
          </a:xfrm>
          <a:prstGeom prst="rect">
            <a:avLst/>
          </a:prstGeom>
        </p:spPr>
        <p:txBody>
          <a:bodyPr wrap="none">
            <a:spAutoFit/>
          </a:bodyPr>
          <a:lstStyle/>
          <a:p>
            <a:r>
              <a:rPr kumimoji="0" lang="de-DE" sz="1200" b="0" i="0" u="none" strike="noStrike" kern="1200" cap="none" spc="0" normalizeH="0" baseline="0" noProof="0" dirty="0" err="1" smtClean="0">
                <a:ln>
                  <a:noFill/>
                </a:ln>
                <a:solidFill>
                  <a:prstClr val="black"/>
                </a:solidFill>
                <a:effectLst/>
                <a:uLnTx/>
                <a:uFillTx/>
                <a:latin typeface="+mn-lt"/>
                <a:ea typeface="+mj-ea"/>
                <a:cs typeface="Arial"/>
              </a:rPr>
              <a:t>srs</a:t>
            </a:r>
            <a:r>
              <a:rPr kumimoji="0" lang="de-DE" sz="1200" b="0" i="0" u="none" strike="noStrike" kern="1200" cap="none" spc="0" normalizeH="0" baseline="0" noProof="0" dirty="0" smtClean="0">
                <a:ln>
                  <a:noFill/>
                </a:ln>
                <a:solidFill>
                  <a:prstClr val="black"/>
                </a:solidFill>
                <a:effectLst/>
                <a:uLnTx/>
                <a:uFillTx/>
                <a:latin typeface="+mn-lt"/>
                <a:ea typeface="+mj-ea"/>
                <a:cs typeface="Arial"/>
              </a:rPr>
              <a:t> | </a:t>
            </a:r>
            <a:r>
              <a:rPr kumimoji="0" lang="de-DE" sz="1200" b="0" i="0" u="none" strike="noStrike" kern="1200" cap="none" spc="0" normalizeH="0" baseline="0" noProof="0" dirty="0" err="1" smtClean="0">
                <a:ln>
                  <a:noFill/>
                </a:ln>
                <a:solidFill>
                  <a:prstClr val="white">
                    <a:lumMod val="50000"/>
                  </a:prstClr>
                </a:solidFill>
                <a:effectLst/>
                <a:uLnTx/>
                <a:uFillTx/>
                <a:latin typeface="+mn-lt"/>
                <a:ea typeface="+mj-ea"/>
                <a:cs typeface="Arial"/>
              </a:rPr>
              <a:t>haw</a:t>
            </a:r>
            <a:r>
              <a:rPr kumimoji="0" lang="de-DE" sz="1200" b="0" i="0" u="none" strike="noStrike" kern="1200" cap="none" spc="0" normalizeH="0" baseline="0" noProof="0" dirty="0" smtClean="0">
                <a:ln>
                  <a:noFill/>
                </a:ln>
                <a:solidFill>
                  <a:prstClr val="white">
                    <a:lumMod val="50000"/>
                  </a:prstClr>
                </a:solidFill>
                <a:effectLst/>
                <a:uLnTx/>
                <a:uFillTx/>
                <a:latin typeface="+mn-lt"/>
                <a:ea typeface="+mj-ea"/>
                <a:cs typeface="Arial"/>
              </a:rPr>
              <a:t> </a:t>
            </a:r>
            <a:r>
              <a:rPr kumimoji="0" lang="de-DE" sz="1200" b="0" i="0" u="none" strike="noStrike" kern="1200" cap="none" spc="0" normalizeH="0" baseline="0" noProof="0" dirty="0" err="1" smtClean="0">
                <a:ln>
                  <a:noFill/>
                </a:ln>
                <a:solidFill>
                  <a:prstClr val="white">
                    <a:lumMod val="50000"/>
                  </a:prstClr>
                </a:solidFill>
                <a:effectLst/>
                <a:uLnTx/>
                <a:uFillTx/>
                <a:latin typeface="+mn-lt"/>
                <a:ea typeface="+mj-ea"/>
                <a:cs typeface="Arial"/>
              </a:rPr>
              <a:t>hamburg</a:t>
            </a:r>
            <a:endParaRPr lang="de-DE" sz="1400" dirty="0"/>
          </a:p>
        </p:txBody>
      </p:sp>
      <p:sp>
        <p:nvSpPr>
          <p:cNvPr id="12" name="Rechteck 11"/>
          <p:cNvSpPr/>
          <p:nvPr userDrawn="1"/>
        </p:nvSpPr>
        <p:spPr>
          <a:xfrm>
            <a:off x="8400213" y="6452384"/>
            <a:ext cx="483801" cy="276999"/>
          </a:xfrm>
          <a:prstGeom prst="rect">
            <a:avLst/>
          </a:prstGeom>
        </p:spPr>
        <p:txBody>
          <a:bodyPr wrap="none">
            <a:spAutoFit/>
          </a:bodyPr>
          <a:lstStyle/>
          <a:p>
            <a:pPr algn="ctr"/>
            <a:fld id="{78EDB800-2651-CA47-8D10-A2F6271C1658}" type="slidenum">
              <a:rPr kumimoji="0" lang="de-DE" sz="1200" b="0" i="0" u="none" strike="noStrike" kern="1200" cap="none" spc="0" normalizeH="0" baseline="0" noProof="0" smtClean="0">
                <a:ln>
                  <a:noFill/>
                </a:ln>
                <a:solidFill>
                  <a:prstClr val="black"/>
                </a:solidFill>
                <a:effectLst/>
                <a:uLnTx/>
                <a:uFillTx/>
                <a:latin typeface="+mn-lt"/>
                <a:ea typeface="+mj-ea"/>
                <a:cs typeface="Arial"/>
              </a:rPr>
              <a:pPr algn="ctr"/>
              <a:t>‹Nr.›</a:t>
            </a:fld>
            <a:endParaRPr lang="de-DE" sz="140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de-DE" smtClean="0"/>
              <a:t>Mastertitelformat bearbeiten</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smtClean="0"/>
              <a:t>Bild auf Platzhalter ziehen oder durch Klicken auf Symbol hinzufügen</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Mastertextformat bearbeiten</a:t>
            </a:r>
          </a:p>
        </p:txBody>
      </p:sp>
      <p:sp>
        <p:nvSpPr>
          <p:cNvPr id="5" name="Date Placeholder 4"/>
          <p:cNvSpPr>
            <a:spLocks noGrp="1"/>
          </p:cNvSpPr>
          <p:nvPr>
            <p:ph type="dt" sz="half" idx="10"/>
          </p:nvPr>
        </p:nvSpPr>
        <p:spPr/>
        <p:txBody>
          <a:bodyPr/>
          <a:lstStyle/>
          <a:p>
            <a:fld id="{AB352604-6FA6-FD41-87D3-4E42F2F6D658}" type="datetime1">
              <a:rPr lang="de-DE" smtClean="0"/>
              <a:t>21.11.13</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191A944E-6C25-6449-8A5D-6AEA78923977}" type="slidenum">
              <a:rPr lang="de-DE" smtClean="0"/>
              <a:t>‹Nr.›</a:t>
            </a:fld>
            <a:endParaRPr lang="de-DE"/>
          </a:p>
        </p:txBody>
      </p:sp>
      <p:sp>
        <p:nvSpPr>
          <p:cNvPr id="8" name="Rechteck 7"/>
          <p:cNvSpPr/>
          <p:nvPr userDrawn="1"/>
        </p:nvSpPr>
        <p:spPr>
          <a:xfrm>
            <a:off x="457200" y="6443525"/>
            <a:ext cx="1447707" cy="276999"/>
          </a:xfrm>
          <a:prstGeom prst="rect">
            <a:avLst/>
          </a:prstGeom>
        </p:spPr>
        <p:txBody>
          <a:bodyPr wrap="none">
            <a:spAutoFit/>
          </a:bodyPr>
          <a:lstStyle/>
          <a:p>
            <a:r>
              <a:rPr kumimoji="0" lang="de-DE" sz="1200" b="0" i="0" u="none" strike="noStrike" kern="1200" cap="none" spc="0" normalizeH="0" baseline="0" noProof="0" dirty="0" err="1" smtClean="0">
                <a:ln>
                  <a:noFill/>
                </a:ln>
                <a:solidFill>
                  <a:prstClr val="black"/>
                </a:solidFill>
                <a:effectLst/>
                <a:uLnTx/>
                <a:uFillTx/>
                <a:latin typeface="+mn-lt"/>
                <a:ea typeface="+mj-ea"/>
                <a:cs typeface="Arial"/>
              </a:rPr>
              <a:t>srs</a:t>
            </a:r>
            <a:r>
              <a:rPr kumimoji="0" lang="de-DE" sz="1200" b="0" i="0" u="none" strike="noStrike" kern="1200" cap="none" spc="0" normalizeH="0" baseline="0" noProof="0" dirty="0" smtClean="0">
                <a:ln>
                  <a:noFill/>
                </a:ln>
                <a:solidFill>
                  <a:prstClr val="black"/>
                </a:solidFill>
                <a:effectLst/>
                <a:uLnTx/>
                <a:uFillTx/>
                <a:latin typeface="+mn-lt"/>
                <a:ea typeface="+mj-ea"/>
                <a:cs typeface="Arial"/>
              </a:rPr>
              <a:t> | </a:t>
            </a:r>
            <a:r>
              <a:rPr kumimoji="0" lang="de-DE" sz="1200" b="0" i="0" u="none" strike="noStrike" kern="1200" cap="none" spc="0" normalizeH="0" baseline="0" noProof="0" dirty="0" err="1" smtClean="0">
                <a:ln>
                  <a:noFill/>
                </a:ln>
                <a:solidFill>
                  <a:prstClr val="white">
                    <a:lumMod val="50000"/>
                  </a:prstClr>
                </a:solidFill>
                <a:effectLst/>
                <a:uLnTx/>
                <a:uFillTx/>
                <a:latin typeface="+mn-lt"/>
                <a:ea typeface="+mj-ea"/>
                <a:cs typeface="Arial"/>
              </a:rPr>
              <a:t>haw</a:t>
            </a:r>
            <a:r>
              <a:rPr kumimoji="0" lang="de-DE" sz="1200" b="0" i="0" u="none" strike="noStrike" kern="1200" cap="none" spc="0" normalizeH="0" baseline="0" noProof="0" dirty="0" smtClean="0">
                <a:ln>
                  <a:noFill/>
                </a:ln>
                <a:solidFill>
                  <a:prstClr val="white">
                    <a:lumMod val="50000"/>
                  </a:prstClr>
                </a:solidFill>
                <a:effectLst/>
                <a:uLnTx/>
                <a:uFillTx/>
                <a:latin typeface="+mn-lt"/>
                <a:ea typeface="+mj-ea"/>
                <a:cs typeface="Arial"/>
              </a:rPr>
              <a:t> </a:t>
            </a:r>
            <a:r>
              <a:rPr kumimoji="0" lang="de-DE" sz="1200" b="0" i="0" u="none" strike="noStrike" kern="1200" cap="none" spc="0" normalizeH="0" baseline="0" noProof="0" dirty="0" err="1" smtClean="0">
                <a:ln>
                  <a:noFill/>
                </a:ln>
                <a:solidFill>
                  <a:prstClr val="white">
                    <a:lumMod val="50000"/>
                  </a:prstClr>
                </a:solidFill>
                <a:effectLst/>
                <a:uLnTx/>
                <a:uFillTx/>
                <a:latin typeface="+mn-lt"/>
                <a:ea typeface="+mj-ea"/>
                <a:cs typeface="Arial"/>
              </a:rPr>
              <a:t>hamburg</a:t>
            </a:r>
            <a:endParaRPr lang="de-DE" sz="1400" dirty="0"/>
          </a:p>
        </p:txBody>
      </p:sp>
      <p:sp>
        <p:nvSpPr>
          <p:cNvPr id="10" name="Rechteck 9"/>
          <p:cNvSpPr/>
          <p:nvPr userDrawn="1"/>
        </p:nvSpPr>
        <p:spPr>
          <a:xfrm>
            <a:off x="8400213" y="6452384"/>
            <a:ext cx="483801" cy="276999"/>
          </a:xfrm>
          <a:prstGeom prst="rect">
            <a:avLst/>
          </a:prstGeom>
        </p:spPr>
        <p:txBody>
          <a:bodyPr wrap="none">
            <a:spAutoFit/>
          </a:bodyPr>
          <a:lstStyle/>
          <a:p>
            <a:pPr algn="ctr"/>
            <a:fld id="{78EDB800-2651-CA47-8D10-A2F6271C1658}" type="slidenum">
              <a:rPr kumimoji="0" lang="de-DE" sz="1200" b="0" i="0" u="none" strike="noStrike" kern="1200" cap="none" spc="0" normalizeH="0" baseline="0" noProof="0" smtClean="0">
                <a:ln>
                  <a:noFill/>
                </a:ln>
                <a:solidFill>
                  <a:prstClr val="black"/>
                </a:solidFill>
                <a:effectLst/>
                <a:uLnTx/>
                <a:uFillTx/>
                <a:latin typeface="+mn-lt"/>
                <a:ea typeface="+mj-ea"/>
                <a:cs typeface="Arial"/>
              </a:rPr>
              <a:pPr algn="ctr"/>
              <a:t>‹Nr.›</a:t>
            </a:fld>
            <a:endParaRPr lang="de-DE" sz="140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de-DE" smtClean="0"/>
              <a:t>Mastertitelformat bearbeiten</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23557246-7546-C143-8399-B373D8AB1FB1}" type="datetime1">
              <a:rPr lang="de-DE" smtClean="0"/>
              <a:t>21.11.13</a:t>
            </a:fld>
            <a:endParaRPr lang="de-DE"/>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de-DE"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191A944E-6C25-6449-8A5D-6AEA78923977}" type="slidenum">
              <a:rPr lang="de-DE" smtClean="0"/>
              <a:t>‹Nr.›</a:t>
            </a:fld>
            <a:endParaRPr lang="de-DE"/>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 id="2147483666" r:id="rId5"/>
    <p:sldLayoutId id="2147483667" r:id="rId6"/>
    <p:sldLayoutId id="2147483668" r:id="rId7"/>
    <p:sldLayoutId id="2147483669" r:id="rId8"/>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tic.usenix.org/event/osdi04/tech/full_papers/dean/dean.pdf" TargetMode="External"/><Relationship Id="rId3" Type="http://schemas.openxmlformats.org/officeDocument/2006/relationships/hyperlink" Target="http://hadoop.apache.org/docs/r1.1.1/mapred_tutorial.html"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3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e.wikipedia.org/wiki/JSON" TargetMode="External"/><Relationship Id="rId3" Type="http://schemas.openxmlformats.org/officeDocument/2006/relationships/hyperlink" Target="http://de.wikipedia.org/wiki/CURL"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0.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1.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computer.t-online.de/facebook-gigantische-datenfluten-pro-tag/id_58980908/index" TargetMode="Externa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 Id="rId3" Type="http://schemas.openxmlformats.org/officeDocument/2006/relationships/hyperlink" Target="http://www.datastax.com/docs/1.1/dml/data_consistency" TargetMode="Externa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6.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tinkerpop/gremlin/wiki"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hyperlink" Target="http://nosql.mypopescu.com/" TargetMode="External"/><Relationship Id="rId4" Type="http://schemas.openxmlformats.org/officeDocument/2006/relationships/image" Target="../media/image58.png"/><Relationship Id="rId5"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hyperlink" Target="http://nosql-database.or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 Id="rId3" Type="http://schemas.openxmlformats.org/officeDocument/2006/relationships/image" Target="../media/image17.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oi.acm.org/10.1145/1365815.1365816" TargetMode="External"/><Relationship Id="rId3" Type="http://schemas.openxmlformats.org/officeDocument/2006/relationships/hyperlink" Target="http://doi.acm.org/10.1145/1294261.1294281"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strozzi.it/cgi-bin/CSA/tw7/I/en_US/nosql/Home%20Page"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em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Wiederholung</a:t>
            </a:r>
            <a:endParaRPr lang="de-DE" dirty="0"/>
          </a:p>
        </p:txBody>
      </p:sp>
      <p:pic>
        <p:nvPicPr>
          <p:cNvPr id="3" name="Bild 2"/>
          <p:cNvPicPr>
            <a:picLocks noChangeAspect="1"/>
          </p:cNvPicPr>
          <p:nvPr/>
        </p:nvPicPr>
        <p:blipFill>
          <a:blip r:embed="rId3"/>
          <a:stretch>
            <a:fillRect/>
          </a:stretch>
        </p:blipFill>
        <p:spPr>
          <a:xfrm>
            <a:off x="3846560" y="533400"/>
            <a:ext cx="5166592" cy="6213688"/>
          </a:xfrm>
          <a:prstGeom prst="rect">
            <a:avLst/>
          </a:prstGeom>
        </p:spPr>
      </p:pic>
    </p:spTree>
    <p:extLst>
      <p:ext uri="{BB962C8B-B14F-4D97-AF65-F5344CB8AC3E}">
        <p14:creationId xmlns:p14="http://schemas.microsoft.com/office/powerpoint/2010/main" val="388627223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Impedance</a:t>
            </a:r>
            <a:r>
              <a:rPr lang="de-DE" dirty="0" smtClean="0"/>
              <a:t> </a:t>
            </a:r>
            <a:r>
              <a:rPr lang="de-DE" dirty="0" err="1" smtClean="0"/>
              <a:t>Mismatch</a:t>
            </a:r>
            <a:endParaRPr lang="de-DE" dirty="0"/>
          </a:p>
        </p:txBody>
      </p:sp>
      <p:sp>
        <p:nvSpPr>
          <p:cNvPr id="3" name="Inhaltsplatzhalter 2"/>
          <p:cNvSpPr>
            <a:spLocks noGrp="1"/>
          </p:cNvSpPr>
          <p:nvPr>
            <p:ph idx="1"/>
          </p:nvPr>
        </p:nvSpPr>
        <p:spPr/>
        <p:txBody>
          <a:bodyPr/>
          <a:lstStyle/>
          <a:p>
            <a:r>
              <a:rPr lang="de-DE" dirty="0" smtClean="0"/>
              <a:t>Problematisch für den Software-Entwickler: Unterschied zwischen dem Relationalen Modell und den Hauptspeicher-Datenstrukturen</a:t>
            </a:r>
          </a:p>
          <a:p>
            <a:r>
              <a:rPr lang="de-DE" dirty="0" smtClean="0"/>
              <a:t>Relationales Modell</a:t>
            </a:r>
          </a:p>
        </p:txBody>
      </p:sp>
      <p:pic>
        <p:nvPicPr>
          <p:cNvPr id="4" name="Bild 3"/>
          <p:cNvPicPr>
            <a:picLocks noChangeAspect="1"/>
          </p:cNvPicPr>
          <p:nvPr/>
        </p:nvPicPr>
        <p:blipFill>
          <a:blip r:embed="rId2"/>
          <a:stretch>
            <a:fillRect/>
          </a:stretch>
        </p:blipFill>
        <p:spPr>
          <a:xfrm>
            <a:off x="727552" y="3233336"/>
            <a:ext cx="5291284" cy="2583043"/>
          </a:xfrm>
          <a:prstGeom prst="rect">
            <a:avLst/>
          </a:prstGeom>
        </p:spPr>
      </p:pic>
      <p:sp>
        <p:nvSpPr>
          <p:cNvPr id="5" name="Rechteck 4"/>
          <p:cNvSpPr/>
          <p:nvPr/>
        </p:nvSpPr>
        <p:spPr>
          <a:xfrm>
            <a:off x="4736514" y="5814676"/>
            <a:ext cx="1360707" cy="261610"/>
          </a:xfrm>
          <a:prstGeom prst="rect">
            <a:avLst/>
          </a:prstGeom>
        </p:spPr>
        <p:txBody>
          <a:bodyPr wrap="none">
            <a:spAutoFit/>
          </a:bodyPr>
          <a:lstStyle/>
          <a:p>
            <a:r>
              <a:rPr lang="de-DE" sz="1100" dirty="0" smtClean="0"/>
              <a:t>[Quelle: Wikipedia]</a:t>
            </a:r>
            <a:endParaRPr lang="de-DE" sz="1100" dirty="0"/>
          </a:p>
        </p:txBody>
      </p:sp>
    </p:spTree>
    <p:extLst>
      <p:ext uri="{BB962C8B-B14F-4D97-AF65-F5344CB8AC3E}">
        <p14:creationId xmlns:p14="http://schemas.microsoft.com/office/powerpoint/2010/main" val="1319493019"/>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Versionsstempel – Zusammenfassung</a:t>
            </a:r>
            <a:endParaRPr lang="de-DE" dirty="0"/>
          </a:p>
        </p:txBody>
      </p:sp>
      <p:sp>
        <p:nvSpPr>
          <p:cNvPr id="3" name="Inhaltsplatzhalter 2"/>
          <p:cNvSpPr>
            <a:spLocks noGrp="1"/>
          </p:cNvSpPr>
          <p:nvPr>
            <p:ph idx="1"/>
          </p:nvPr>
        </p:nvSpPr>
        <p:spPr/>
        <p:txBody>
          <a:bodyPr>
            <a:normAutofit/>
          </a:bodyPr>
          <a:lstStyle/>
          <a:p>
            <a:r>
              <a:rPr lang="de-DE" sz="2000" dirty="0" smtClean="0"/>
              <a:t>Versionsstempel helfen uns, Konflikte zu erkennen</a:t>
            </a:r>
          </a:p>
          <a:p>
            <a:r>
              <a:rPr lang="de-DE" sz="2000" dirty="0" smtClean="0"/>
              <a:t>Wenn wir Daten ändern, können wir an Hand der Version erkennen, ob in der Zwischenzeit die Daten durch andere Benutzer verändert wurden</a:t>
            </a:r>
          </a:p>
          <a:p>
            <a:r>
              <a:rPr lang="de-DE" sz="2000" dirty="0" smtClean="0"/>
              <a:t>Versionsstempel können implementiert werden durch</a:t>
            </a:r>
          </a:p>
          <a:p>
            <a:pPr lvl="1"/>
            <a:r>
              <a:rPr lang="de-DE" sz="1600" dirty="0" smtClean="0"/>
              <a:t>Zähler</a:t>
            </a:r>
          </a:p>
          <a:p>
            <a:pPr lvl="1"/>
            <a:r>
              <a:rPr lang="de-DE" sz="1600" dirty="0" smtClean="0"/>
              <a:t>Zeitstempel</a:t>
            </a:r>
          </a:p>
          <a:p>
            <a:pPr lvl="1"/>
            <a:r>
              <a:rPr lang="de-DE" sz="1600" dirty="0" smtClean="0">
                <a:solidFill>
                  <a:schemeClr val="bg1">
                    <a:lumMod val="50000"/>
                  </a:schemeClr>
                </a:solidFill>
              </a:rPr>
              <a:t>GUIDs</a:t>
            </a:r>
          </a:p>
          <a:p>
            <a:pPr lvl="1"/>
            <a:r>
              <a:rPr lang="de-DE" sz="1600" dirty="0" err="1" smtClean="0">
                <a:solidFill>
                  <a:schemeClr val="bg1">
                    <a:lumMod val="50000"/>
                  </a:schemeClr>
                </a:solidFill>
              </a:rPr>
              <a:t>Hashes</a:t>
            </a:r>
            <a:r>
              <a:rPr lang="de-DE" sz="1600" dirty="0" smtClean="0">
                <a:solidFill>
                  <a:schemeClr val="bg1">
                    <a:lumMod val="50000"/>
                  </a:schemeClr>
                </a:solidFill>
              </a:rPr>
              <a:t> der Daten</a:t>
            </a:r>
          </a:p>
          <a:p>
            <a:pPr lvl="1"/>
            <a:r>
              <a:rPr lang="de-DE" sz="1600" dirty="0" smtClean="0"/>
              <a:t>oder durch eine Kombination dieser Werte</a:t>
            </a:r>
          </a:p>
          <a:p>
            <a:r>
              <a:rPr lang="de-DE" sz="2000" dirty="0" smtClean="0"/>
              <a:t>In verteilten Systemen eignen sich Vektorzeitstempel, um Konflikte zu erkennen</a:t>
            </a:r>
            <a:endParaRPr lang="de-DE" sz="2000" dirty="0"/>
          </a:p>
          <a:p>
            <a:endParaRPr lang="de-DE" sz="2000" dirty="0" smtClean="0"/>
          </a:p>
          <a:p>
            <a:pPr marL="0" indent="0">
              <a:buNone/>
            </a:pPr>
            <a:endParaRPr lang="de-DE" sz="2000" dirty="0"/>
          </a:p>
        </p:txBody>
      </p:sp>
    </p:spTree>
    <p:extLst>
      <p:ext uri="{BB962C8B-B14F-4D97-AF65-F5344CB8AC3E}">
        <p14:creationId xmlns:p14="http://schemas.microsoft.com/office/powerpoint/2010/main" val="3888966004"/>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Inhalt</a:t>
            </a:r>
            <a:endParaRPr lang="de-DE" dirty="0"/>
          </a:p>
        </p:txBody>
      </p:sp>
      <p:sp>
        <p:nvSpPr>
          <p:cNvPr id="3" name="Inhaltsplatzhalter 2"/>
          <p:cNvSpPr>
            <a:spLocks noGrp="1"/>
          </p:cNvSpPr>
          <p:nvPr>
            <p:ph idx="1"/>
          </p:nvPr>
        </p:nvSpPr>
        <p:spPr/>
        <p:txBody>
          <a:bodyPr/>
          <a:lstStyle/>
          <a:p>
            <a:r>
              <a:rPr lang="de-DE" dirty="0" smtClean="0"/>
              <a:t>Verwendung und Probleme des Relationalen Modells</a:t>
            </a:r>
          </a:p>
          <a:p>
            <a:r>
              <a:rPr lang="de-DE" dirty="0" smtClean="0"/>
              <a:t>Der Begriff „</a:t>
            </a:r>
            <a:r>
              <a:rPr lang="de-DE" dirty="0" err="1" smtClean="0"/>
              <a:t>NoSQL</a:t>
            </a:r>
            <a:r>
              <a:rPr lang="de-DE" dirty="0" smtClean="0"/>
              <a:t>“</a:t>
            </a:r>
          </a:p>
          <a:p>
            <a:r>
              <a:rPr lang="de-DE" dirty="0" smtClean="0"/>
              <a:t>Datenmodelle</a:t>
            </a:r>
          </a:p>
          <a:p>
            <a:r>
              <a:rPr lang="de-DE" dirty="0" smtClean="0"/>
              <a:t>Verteilungsmodelle</a:t>
            </a:r>
          </a:p>
          <a:p>
            <a:r>
              <a:rPr lang="de-DE" dirty="0" smtClean="0"/>
              <a:t>Konsistenz</a:t>
            </a:r>
          </a:p>
          <a:p>
            <a:r>
              <a:rPr lang="de-DE" dirty="0" err="1" smtClean="0"/>
              <a:t>Versionierung</a:t>
            </a:r>
            <a:endParaRPr lang="de-DE" dirty="0" smtClean="0"/>
          </a:p>
          <a:p>
            <a:r>
              <a:rPr lang="de-DE" dirty="0" err="1" smtClean="0">
                <a:solidFill>
                  <a:srgbClr val="D2533C"/>
                </a:solidFill>
              </a:rPr>
              <a:t>Map-Reduce</a:t>
            </a:r>
            <a:endParaRPr lang="de-DE" dirty="0" smtClean="0">
              <a:solidFill>
                <a:srgbClr val="D2533C"/>
              </a:solidFill>
            </a:endParaRPr>
          </a:p>
          <a:p>
            <a:r>
              <a:rPr lang="de-DE" dirty="0" smtClean="0"/>
              <a:t>Ausgewählte </a:t>
            </a:r>
            <a:r>
              <a:rPr lang="de-DE" dirty="0" err="1" smtClean="0"/>
              <a:t>NoSQL</a:t>
            </a:r>
            <a:r>
              <a:rPr lang="de-DE" dirty="0" smtClean="0"/>
              <a:t>-Datenbanken</a:t>
            </a:r>
            <a:endParaRPr lang="de-DE" dirty="0"/>
          </a:p>
        </p:txBody>
      </p:sp>
    </p:spTree>
    <p:extLst>
      <p:ext uri="{BB962C8B-B14F-4D97-AF65-F5344CB8AC3E}">
        <p14:creationId xmlns:p14="http://schemas.microsoft.com/office/powerpoint/2010/main" val="1050921268"/>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Berechnungen – zentralisiert</a:t>
            </a:r>
            <a:endParaRPr lang="de-DE" dirty="0"/>
          </a:p>
        </p:txBody>
      </p:sp>
      <p:sp>
        <p:nvSpPr>
          <p:cNvPr id="3" name="Inhaltsplatzhalter 2"/>
          <p:cNvSpPr>
            <a:spLocks noGrp="1"/>
          </p:cNvSpPr>
          <p:nvPr>
            <p:ph idx="1"/>
          </p:nvPr>
        </p:nvSpPr>
        <p:spPr/>
        <p:txBody>
          <a:bodyPr>
            <a:normAutofit/>
          </a:bodyPr>
          <a:lstStyle/>
          <a:p>
            <a:r>
              <a:rPr lang="de-DE" sz="1800" dirty="0" smtClean="0"/>
              <a:t>Die Popularität Aggregat-orientierter Datenbanken rührt zum Großteil von deren Cluster-Fähigkeit</a:t>
            </a:r>
          </a:p>
          <a:p>
            <a:r>
              <a:rPr lang="de-DE" sz="1800" dirty="0" smtClean="0"/>
              <a:t>Dies ändert nicht nur die Art, wie Daten organisiert werden, sondern ebenfalls, wie sie verarbeitet werden, um Berechnungen durchzuführen</a:t>
            </a:r>
          </a:p>
          <a:p>
            <a:r>
              <a:rPr lang="de-DE" sz="1800" dirty="0" smtClean="0"/>
              <a:t>Bei einem zentralisierten System:</a:t>
            </a:r>
          </a:p>
          <a:p>
            <a:endParaRPr lang="de-DE" sz="1800" dirty="0" smtClean="0"/>
          </a:p>
          <a:p>
            <a:endParaRPr lang="de-DE" sz="1800" dirty="0"/>
          </a:p>
        </p:txBody>
      </p:sp>
      <p:sp>
        <p:nvSpPr>
          <p:cNvPr id="4" name="Rechteck 3"/>
          <p:cNvSpPr/>
          <p:nvPr/>
        </p:nvSpPr>
        <p:spPr>
          <a:xfrm>
            <a:off x="615801" y="4919416"/>
            <a:ext cx="1911548" cy="101338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de-DE" dirty="0" smtClean="0"/>
              <a:t>Server (DB)</a:t>
            </a:r>
            <a:endParaRPr lang="de-DE" dirty="0"/>
          </a:p>
        </p:txBody>
      </p:sp>
      <p:sp>
        <p:nvSpPr>
          <p:cNvPr id="5" name="Rechteck 4"/>
          <p:cNvSpPr/>
          <p:nvPr/>
        </p:nvSpPr>
        <p:spPr>
          <a:xfrm>
            <a:off x="615801" y="3649477"/>
            <a:ext cx="1911548" cy="73759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de-DE" dirty="0" smtClean="0"/>
              <a:t>Client</a:t>
            </a:r>
            <a:endParaRPr lang="de-DE" dirty="0"/>
          </a:p>
        </p:txBody>
      </p:sp>
      <p:cxnSp>
        <p:nvCxnSpPr>
          <p:cNvPr id="7" name="Gerade Verbindung mit Pfeil 6"/>
          <p:cNvCxnSpPr>
            <a:stCxn id="5" idx="2"/>
            <a:endCxn id="4" idx="0"/>
          </p:cNvCxnSpPr>
          <p:nvPr/>
        </p:nvCxnSpPr>
        <p:spPr>
          <a:xfrm>
            <a:off x="1571575" y="4387069"/>
            <a:ext cx="0" cy="5323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echteck 7"/>
          <p:cNvSpPr/>
          <p:nvPr/>
        </p:nvSpPr>
        <p:spPr>
          <a:xfrm>
            <a:off x="2824669" y="3290302"/>
            <a:ext cx="2679050" cy="1938992"/>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de-DE" sz="1200" b="1" dirty="0" smtClean="0"/>
              <a:t>A) Berechnungen auf dem Client:</a:t>
            </a:r>
          </a:p>
          <a:p>
            <a:pPr marL="285750" indent="-285750">
              <a:buFont typeface="Arial"/>
              <a:buChar char="•"/>
            </a:pPr>
            <a:r>
              <a:rPr lang="de-DE" sz="1200" dirty="0" smtClean="0"/>
              <a:t>Flexibilität in der Programmierumgebung</a:t>
            </a:r>
          </a:p>
          <a:p>
            <a:pPr marL="285750" indent="-285750">
              <a:buFont typeface="Arial"/>
              <a:buChar char="•"/>
            </a:pPr>
            <a:r>
              <a:rPr lang="de-DE" sz="1200" dirty="0" smtClean="0"/>
              <a:t>Programm normalerweise einfacher zu erstellen und zu erweitern/warten</a:t>
            </a:r>
          </a:p>
          <a:p>
            <a:pPr marL="285750" indent="-285750">
              <a:buFont typeface="Arial"/>
              <a:buChar char="•"/>
            </a:pPr>
            <a:r>
              <a:rPr lang="de-DE" sz="1200" dirty="0" smtClean="0"/>
              <a:t>Dafür müssen große Datenmengen vom Server transportiert werden</a:t>
            </a:r>
          </a:p>
          <a:p>
            <a:endParaRPr lang="de-DE" sz="1200" dirty="0"/>
          </a:p>
        </p:txBody>
      </p:sp>
      <p:sp>
        <p:nvSpPr>
          <p:cNvPr id="9" name="Rechteck 8"/>
          <p:cNvSpPr/>
          <p:nvPr/>
        </p:nvSpPr>
        <p:spPr>
          <a:xfrm>
            <a:off x="5801041" y="4611555"/>
            <a:ext cx="2730366" cy="175432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de-DE" sz="1200" b="1" dirty="0" smtClean="0"/>
              <a:t>B) Berechnungen auf dem Server:</a:t>
            </a:r>
          </a:p>
          <a:p>
            <a:pPr marL="285750" indent="-285750">
              <a:buFont typeface="Arial"/>
              <a:buChar char="•"/>
            </a:pPr>
            <a:r>
              <a:rPr lang="de-DE" sz="1200" dirty="0" smtClean="0"/>
              <a:t>Nur geringe Datenmengen müssen zum Client transportiert werden</a:t>
            </a:r>
          </a:p>
          <a:p>
            <a:pPr marL="285750" indent="-285750">
              <a:buFont typeface="Arial"/>
              <a:buChar char="•"/>
            </a:pPr>
            <a:r>
              <a:rPr lang="de-DE" sz="1200" dirty="0" smtClean="0"/>
              <a:t>Serverressourcen werden für Verarbeitung genutzt</a:t>
            </a:r>
          </a:p>
          <a:p>
            <a:pPr marL="285750" indent="-285750">
              <a:buFont typeface="Arial"/>
              <a:buChar char="•"/>
            </a:pPr>
            <a:r>
              <a:rPr lang="de-DE" sz="1200" dirty="0" smtClean="0"/>
              <a:t>Erhöht Last auf Server</a:t>
            </a:r>
          </a:p>
          <a:p>
            <a:pPr marL="285750" indent="-285750">
              <a:buFont typeface="Arial"/>
              <a:buChar char="•"/>
            </a:pPr>
            <a:r>
              <a:rPr lang="de-DE" sz="1200" dirty="0" smtClean="0"/>
              <a:t>Programmierflexibilität geringer</a:t>
            </a:r>
          </a:p>
          <a:p>
            <a:endParaRPr lang="de-DE" sz="1200" dirty="0"/>
          </a:p>
        </p:txBody>
      </p:sp>
    </p:spTree>
    <p:extLst>
      <p:ext uri="{BB962C8B-B14F-4D97-AF65-F5344CB8AC3E}">
        <p14:creationId xmlns:p14="http://schemas.microsoft.com/office/powerpoint/2010/main" val="2171924683"/>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Berechnungen – verteilt</a:t>
            </a:r>
            <a:endParaRPr lang="de-DE" dirty="0"/>
          </a:p>
        </p:txBody>
      </p:sp>
      <p:sp>
        <p:nvSpPr>
          <p:cNvPr id="3" name="Inhaltsplatzhalter 2"/>
          <p:cNvSpPr>
            <a:spLocks noGrp="1"/>
          </p:cNvSpPr>
          <p:nvPr>
            <p:ph idx="1"/>
          </p:nvPr>
        </p:nvSpPr>
        <p:spPr/>
        <p:txBody>
          <a:bodyPr>
            <a:normAutofit/>
          </a:bodyPr>
          <a:lstStyle/>
          <a:p>
            <a:r>
              <a:rPr lang="de-DE" sz="1800" dirty="0" smtClean="0"/>
              <a:t>In Cluster-orientierten Systemen stehen dazu viele Rechner zur Verfügung!</a:t>
            </a:r>
          </a:p>
          <a:p>
            <a:r>
              <a:rPr lang="de-DE" sz="1800" dirty="0" smtClean="0"/>
              <a:t>Die Rechenkapazität der Knoten sollte gut genutzt werden, um die Menge der zu übertragenden Daten zwischen den Knoten möglichst gering zu halten</a:t>
            </a:r>
          </a:p>
          <a:p>
            <a:r>
              <a:rPr lang="de-DE" sz="1800" dirty="0" smtClean="0"/>
              <a:t>Ein in </a:t>
            </a:r>
            <a:r>
              <a:rPr lang="de-DE" sz="1800" dirty="0" err="1" smtClean="0"/>
              <a:t>NoSQL</a:t>
            </a:r>
            <a:r>
              <a:rPr lang="de-DE" sz="1800" dirty="0" smtClean="0"/>
              <a:t>-Systemen populäres Pattern hierzu ist das </a:t>
            </a:r>
            <a:br>
              <a:rPr lang="de-DE" sz="1800" dirty="0" smtClean="0"/>
            </a:br>
            <a:r>
              <a:rPr lang="de-DE" sz="1800" b="1" dirty="0" err="1" smtClean="0"/>
              <a:t>Map</a:t>
            </a:r>
            <a:r>
              <a:rPr lang="de-DE" sz="1800" b="1" dirty="0" smtClean="0"/>
              <a:t>-</a:t>
            </a:r>
            <a:r>
              <a:rPr lang="de-DE" sz="1800" b="1" dirty="0" err="1" smtClean="0"/>
              <a:t>Reduce</a:t>
            </a:r>
            <a:r>
              <a:rPr lang="de-DE" sz="1800" b="1" dirty="0" smtClean="0"/>
              <a:t>-Pattern</a:t>
            </a:r>
          </a:p>
          <a:p>
            <a:pPr lvl="1"/>
            <a:r>
              <a:rPr lang="de-DE" sz="1400" dirty="0" err="1"/>
              <a:t>Hohpe</a:t>
            </a:r>
            <a:r>
              <a:rPr lang="de-DE" sz="1400" dirty="0"/>
              <a:t>, Gregor </a:t>
            </a:r>
            <a:r>
              <a:rPr lang="de-DE" sz="1400" dirty="0" err="1"/>
              <a:t>and</a:t>
            </a:r>
            <a:r>
              <a:rPr lang="de-DE" sz="1400" dirty="0"/>
              <a:t> Bobby Woolf. Enterprise Integration Patterns. Addison-Wesley. 2003. ISBN 0321200683.</a:t>
            </a:r>
          </a:p>
          <a:p>
            <a:pPr lvl="1"/>
            <a:r>
              <a:rPr lang="de-DE" sz="1400" dirty="0"/>
              <a:t>Dean, Jeffrey </a:t>
            </a:r>
            <a:r>
              <a:rPr lang="de-DE" sz="1400" dirty="0" err="1"/>
              <a:t>and</a:t>
            </a:r>
            <a:r>
              <a:rPr lang="de-DE" sz="1400" dirty="0"/>
              <a:t> Sanjay </a:t>
            </a:r>
            <a:r>
              <a:rPr lang="de-DE" sz="1400" dirty="0" err="1"/>
              <a:t>Ghemawat</a:t>
            </a:r>
            <a:r>
              <a:rPr lang="de-DE" sz="1400" dirty="0"/>
              <a:t>. </a:t>
            </a:r>
            <a:r>
              <a:rPr lang="de-DE" sz="1400" dirty="0" err="1"/>
              <a:t>MapReduce</a:t>
            </a:r>
            <a:r>
              <a:rPr lang="de-DE" sz="1400" dirty="0"/>
              <a:t>: </a:t>
            </a:r>
            <a:r>
              <a:rPr lang="de-DE" sz="1400" dirty="0" err="1"/>
              <a:t>Simplified</a:t>
            </a:r>
            <a:r>
              <a:rPr lang="de-DE" sz="1400" dirty="0"/>
              <a:t> Data Processing on Large Clusters. </a:t>
            </a:r>
            <a:r>
              <a:rPr lang="de-DE" sz="1400" dirty="0">
                <a:hlinkClick r:id="rId2"/>
              </a:rPr>
              <a:t>http://static.usenix.org/event/osdi04/tech/full_papers/dean/</a:t>
            </a:r>
            <a:r>
              <a:rPr lang="de-DE" sz="1400" dirty="0" smtClean="0">
                <a:hlinkClick r:id="rId2"/>
              </a:rPr>
              <a:t>dean.pdf</a:t>
            </a:r>
            <a:endParaRPr lang="de-DE" sz="1400" dirty="0" smtClean="0"/>
          </a:p>
          <a:p>
            <a:r>
              <a:rPr lang="de-DE" sz="1800" dirty="0" smtClean="0"/>
              <a:t>Eine populäre Open-Source-Implementierung ist Teil des </a:t>
            </a:r>
            <a:r>
              <a:rPr lang="de-DE" sz="1800" dirty="0" err="1" smtClean="0"/>
              <a:t>Hadoop</a:t>
            </a:r>
            <a:r>
              <a:rPr lang="de-DE" sz="1800" dirty="0"/>
              <a:t>-Projektes</a:t>
            </a:r>
            <a:br>
              <a:rPr lang="de-DE" sz="1800" dirty="0"/>
            </a:br>
            <a:r>
              <a:rPr lang="de-DE" sz="1800" dirty="0">
                <a:hlinkClick r:id="rId3"/>
              </a:rPr>
              <a:t>http://hadoop.apache.org/docs/r1.1.1/</a:t>
            </a:r>
            <a:r>
              <a:rPr lang="de-DE" sz="1800" dirty="0" smtClean="0">
                <a:hlinkClick r:id="rId3"/>
              </a:rPr>
              <a:t>mapred_tutorial.html</a:t>
            </a:r>
            <a:endParaRPr lang="de-DE" sz="1800" dirty="0"/>
          </a:p>
          <a:p>
            <a:r>
              <a:rPr lang="de-DE" sz="1800" dirty="0" smtClean="0"/>
              <a:t>Verschiedene Datenbanken setzen allerdings eigene Fassungen von </a:t>
            </a:r>
            <a:r>
              <a:rPr lang="de-DE" sz="1800" dirty="0" err="1" smtClean="0"/>
              <a:t>Map-Reduce</a:t>
            </a:r>
            <a:r>
              <a:rPr lang="de-DE" sz="1800" dirty="0" smtClean="0"/>
              <a:t> ein</a:t>
            </a:r>
          </a:p>
          <a:p>
            <a:r>
              <a:rPr lang="de-DE" sz="1800" dirty="0" smtClean="0"/>
              <a:t>Im Folgenden geht es um das generelle Konzept von </a:t>
            </a:r>
            <a:r>
              <a:rPr lang="de-DE" sz="1800" dirty="0" err="1" smtClean="0"/>
              <a:t>Map-Reduce</a:t>
            </a:r>
            <a:endParaRPr lang="de-DE" sz="1800" dirty="0"/>
          </a:p>
          <a:p>
            <a:endParaRPr lang="de-DE" sz="1800" dirty="0" smtClean="0"/>
          </a:p>
          <a:p>
            <a:endParaRPr lang="de-DE" sz="1800" dirty="0" smtClean="0"/>
          </a:p>
          <a:p>
            <a:endParaRPr lang="de-DE" sz="1800" dirty="0"/>
          </a:p>
        </p:txBody>
      </p:sp>
    </p:spTree>
    <p:extLst>
      <p:ext uri="{BB962C8B-B14F-4D97-AF65-F5344CB8AC3E}">
        <p14:creationId xmlns:p14="http://schemas.microsoft.com/office/powerpoint/2010/main" val="3372393209"/>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Map-Reduce</a:t>
            </a:r>
            <a:r>
              <a:rPr lang="de-DE" dirty="0" smtClean="0"/>
              <a:t> Basics</a:t>
            </a:r>
            <a:endParaRPr lang="de-DE" dirty="0"/>
          </a:p>
        </p:txBody>
      </p:sp>
      <p:sp>
        <p:nvSpPr>
          <p:cNvPr id="3" name="Inhaltsplatzhalter 2"/>
          <p:cNvSpPr>
            <a:spLocks noGrp="1"/>
          </p:cNvSpPr>
          <p:nvPr>
            <p:ph idx="1"/>
          </p:nvPr>
        </p:nvSpPr>
        <p:spPr/>
        <p:txBody>
          <a:bodyPr>
            <a:normAutofit/>
          </a:bodyPr>
          <a:lstStyle/>
          <a:p>
            <a:r>
              <a:rPr lang="de-DE" sz="2800" dirty="0" smtClean="0"/>
              <a:t>Idee stammt aus der Funktionalen Programmierung</a:t>
            </a:r>
          </a:p>
          <a:p>
            <a:pPr lvl="1"/>
            <a:r>
              <a:rPr lang="de-DE" sz="2400" b="1" dirty="0" err="1" smtClean="0"/>
              <a:t>Map</a:t>
            </a:r>
            <a:r>
              <a:rPr lang="de-DE" sz="2400" dirty="0" smtClean="0"/>
              <a:t>-Operator selektiert Werte</a:t>
            </a:r>
            <a:br>
              <a:rPr lang="de-DE" sz="2400" dirty="0" smtClean="0"/>
            </a:br>
            <a:r>
              <a:rPr lang="de-DE" sz="2400" dirty="0" smtClean="0">
                <a:solidFill>
                  <a:schemeClr val="bg1">
                    <a:lumMod val="50000"/>
                  </a:schemeClr>
                </a:solidFill>
              </a:rPr>
              <a:t>Beispiel: Alle ungeraden Elemente einer Liste [1,2,3,5,6,8]</a:t>
            </a:r>
            <a:r>
              <a:rPr lang="de-DE" sz="2400" dirty="0" smtClean="0">
                <a:solidFill>
                  <a:schemeClr val="bg1">
                    <a:lumMod val="50000"/>
                  </a:schemeClr>
                </a:solidFill>
                <a:latin typeface="Wingdings"/>
                <a:ea typeface="Wingdings"/>
                <a:cs typeface="Wingdings"/>
                <a:sym typeface="Wingdings"/>
              </a:rPr>
              <a:t></a:t>
            </a:r>
            <a:r>
              <a:rPr lang="de-DE" sz="2400" dirty="0">
                <a:solidFill>
                  <a:schemeClr val="bg1">
                    <a:lumMod val="50000"/>
                  </a:schemeClr>
                </a:solidFill>
              </a:rPr>
              <a:t>[</a:t>
            </a:r>
            <a:r>
              <a:rPr lang="de-DE" sz="2400" dirty="0" smtClean="0">
                <a:solidFill>
                  <a:schemeClr val="bg1">
                    <a:lumMod val="50000"/>
                  </a:schemeClr>
                </a:solidFill>
              </a:rPr>
              <a:t>1,3,5]</a:t>
            </a:r>
          </a:p>
          <a:p>
            <a:pPr lvl="1"/>
            <a:r>
              <a:rPr lang="de-DE" sz="2400" b="1" dirty="0" err="1" smtClean="0"/>
              <a:t>Reduce</a:t>
            </a:r>
            <a:r>
              <a:rPr lang="de-DE" sz="2400" dirty="0" smtClean="0"/>
              <a:t>-Operator fasst Werte durch eine Berechnung zusammen</a:t>
            </a:r>
            <a:br>
              <a:rPr lang="de-DE" sz="2400" dirty="0" smtClean="0"/>
            </a:br>
            <a:r>
              <a:rPr lang="de-DE" sz="2400" dirty="0" smtClean="0">
                <a:solidFill>
                  <a:schemeClr val="bg1">
                    <a:lumMod val="50000"/>
                  </a:schemeClr>
                </a:solidFill>
              </a:rPr>
              <a:t>Beispiel: Aufsummieren der Elemente einer Liste </a:t>
            </a:r>
            <a:r>
              <a:rPr lang="de-DE" sz="2400" dirty="0">
                <a:solidFill>
                  <a:schemeClr val="bg1">
                    <a:lumMod val="50000"/>
                  </a:schemeClr>
                </a:solidFill>
              </a:rPr>
              <a:t>[1,3,5</a:t>
            </a:r>
            <a:r>
              <a:rPr lang="de-DE" sz="2400" dirty="0" smtClean="0">
                <a:solidFill>
                  <a:schemeClr val="bg1">
                    <a:lumMod val="50000"/>
                  </a:schemeClr>
                </a:solidFill>
              </a:rPr>
              <a:t>]</a:t>
            </a:r>
            <a:r>
              <a:rPr lang="de-DE" sz="2400" dirty="0" smtClean="0">
                <a:solidFill>
                  <a:schemeClr val="bg1">
                    <a:lumMod val="50000"/>
                  </a:schemeClr>
                </a:solidFill>
                <a:latin typeface="Wingdings"/>
                <a:ea typeface="Wingdings"/>
                <a:cs typeface="Wingdings"/>
                <a:sym typeface="Wingdings"/>
              </a:rPr>
              <a:t></a:t>
            </a:r>
            <a:r>
              <a:rPr lang="de-DE" sz="2400" dirty="0" smtClean="0">
                <a:solidFill>
                  <a:schemeClr val="bg1">
                    <a:lumMod val="50000"/>
                  </a:schemeClr>
                </a:solidFill>
              </a:rPr>
              <a:t>9</a:t>
            </a:r>
          </a:p>
          <a:p>
            <a:endParaRPr lang="de-DE" sz="2800" dirty="0"/>
          </a:p>
          <a:p>
            <a:pPr lvl="1"/>
            <a:endParaRPr lang="de-DE" sz="2400" dirty="0"/>
          </a:p>
        </p:txBody>
      </p:sp>
    </p:spTree>
    <p:extLst>
      <p:ext uri="{BB962C8B-B14F-4D97-AF65-F5344CB8AC3E}">
        <p14:creationId xmlns:p14="http://schemas.microsoft.com/office/powerpoint/2010/main" val="2344018601"/>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Map-Reduce</a:t>
            </a:r>
            <a:r>
              <a:rPr lang="de-DE" dirty="0" smtClean="0"/>
              <a:t> Basics – </a:t>
            </a:r>
            <a:r>
              <a:rPr lang="de-DE" dirty="0" err="1" smtClean="0"/>
              <a:t>Map</a:t>
            </a:r>
            <a:endParaRPr lang="de-DE" dirty="0"/>
          </a:p>
        </p:txBody>
      </p:sp>
      <p:sp>
        <p:nvSpPr>
          <p:cNvPr id="3" name="Inhaltsplatzhalter 2"/>
          <p:cNvSpPr>
            <a:spLocks noGrp="1"/>
          </p:cNvSpPr>
          <p:nvPr>
            <p:ph idx="1"/>
          </p:nvPr>
        </p:nvSpPr>
        <p:spPr>
          <a:xfrm>
            <a:off x="457200" y="1524000"/>
            <a:ext cx="8229600" cy="4953000"/>
          </a:xfrm>
        </p:spPr>
        <p:txBody>
          <a:bodyPr>
            <a:normAutofit/>
          </a:bodyPr>
          <a:lstStyle/>
          <a:p>
            <a:r>
              <a:rPr lang="de-DE" dirty="0" smtClean="0"/>
              <a:t>In </a:t>
            </a:r>
            <a:r>
              <a:rPr lang="de-DE" dirty="0" err="1" smtClean="0"/>
              <a:t>NoSQL</a:t>
            </a:r>
            <a:r>
              <a:rPr lang="de-DE" dirty="0" smtClean="0"/>
              <a:t>-Datenbanken:</a:t>
            </a:r>
          </a:p>
          <a:p>
            <a:r>
              <a:rPr lang="de-DE" sz="2200" dirty="0" err="1" smtClean="0"/>
              <a:t>Map</a:t>
            </a:r>
            <a:r>
              <a:rPr lang="de-DE" sz="2200" dirty="0" smtClean="0"/>
              <a:t> selektiert Daten aus einem Aggregat; Ergebnis ist eine Menge von [</a:t>
            </a:r>
            <a:r>
              <a:rPr lang="de-DE" sz="2200" dirty="0" err="1" smtClean="0"/>
              <a:t>Schlüssel,Wert</a:t>
            </a:r>
            <a:r>
              <a:rPr lang="de-DE" sz="2200" dirty="0" smtClean="0"/>
              <a:t>]-Paaren</a:t>
            </a:r>
          </a:p>
          <a:p>
            <a:r>
              <a:rPr lang="de-DE" sz="2000" dirty="0" smtClean="0"/>
              <a:t>Beispiel: Kunde mit Bestellpositionen:</a:t>
            </a:r>
          </a:p>
          <a:p>
            <a:endParaRPr lang="de-DE" dirty="0"/>
          </a:p>
          <a:p>
            <a:pPr lvl="1"/>
            <a:endParaRPr lang="de-DE" dirty="0"/>
          </a:p>
        </p:txBody>
      </p:sp>
      <p:pic>
        <p:nvPicPr>
          <p:cNvPr id="4" name="Bild 3"/>
          <p:cNvPicPr>
            <a:picLocks noChangeAspect="1"/>
          </p:cNvPicPr>
          <p:nvPr/>
        </p:nvPicPr>
        <p:blipFill>
          <a:blip r:embed="rId3"/>
          <a:stretch>
            <a:fillRect/>
          </a:stretch>
        </p:blipFill>
        <p:spPr>
          <a:xfrm>
            <a:off x="1294456" y="3103029"/>
            <a:ext cx="6515484" cy="3425283"/>
          </a:xfrm>
          <a:prstGeom prst="rect">
            <a:avLst/>
          </a:prstGeom>
        </p:spPr>
      </p:pic>
      <p:sp>
        <p:nvSpPr>
          <p:cNvPr id="5" name="Rechteck 4"/>
          <p:cNvSpPr/>
          <p:nvPr/>
        </p:nvSpPr>
        <p:spPr>
          <a:xfrm>
            <a:off x="5956457" y="6143507"/>
            <a:ext cx="2241256" cy="261610"/>
          </a:xfrm>
          <a:prstGeom prst="rect">
            <a:avLst/>
          </a:prstGeom>
        </p:spPr>
        <p:txBody>
          <a:bodyPr wrap="none">
            <a:spAutoFit/>
          </a:bodyPr>
          <a:lstStyle/>
          <a:p>
            <a:r>
              <a:rPr lang="de-DE" sz="1100" dirty="0" smtClean="0"/>
              <a:t>[Quelle: Fowler: </a:t>
            </a:r>
            <a:r>
              <a:rPr lang="de-DE" sz="1100" dirty="0" err="1" smtClean="0"/>
              <a:t>NoSQL</a:t>
            </a:r>
            <a:r>
              <a:rPr lang="de-DE" sz="1100" dirty="0" smtClean="0"/>
              <a:t> </a:t>
            </a:r>
            <a:r>
              <a:rPr lang="de-DE" sz="1100" dirty="0" err="1" smtClean="0"/>
              <a:t>Distilled</a:t>
            </a:r>
            <a:r>
              <a:rPr lang="de-DE" sz="1100" dirty="0" smtClean="0"/>
              <a:t>]</a:t>
            </a:r>
            <a:endParaRPr lang="de-DE" sz="1100" dirty="0"/>
          </a:p>
        </p:txBody>
      </p:sp>
      <p:sp>
        <p:nvSpPr>
          <p:cNvPr id="6" name="Wolkenförmige Legende 5"/>
          <p:cNvSpPr/>
          <p:nvPr/>
        </p:nvSpPr>
        <p:spPr>
          <a:xfrm>
            <a:off x="6071920" y="2724612"/>
            <a:ext cx="1420323" cy="756833"/>
          </a:xfrm>
          <a:prstGeom prst="cloudCallout">
            <a:avLst>
              <a:gd name="adj1" fmla="val -28962"/>
              <a:gd name="adj2" fmla="val 96398"/>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de-DE" sz="1200" dirty="0" smtClean="0"/>
              <a:t>Teesorten-Key</a:t>
            </a:r>
            <a:endParaRPr lang="de-DE" sz="1200" dirty="0"/>
          </a:p>
        </p:txBody>
      </p:sp>
    </p:spTree>
    <p:extLst>
      <p:ext uri="{BB962C8B-B14F-4D97-AF65-F5344CB8AC3E}">
        <p14:creationId xmlns:p14="http://schemas.microsoft.com/office/powerpoint/2010/main" val="2846745796"/>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Map-Reduce</a:t>
            </a:r>
            <a:r>
              <a:rPr lang="de-DE" dirty="0" smtClean="0"/>
              <a:t> Basics – </a:t>
            </a:r>
            <a:r>
              <a:rPr lang="de-DE" dirty="0" err="1" smtClean="0"/>
              <a:t>Reduce</a:t>
            </a:r>
            <a:endParaRPr lang="de-DE" dirty="0"/>
          </a:p>
        </p:txBody>
      </p:sp>
      <p:sp>
        <p:nvSpPr>
          <p:cNvPr id="3" name="Inhaltsplatzhalter 2"/>
          <p:cNvSpPr>
            <a:spLocks noGrp="1"/>
          </p:cNvSpPr>
          <p:nvPr>
            <p:ph idx="1"/>
          </p:nvPr>
        </p:nvSpPr>
        <p:spPr/>
        <p:txBody>
          <a:bodyPr>
            <a:normAutofit/>
          </a:bodyPr>
          <a:lstStyle/>
          <a:p>
            <a:r>
              <a:rPr lang="de-DE" dirty="0" smtClean="0"/>
              <a:t>Eine </a:t>
            </a:r>
            <a:r>
              <a:rPr lang="de-DE" dirty="0" err="1" smtClean="0"/>
              <a:t>Reduce</a:t>
            </a:r>
            <a:r>
              <a:rPr lang="de-DE" dirty="0" smtClean="0"/>
              <a:t>-Funktion nimmt mehrere </a:t>
            </a:r>
            <a:r>
              <a:rPr lang="de-DE" dirty="0" err="1" smtClean="0"/>
              <a:t>Map</a:t>
            </a:r>
            <a:r>
              <a:rPr lang="de-DE" dirty="0" smtClean="0"/>
              <a:t>-Ergebnisse eines einzelnen Schlüssels und kombiniert diese in einer Berechnung</a:t>
            </a:r>
          </a:p>
          <a:p>
            <a:endParaRPr lang="de-DE" sz="2000" dirty="0" smtClean="0"/>
          </a:p>
          <a:p>
            <a:endParaRPr lang="de-DE" dirty="0"/>
          </a:p>
          <a:p>
            <a:pPr lvl="1"/>
            <a:endParaRPr lang="de-DE" dirty="0"/>
          </a:p>
        </p:txBody>
      </p:sp>
      <p:sp>
        <p:nvSpPr>
          <p:cNvPr id="5" name="Rechteck 4"/>
          <p:cNvSpPr/>
          <p:nvPr/>
        </p:nvSpPr>
        <p:spPr>
          <a:xfrm>
            <a:off x="6445544" y="5789159"/>
            <a:ext cx="2241256" cy="261610"/>
          </a:xfrm>
          <a:prstGeom prst="rect">
            <a:avLst/>
          </a:prstGeom>
        </p:spPr>
        <p:txBody>
          <a:bodyPr wrap="none">
            <a:spAutoFit/>
          </a:bodyPr>
          <a:lstStyle/>
          <a:p>
            <a:r>
              <a:rPr lang="de-DE" sz="1100" dirty="0" smtClean="0"/>
              <a:t>[Quelle: Fowler: </a:t>
            </a:r>
            <a:r>
              <a:rPr lang="de-DE" sz="1100" dirty="0" err="1" smtClean="0"/>
              <a:t>NoSQL</a:t>
            </a:r>
            <a:r>
              <a:rPr lang="de-DE" sz="1100" dirty="0" smtClean="0"/>
              <a:t> </a:t>
            </a:r>
            <a:r>
              <a:rPr lang="de-DE" sz="1100" dirty="0" err="1" smtClean="0"/>
              <a:t>Distilled</a:t>
            </a:r>
            <a:r>
              <a:rPr lang="de-DE" sz="1100" dirty="0" smtClean="0"/>
              <a:t>]</a:t>
            </a:r>
            <a:endParaRPr lang="de-DE" sz="1100" dirty="0"/>
          </a:p>
        </p:txBody>
      </p:sp>
      <p:pic>
        <p:nvPicPr>
          <p:cNvPr id="7" name="Bild 6"/>
          <p:cNvPicPr>
            <a:picLocks noChangeAspect="1"/>
          </p:cNvPicPr>
          <p:nvPr/>
        </p:nvPicPr>
        <p:blipFill>
          <a:blip r:embed="rId3"/>
          <a:stretch>
            <a:fillRect/>
          </a:stretch>
        </p:blipFill>
        <p:spPr>
          <a:xfrm>
            <a:off x="474691" y="2914921"/>
            <a:ext cx="8212109" cy="2874238"/>
          </a:xfrm>
          <a:prstGeom prst="rect">
            <a:avLst/>
          </a:prstGeom>
        </p:spPr>
      </p:pic>
    </p:spTree>
    <p:extLst>
      <p:ext uri="{BB962C8B-B14F-4D97-AF65-F5344CB8AC3E}">
        <p14:creationId xmlns:p14="http://schemas.microsoft.com/office/powerpoint/2010/main" val="3884599022"/>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Map-Reduce</a:t>
            </a:r>
            <a:r>
              <a:rPr lang="de-DE" dirty="0" smtClean="0"/>
              <a:t> – </a:t>
            </a:r>
            <a:r>
              <a:rPr lang="de-DE" dirty="0" err="1" smtClean="0"/>
              <a:t>Hadoop</a:t>
            </a:r>
            <a:r>
              <a:rPr lang="de-DE" dirty="0" smtClean="0"/>
              <a:t> Framework</a:t>
            </a:r>
            <a:endParaRPr lang="de-DE" dirty="0"/>
          </a:p>
        </p:txBody>
      </p:sp>
      <p:sp>
        <p:nvSpPr>
          <p:cNvPr id="3" name="Inhaltsplatzhalter 2"/>
          <p:cNvSpPr>
            <a:spLocks noGrp="1"/>
          </p:cNvSpPr>
          <p:nvPr>
            <p:ph idx="1"/>
          </p:nvPr>
        </p:nvSpPr>
        <p:spPr/>
        <p:txBody>
          <a:bodyPr/>
          <a:lstStyle/>
          <a:p>
            <a:r>
              <a:rPr lang="de-DE" dirty="0" smtClean="0"/>
              <a:t>Auszug aus einem </a:t>
            </a:r>
            <a:r>
              <a:rPr lang="de-DE" dirty="0" err="1" smtClean="0"/>
              <a:t>Tutorial</a:t>
            </a:r>
            <a:r>
              <a:rPr lang="de-DE" dirty="0" smtClean="0"/>
              <a:t> des </a:t>
            </a:r>
            <a:r>
              <a:rPr lang="de-DE" dirty="0" err="1" smtClean="0"/>
              <a:t>Hadoop</a:t>
            </a:r>
            <a:r>
              <a:rPr lang="de-DE" dirty="0" smtClean="0"/>
              <a:t>-Frameworks</a:t>
            </a:r>
          </a:p>
          <a:p>
            <a:r>
              <a:rPr lang="de-DE" dirty="0" smtClean="0"/>
              <a:t>Beispiel: Zählen der Wörter eines Textes</a:t>
            </a:r>
            <a:endParaRPr lang="de-DE" dirty="0"/>
          </a:p>
        </p:txBody>
      </p:sp>
      <p:pic>
        <p:nvPicPr>
          <p:cNvPr id="6" name="Bild 5"/>
          <p:cNvPicPr>
            <a:picLocks noChangeAspect="1"/>
          </p:cNvPicPr>
          <p:nvPr/>
        </p:nvPicPr>
        <p:blipFill>
          <a:blip r:embed="rId2"/>
          <a:stretch>
            <a:fillRect/>
          </a:stretch>
        </p:blipFill>
        <p:spPr>
          <a:xfrm>
            <a:off x="114300" y="2565400"/>
            <a:ext cx="8903318" cy="1714619"/>
          </a:xfrm>
          <a:prstGeom prst="rect">
            <a:avLst/>
          </a:prstGeom>
        </p:spPr>
      </p:pic>
      <p:pic>
        <p:nvPicPr>
          <p:cNvPr id="7" name="Bild 6"/>
          <p:cNvPicPr>
            <a:picLocks noChangeAspect="1"/>
          </p:cNvPicPr>
          <p:nvPr/>
        </p:nvPicPr>
        <p:blipFill>
          <a:blip r:embed="rId3"/>
          <a:stretch>
            <a:fillRect/>
          </a:stretch>
        </p:blipFill>
        <p:spPr>
          <a:xfrm>
            <a:off x="0" y="4638760"/>
            <a:ext cx="9144000" cy="1424158"/>
          </a:xfrm>
          <a:prstGeom prst="rect">
            <a:avLst/>
          </a:prstGeom>
        </p:spPr>
      </p:pic>
      <p:sp>
        <p:nvSpPr>
          <p:cNvPr id="8" name="Wolkenförmige Legende 7"/>
          <p:cNvSpPr/>
          <p:nvPr/>
        </p:nvSpPr>
        <p:spPr>
          <a:xfrm>
            <a:off x="3200102" y="3881927"/>
            <a:ext cx="1420323" cy="756833"/>
          </a:xfrm>
          <a:prstGeom prst="cloudCallout">
            <a:avLst>
              <a:gd name="adj1" fmla="val -112278"/>
              <a:gd name="adj2" fmla="val -38976"/>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de-DE" sz="1200" dirty="0" smtClean="0"/>
              <a:t>Das Wort ist der Schlüssel</a:t>
            </a:r>
            <a:endParaRPr lang="de-DE" sz="1200" dirty="0"/>
          </a:p>
        </p:txBody>
      </p:sp>
      <p:sp>
        <p:nvSpPr>
          <p:cNvPr id="9" name="Wolkenförmige Legende 8"/>
          <p:cNvSpPr/>
          <p:nvPr/>
        </p:nvSpPr>
        <p:spPr>
          <a:xfrm>
            <a:off x="3618608" y="4949769"/>
            <a:ext cx="1420323" cy="756833"/>
          </a:xfrm>
          <a:prstGeom prst="cloudCallout">
            <a:avLst>
              <a:gd name="adj1" fmla="val -192546"/>
              <a:gd name="adj2" fmla="val -65669"/>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de-DE" sz="1200" dirty="0" smtClean="0"/>
              <a:t>Aufruf für jeden Key</a:t>
            </a:r>
            <a:endParaRPr lang="de-DE" sz="1200" dirty="0"/>
          </a:p>
        </p:txBody>
      </p:sp>
    </p:spTree>
    <p:extLst>
      <p:ext uri="{BB962C8B-B14F-4D97-AF65-F5344CB8AC3E}">
        <p14:creationId xmlns:p14="http://schemas.microsoft.com/office/powerpoint/2010/main" val="4071851417"/>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Map-Reduce</a:t>
            </a:r>
            <a:r>
              <a:rPr lang="de-DE" dirty="0" smtClean="0"/>
              <a:t> - Partitionierung</a:t>
            </a:r>
            <a:endParaRPr lang="de-DE" dirty="0"/>
          </a:p>
        </p:txBody>
      </p:sp>
      <p:sp>
        <p:nvSpPr>
          <p:cNvPr id="3" name="Inhaltsplatzhalter 2"/>
          <p:cNvSpPr>
            <a:spLocks noGrp="1"/>
          </p:cNvSpPr>
          <p:nvPr>
            <p:ph idx="1"/>
          </p:nvPr>
        </p:nvSpPr>
        <p:spPr/>
        <p:txBody>
          <a:bodyPr>
            <a:normAutofit/>
          </a:bodyPr>
          <a:lstStyle/>
          <a:p>
            <a:r>
              <a:rPr lang="de-DE" sz="2000" dirty="0" smtClean="0"/>
              <a:t>Partitionierung von </a:t>
            </a:r>
            <a:r>
              <a:rPr lang="de-DE" sz="2000" dirty="0" err="1" smtClean="0"/>
              <a:t>Map</a:t>
            </a:r>
            <a:r>
              <a:rPr lang="de-DE" sz="2000" dirty="0" smtClean="0"/>
              <a:t>-Ergebnissen erlaubt es, mehrere </a:t>
            </a:r>
            <a:r>
              <a:rPr lang="de-DE" sz="2000" dirty="0" err="1" smtClean="0"/>
              <a:t>Reducer</a:t>
            </a:r>
            <a:r>
              <a:rPr lang="de-DE" sz="2000" dirty="0" smtClean="0"/>
              <a:t> parallel laufen zu lassen</a:t>
            </a:r>
            <a:endParaRPr lang="de-DE" sz="2000" dirty="0"/>
          </a:p>
        </p:txBody>
      </p:sp>
      <p:pic>
        <p:nvPicPr>
          <p:cNvPr id="4" name="Bild 3"/>
          <p:cNvPicPr>
            <a:picLocks noChangeAspect="1"/>
          </p:cNvPicPr>
          <p:nvPr/>
        </p:nvPicPr>
        <p:blipFill>
          <a:blip r:embed="rId2"/>
          <a:stretch>
            <a:fillRect/>
          </a:stretch>
        </p:blipFill>
        <p:spPr>
          <a:xfrm>
            <a:off x="822582" y="2259744"/>
            <a:ext cx="6306455" cy="4439744"/>
          </a:xfrm>
          <a:prstGeom prst="rect">
            <a:avLst/>
          </a:prstGeom>
        </p:spPr>
      </p:pic>
      <p:sp>
        <p:nvSpPr>
          <p:cNvPr id="5" name="Rechteck 4"/>
          <p:cNvSpPr/>
          <p:nvPr/>
        </p:nvSpPr>
        <p:spPr>
          <a:xfrm>
            <a:off x="6008409" y="6346195"/>
            <a:ext cx="2241256" cy="261610"/>
          </a:xfrm>
          <a:prstGeom prst="rect">
            <a:avLst/>
          </a:prstGeom>
        </p:spPr>
        <p:txBody>
          <a:bodyPr wrap="none">
            <a:spAutoFit/>
          </a:bodyPr>
          <a:lstStyle/>
          <a:p>
            <a:r>
              <a:rPr lang="de-DE" sz="1100" dirty="0" smtClean="0"/>
              <a:t>[Quelle: Fowler: </a:t>
            </a:r>
            <a:r>
              <a:rPr lang="de-DE" sz="1100" dirty="0" err="1" smtClean="0"/>
              <a:t>NoSQL</a:t>
            </a:r>
            <a:r>
              <a:rPr lang="de-DE" sz="1100" dirty="0" smtClean="0"/>
              <a:t> </a:t>
            </a:r>
            <a:r>
              <a:rPr lang="de-DE" sz="1100" dirty="0" err="1" smtClean="0"/>
              <a:t>Distilled</a:t>
            </a:r>
            <a:r>
              <a:rPr lang="de-DE" sz="1100" dirty="0" smtClean="0"/>
              <a:t>]</a:t>
            </a:r>
            <a:endParaRPr lang="de-DE" sz="1100" dirty="0"/>
          </a:p>
        </p:txBody>
      </p:sp>
    </p:spTree>
    <p:extLst>
      <p:ext uri="{BB962C8B-B14F-4D97-AF65-F5344CB8AC3E}">
        <p14:creationId xmlns:p14="http://schemas.microsoft.com/office/powerpoint/2010/main" val="1020968488"/>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Map-Reduce</a:t>
            </a:r>
            <a:r>
              <a:rPr lang="de-DE" dirty="0" smtClean="0"/>
              <a:t> - Kombinierung</a:t>
            </a:r>
            <a:endParaRPr lang="de-DE" dirty="0"/>
          </a:p>
        </p:txBody>
      </p:sp>
      <p:sp>
        <p:nvSpPr>
          <p:cNvPr id="3" name="Inhaltsplatzhalter 2"/>
          <p:cNvSpPr>
            <a:spLocks noGrp="1"/>
          </p:cNvSpPr>
          <p:nvPr>
            <p:ph idx="1"/>
          </p:nvPr>
        </p:nvSpPr>
        <p:spPr/>
        <p:txBody>
          <a:bodyPr>
            <a:normAutofit/>
          </a:bodyPr>
          <a:lstStyle/>
          <a:p>
            <a:r>
              <a:rPr lang="de-DE" sz="2000" dirty="0" smtClean="0"/>
              <a:t>Um die zu übertragene Datenmenge zu reduzieren, kann eine sog. </a:t>
            </a:r>
            <a:r>
              <a:rPr lang="de-DE" sz="2000" b="1" dirty="0" smtClean="0"/>
              <a:t>Combine-Funktion </a:t>
            </a:r>
            <a:r>
              <a:rPr lang="de-DE" sz="2000" dirty="0" smtClean="0"/>
              <a:t>angewandt werden: diese kombiniert die Werte, die zum selben Schlüssel gehören (ist ein „</a:t>
            </a:r>
            <a:r>
              <a:rPr lang="de-DE" sz="2000" b="1" dirty="0" err="1" smtClean="0"/>
              <a:t>combinable-reducer</a:t>
            </a:r>
            <a:r>
              <a:rPr lang="de-DE" sz="2000" dirty="0" smtClean="0"/>
              <a:t>“)</a:t>
            </a:r>
            <a:endParaRPr lang="de-DE" sz="2000" dirty="0"/>
          </a:p>
        </p:txBody>
      </p:sp>
      <p:sp>
        <p:nvSpPr>
          <p:cNvPr id="5" name="Rechteck 4"/>
          <p:cNvSpPr/>
          <p:nvPr/>
        </p:nvSpPr>
        <p:spPr>
          <a:xfrm>
            <a:off x="6008409" y="5754565"/>
            <a:ext cx="2241256" cy="261610"/>
          </a:xfrm>
          <a:prstGeom prst="rect">
            <a:avLst/>
          </a:prstGeom>
        </p:spPr>
        <p:txBody>
          <a:bodyPr wrap="none">
            <a:spAutoFit/>
          </a:bodyPr>
          <a:lstStyle/>
          <a:p>
            <a:r>
              <a:rPr lang="de-DE" sz="1100" dirty="0" smtClean="0"/>
              <a:t>[Quelle: Fowler: </a:t>
            </a:r>
            <a:r>
              <a:rPr lang="de-DE" sz="1100" dirty="0" err="1" smtClean="0"/>
              <a:t>NoSQL</a:t>
            </a:r>
            <a:r>
              <a:rPr lang="de-DE" sz="1100" dirty="0" smtClean="0"/>
              <a:t> </a:t>
            </a:r>
            <a:r>
              <a:rPr lang="de-DE" sz="1100" dirty="0" err="1" smtClean="0"/>
              <a:t>Distilled</a:t>
            </a:r>
            <a:r>
              <a:rPr lang="de-DE" sz="1100" dirty="0" smtClean="0"/>
              <a:t>]</a:t>
            </a:r>
            <a:endParaRPr lang="de-DE" sz="1100" dirty="0"/>
          </a:p>
        </p:txBody>
      </p:sp>
      <p:pic>
        <p:nvPicPr>
          <p:cNvPr id="6" name="Bild 5"/>
          <p:cNvPicPr>
            <a:picLocks noChangeAspect="1"/>
          </p:cNvPicPr>
          <p:nvPr/>
        </p:nvPicPr>
        <p:blipFill>
          <a:blip r:embed="rId3"/>
          <a:stretch>
            <a:fillRect/>
          </a:stretch>
        </p:blipFill>
        <p:spPr>
          <a:xfrm>
            <a:off x="808150" y="2819011"/>
            <a:ext cx="7591950" cy="2935554"/>
          </a:xfrm>
          <a:prstGeom prst="rect">
            <a:avLst/>
          </a:prstGeom>
        </p:spPr>
      </p:pic>
    </p:spTree>
    <p:extLst>
      <p:ext uri="{BB962C8B-B14F-4D97-AF65-F5344CB8AC3E}">
        <p14:creationId xmlns:p14="http://schemas.microsoft.com/office/powerpoint/2010/main" val="38432282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Impedance</a:t>
            </a:r>
            <a:r>
              <a:rPr lang="de-DE" dirty="0" smtClean="0"/>
              <a:t> </a:t>
            </a:r>
            <a:r>
              <a:rPr lang="de-DE" dirty="0" err="1" smtClean="0"/>
              <a:t>Mismatch</a:t>
            </a:r>
            <a:endParaRPr lang="de-DE" dirty="0"/>
          </a:p>
        </p:txBody>
      </p:sp>
      <p:sp>
        <p:nvSpPr>
          <p:cNvPr id="3" name="Inhaltsplatzhalter 2"/>
          <p:cNvSpPr>
            <a:spLocks noGrp="1"/>
          </p:cNvSpPr>
          <p:nvPr>
            <p:ph idx="1"/>
          </p:nvPr>
        </p:nvSpPr>
        <p:spPr/>
        <p:txBody>
          <a:bodyPr>
            <a:normAutofit/>
          </a:bodyPr>
          <a:lstStyle/>
          <a:p>
            <a:r>
              <a:rPr lang="de-DE" sz="2000" dirty="0" smtClean="0"/>
              <a:t>Alle Operationen in SQL konsumieren und liefern als Ergebnis Relationen</a:t>
            </a:r>
          </a:p>
          <a:p>
            <a:pPr lvl="1"/>
            <a:r>
              <a:rPr lang="de-DE" sz="1800" dirty="0" smtClean="0"/>
              <a:t>Relationale Algebra: eleganter Formalismus der Relationalen Datenbanken</a:t>
            </a:r>
          </a:p>
          <a:p>
            <a:r>
              <a:rPr lang="de-DE" sz="2000" dirty="0" smtClean="0"/>
              <a:t>Nachteile</a:t>
            </a:r>
          </a:p>
          <a:p>
            <a:pPr lvl="1"/>
            <a:r>
              <a:rPr lang="de-DE" sz="1800" dirty="0" smtClean="0"/>
              <a:t>Ein </a:t>
            </a:r>
            <a:r>
              <a:rPr lang="de-DE" sz="1800" dirty="0" err="1" smtClean="0"/>
              <a:t>Tupel</a:t>
            </a:r>
            <a:r>
              <a:rPr lang="de-DE" sz="1800" dirty="0" smtClean="0"/>
              <a:t> ist simpel; es kann keine komplexe Struktur enthalten, wie z. B. geschachtelte Records, Listen oder Arrays</a:t>
            </a:r>
          </a:p>
          <a:p>
            <a:pPr lvl="1"/>
            <a:r>
              <a:rPr lang="de-DE" sz="1800" dirty="0" smtClean="0"/>
              <a:t>Deswegen erfordern Hauptspeicher-Datenstrukturen einen Übersetzung in relationale Strukturen</a:t>
            </a:r>
          </a:p>
          <a:p>
            <a:r>
              <a:rPr lang="de-DE" sz="2000" dirty="0" smtClean="0"/>
              <a:t>Heutzutage: ORM-Mapper-Frameworks („Objekt-Relationale-Mapper“) wie bspw. </a:t>
            </a:r>
            <a:r>
              <a:rPr lang="de-DE" sz="2000" dirty="0" err="1" smtClean="0"/>
              <a:t>Hibernate</a:t>
            </a:r>
            <a:r>
              <a:rPr lang="de-DE" sz="2000" dirty="0" smtClean="0"/>
              <a:t> helfen die Nachteile zu überwinden</a:t>
            </a:r>
          </a:p>
          <a:p>
            <a:pPr lvl="1"/>
            <a:r>
              <a:rPr lang="de-DE" sz="1600" dirty="0" smtClean="0"/>
              <a:t>Trotz allem: Datenbank-Spezifika/Performanz können nicht ignoriert werden</a:t>
            </a:r>
            <a:endParaRPr lang="de-DE" sz="1600" dirty="0"/>
          </a:p>
        </p:txBody>
      </p:sp>
    </p:spTree>
    <p:extLst>
      <p:ext uri="{BB962C8B-B14F-4D97-AF65-F5344CB8AC3E}">
        <p14:creationId xmlns:p14="http://schemas.microsoft.com/office/powerpoint/2010/main" val="1960585868"/>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Map-Reduce</a:t>
            </a:r>
            <a:r>
              <a:rPr lang="de-DE" dirty="0" smtClean="0"/>
              <a:t> – Kombinierung</a:t>
            </a:r>
            <a:endParaRPr lang="de-DE" dirty="0"/>
          </a:p>
        </p:txBody>
      </p:sp>
      <p:sp>
        <p:nvSpPr>
          <p:cNvPr id="3" name="Inhaltsplatzhalter 2"/>
          <p:cNvSpPr>
            <a:spLocks noGrp="1"/>
          </p:cNvSpPr>
          <p:nvPr>
            <p:ph idx="1"/>
          </p:nvPr>
        </p:nvSpPr>
        <p:spPr/>
        <p:txBody>
          <a:bodyPr/>
          <a:lstStyle/>
          <a:p>
            <a:r>
              <a:rPr lang="de-DE" sz="2000" dirty="0" smtClean="0"/>
              <a:t>Für </a:t>
            </a:r>
            <a:r>
              <a:rPr lang="de-DE" sz="2000" dirty="0" err="1" smtClean="0"/>
              <a:t>Map-Reduce</a:t>
            </a:r>
            <a:r>
              <a:rPr lang="de-DE" sz="2000" dirty="0" smtClean="0"/>
              <a:t> müssen die Berechnungen besonders strukturiert werden</a:t>
            </a:r>
          </a:p>
          <a:p>
            <a:pPr lvl="1"/>
            <a:r>
              <a:rPr lang="de-DE" sz="1800" dirty="0" err="1" smtClean="0"/>
              <a:t>Map</a:t>
            </a:r>
            <a:r>
              <a:rPr lang="de-DE" sz="1800" dirty="0" smtClean="0"/>
              <a:t> arbeitet auf einem einzelnen Aggregat</a:t>
            </a:r>
          </a:p>
          <a:p>
            <a:pPr lvl="1"/>
            <a:r>
              <a:rPr lang="de-DE" sz="1800" dirty="0" err="1" smtClean="0"/>
              <a:t>Reduce</a:t>
            </a:r>
            <a:r>
              <a:rPr lang="de-DE" sz="1800" dirty="0" smtClean="0"/>
              <a:t> arbeitet auf einem einzelnen Schlüssel</a:t>
            </a:r>
          </a:p>
          <a:p>
            <a:r>
              <a:rPr lang="de-DE" sz="2000" dirty="0" smtClean="0"/>
              <a:t>Auf Korrektheit der Berechnungen muss geachtet werden</a:t>
            </a:r>
          </a:p>
          <a:p>
            <a:r>
              <a:rPr lang="de-DE" sz="2000" dirty="0" smtClean="0"/>
              <a:t>Beispiel: Mittelwerte alleine sind nicht kombinierbar:</a:t>
            </a:r>
          </a:p>
          <a:p>
            <a:endParaRPr lang="de-DE" sz="2000" dirty="0" smtClean="0"/>
          </a:p>
          <a:p>
            <a:pPr lvl="1"/>
            <a:endParaRPr lang="de-DE" dirty="0"/>
          </a:p>
        </p:txBody>
      </p:sp>
      <p:pic>
        <p:nvPicPr>
          <p:cNvPr id="4" name="Bild 3"/>
          <p:cNvPicPr>
            <a:picLocks noChangeAspect="1"/>
          </p:cNvPicPr>
          <p:nvPr/>
        </p:nvPicPr>
        <p:blipFill>
          <a:blip r:embed="rId2"/>
          <a:stretch>
            <a:fillRect/>
          </a:stretch>
        </p:blipFill>
        <p:spPr>
          <a:xfrm>
            <a:off x="764856" y="3668285"/>
            <a:ext cx="7518681" cy="3050436"/>
          </a:xfrm>
          <a:prstGeom prst="rect">
            <a:avLst/>
          </a:prstGeom>
        </p:spPr>
      </p:pic>
      <p:sp>
        <p:nvSpPr>
          <p:cNvPr id="5" name="Rechteck 4"/>
          <p:cNvSpPr/>
          <p:nvPr/>
        </p:nvSpPr>
        <p:spPr>
          <a:xfrm>
            <a:off x="6042281" y="6215390"/>
            <a:ext cx="2241256" cy="261610"/>
          </a:xfrm>
          <a:prstGeom prst="rect">
            <a:avLst/>
          </a:prstGeom>
        </p:spPr>
        <p:txBody>
          <a:bodyPr wrap="none">
            <a:spAutoFit/>
          </a:bodyPr>
          <a:lstStyle/>
          <a:p>
            <a:r>
              <a:rPr lang="de-DE" sz="1100" dirty="0" smtClean="0"/>
              <a:t>[Quelle: Fowler: </a:t>
            </a:r>
            <a:r>
              <a:rPr lang="de-DE" sz="1100" dirty="0" err="1" smtClean="0"/>
              <a:t>NoSQL</a:t>
            </a:r>
            <a:r>
              <a:rPr lang="de-DE" sz="1100" dirty="0" smtClean="0"/>
              <a:t> </a:t>
            </a:r>
            <a:r>
              <a:rPr lang="de-DE" sz="1100" dirty="0" err="1" smtClean="0"/>
              <a:t>Distilled</a:t>
            </a:r>
            <a:r>
              <a:rPr lang="de-DE" sz="1100" dirty="0" smtClean="0"/>
              <a:t>]</a:t>
            </a:r>
            <a:endParaRPr lang="de-DE" sz="1100" dirty="0"/>
          </a:p>
        </p:txBody>
      </p:sp>
      <p:sp>
        <p:nvSpPr>
          <p:cNvPr id="6" name="Wolkenförmige Legende 5"/>
          <p:cNvSpPr/>
          <p:nvPr/>
        </p:nvSpPr>
        <p:spPr>
          <a:xfrm>
            <a:off x="6537357" y="3333401"/>
            <a:ext cx="2490660" cy="1179054"/>
          </a:xfrm>
          <a:prstGeom prst="cloudCallout">
            <a:avLst>
              <a:gd name="adj1" fmla="val 9279"/>
              <a:gd name="adj2" fmla="val 84159"/>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de-DE" sz="1200" dirty="0" smtClean="0"/>
              <a:t>Weitere Werte müssen zur korrekten </a:t>
            </a:r>
            <a:r>
              <a:rPr lang="de-DE" sz="1200" dirty="0" err="1" smtClean="0"/>
              <a:t>MW.Bildung</a:t>
            </a:r>
            <a:r>
              <a:rPr lang="de-DE" sz="1200" dirty="0" smtClean="0"/>
              <a:t> mitgeführt werden</a:t>
            </a:r>
            <a:endParaRPr lang="de-DE" sz="1200" dirty="0"/>
          </a:p>
        </p:txBody>
      </p:sp>
    </p:spTree>
    <p:extLst>
      <p:ext uri="{BB962C8B-B14F-4D97-AF65-F5344CB8AC3E}">
        <p14:creationId xmlns:p14="http://schemas.microsoft.com/office/powerpoint/2010/main" val="3918482755"/>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Map-Reduce</a:t>
            </a:r>
            <a:r>
              <a:rPr lang="de-DE" dirty="0" smtClean="0"/>
              <a:t> – Kombinierung</a:t>
            </a:r>
            <a:endParaRPr lang="de-DE" dirty="0"/>
          </a:p>
        </p:txBody>
      </p:sp>
      <p:sp>
        <p:nvSpPr>
          <p:cNvPr id="3" name="Inhaltsplatzhalter 2"/>
          <p:cNvSpPr>
            <a:spLocks noGrp="1"/>
          </p:cNvSpPr>
          <p:nvPr>
            <p:ph idx="1"/>
          </p:nvPr>
        </p:nvSpPr>
        <p:spPr/>
        <p:txBody>
          <a:bodyPr/>
          <a:lstStyle/>
          <a:p>
            <a:r>
              <a:rPr lang="de-DE" sz="2000" dirty="0" smtClean="0"/>
              <a:t>Beispiel: Zählen von Elementen durch eine </a:t>
            </a:r>
            <a:r>
              <a:rPr lang="de-DE" sz="2000" dirty="0" err="1" smtClean="0"/>
              <a:t>Map</a:t>
            </a:r>
            <a:r>
              <a:rPr lang="de-DE" sz="2000" dirty="0" smtClean="0"/>
              <a:t>-Funktion, die den Wert „1“ als Ergebnis ergibt</a:t>
            </a:r>
          </a:p>
          <a:p>
            <a:endParaRPr lang="de-DE" sz="2000" dirty="0" smtClean="0"/>
          </a:p>
          <a:p>
            <a:pPr lvl="1"/>
            <a:endParaRPr lang="de-DE" dirty="0"/>
          </a:p>
        </p:txBody>
      </p:sp>
      <p:sp>
        <p:nvSpPr>
          <p:cNvPr id="7" name="Rechteck 6"/>
          <p:cNvSpPr/>
          <p:nvPr/>
        </p:nvSpPr>
        <p:spPr>
          <a:xfrm>
            <a:off x="6655161" y="6045022"/>
            <a:ext cx="2241256" cy="261610"/>
          </a:xfrm>
          <a:prstGeom prst="rect">
            <a:avLst/>
          </a:prstGeom>
        </p:spPr>
        <p:txBody>
          <a:bodyPr wrap="none">
            <a:spAutoFit/>
          </a:bodyPr>
          <a:lstStyle/>
          <a:p>
            <a:r>
              <a:rPr lang="de-DE" sz="1100" dirty="0" smtClean="0"/>
              <a:t>[Quelle: Fowler: </a:t>
            </a:r>
            <a:r>
              <a:rPr lang="de-DE" sz="1100" dirty="0" err="1" smtClean="0"/>
              <a:t>NoSQL</a:t>
            </a:r>
            <a:r>
              <a:rPr lang="de-DE" sz="1100" dirty="0" smtClean="0"/>
              <a:t> </a:t>
            </a:r>
            <a:r>
              <a:rPr lang="de-DE" sz="1100" dirty="0" err="1" smtClean="0"/>
              <a:t>Distilled</a:t>
            </a:r>
            <a:r>
              <a:rPr lang="de-DE" sz="1100" dirty="0" smtClean="0"/>
              <a:t>]</a:t>
            </a:r>
            <a:endParaRPr lang="de-DE" sz="1100" dirty="0"/>
          </a:p>
        </p:txBody>
      </p:sp>
      <p:pic>
        <p:nvPicPr>
          <p:cNvPr id="8" name="Bild 7"/>
          <p:cNvPicPr>
            <a:picLocks noChangeAspect="1"/>
          </p:cNvPicPr>
          <p:nvPr/>
        </p:nvPicPr>
        <p:blipFill>
          <a:blip r:embed="rId2"/>
          <a:stretch>
            <a:fillRect/>
          </a:stretch>
        </p:blipFill>
        <p:spPr>
          <a:xfrm>
            <a:off x="457200" y="2380998"/>
            <a:ext cx="8439217" cy="3533219"/>
          </a:xfrm>
          <a:prstGeom prst="rect">
            <a:avLst/>
          </a:prstGeom>
        </p:spPr>
      </p:pic>
    </p:spTree>
    <p:extLst>
      <p:ext uri="{BB962C8B-B14F-4D97-AF65-F5344CB8AC3E}">
        <p14:creationId xmlns:p14="http://schemas.microsoft.com/office/powerpoint/2010/main" val="23336961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Mehrstufiges </a:t>
            </a:r>
            <a:r>
              <a:rPr lang="de-DE" dirty="0" err="1" smtClean="0"/>
              <a:t>Map-Reduce</a:t>
            </a:r>
            <a:endParaRPr lang="de-DE" dirty="0"/>
          </a:p>
        </p:txBody>
      </p:sp>
      <p:sp>
        <p:nvSpPr>
          <p:cNvPr id="3" name="Inhaltsplatzhalter 2"/>
          <p:cNvSpPr>
            <a:spLocks noGrp="1"/>
          </p:cNvSpPr>
          <p:nvPr>
            <p:ph idx="1"/>
          </p:nvPr>
        </p:nvSpPr>
        <p:spPr/>
        <p:txBody>
          <a:bodyPr>
            <a:normAutofit/>
          </a:bodyPr>
          <a:lstStyle/>
          <a:p>
            <a:r>
              <a:rPr lang="de-DE" sz="1800" dirty="0" smtClean="0"/>
              <a:t>Mehrere </a:t>
            </a:r>
            <a:r>
              <a:rPr lang="de-DE" sz="1800" dirty="0" err="1" smtClean="0"/>
              <a:t>Map</a:t>
            </a:r>
            <a:r>
              <a:rPr lang="de-DE" sz="1800" dirty="0" smtClean="0"/>
              <a:t>-</a:t>
            </a:r>
            <a:r>
              <a:rPr lang="de-DE" sz="1800" dirty="0" err="1" smtClean="0"/>
              <a:t>Reduce</a:t>
            </a:r>
            <a:r>
              <a:rPr lang="de-DE" sz="1800" dirty="0" smtClean="0"/>
              <a:t>-Schritte können wie in einer Pipeline kombiniert werden</a:t>
            </a:r>
          </a:p>
          <a:p>
            <a:r>
              <a:rPr lang="de-DE" sz="1800" b="1" dirty="0" smtClean="0"/>
              <a:t>Beispiel: </a:t>
            </a:r>
            <a:r>
              <a:rPr lang="de-DE" sz="1800" dirty="0" smtClean="0"/>
              <a:t>Produktverkäufe für jeden Monat des Jahres 2011 mit dem Vorjahresverkauf vergleichen</a:t>
            </a:r>
          </a:p>
          <a:p>
            <a:endParaRPr lang="de-DE" sz="1800" dirty="0" smtClean="0"/>
          </a:p>
          <a:p>
            <a:pPr lvl="1"/>
            <a:endParaRPr lang="de-DE" sz="1800" dirty="0"/>
          </a:p>
        </p:txBody>
      </p:sp>
      <p:sp>
        <p:nvSpPr>
          <p:cNvPr id="7" name="Rechteck 6"/>
          <p:cNvSpPr/>
          <p:nvPr/>
        </p:nvSpPr>
        <p:spPr>
          <a:xfrm>
            <a:off x="4577061" y="6546013"/>
            <a:ext cx="2241256" cy="261610"/>
          </a:xfrm>
          <a:prstGeom prst="rect">
            <a:avLst/>
          </a:prstGeom>
        </p:spPr>
        <p:txBody>
          <a:bodyPr wrap="none">
            <a:spAutoFit/>
          </a:bodyPr>
          <a:lstStyle/>
          <a:p>
            <a:r>
              <a:rPr lang="de-DE" sz="1100" dirty="0" smtClean="0"/>
              <a:t>[Quelle: Fowler: </a:t>
            </a:r>
            <a:r>
              <a:rPr lang="de-DE" sz="1100" dirty="0" err="1" smtClean="0"/>
              <a:t>NoSQL</a:t>
            </a:r>
            <a:r>
              <a:rPr lang="de-DE" sz="1100" dirty="0" smtClean="0"/>
              <a:t> </a:t>
            </a:r>
            <a:r>
              <a:rPr lang="de-DE" sz="1100" dirty="0" err="1" smtClean="0"/>
              <a:t>Distilled</a:t>
            </a:r>
            <a:r>
              <a:rPr lang="de-DE" sz="1100" dirty="0" smtClean="0"/>
              <a:t>]</a:t>
            </a:r>
            <a:endParaRPr lang="de-DE" sz="1100" dirty="0"/>
          </a:p>
        </p:txBody>
      </p:sp>
      <p:pic>
        <p:nvPicPr>
          <p:cNvPr id="4" name="Bild 3"/>
          <p:cNvPicPr>
            <a:picLocks noChangeAspect="1"/>
          </p:cNvPicPr>
          <p:nvPr/>
        </p:nvPicPr>
        <p:blipFill>
          <a:blip r:embed="rId2"/>
          <a:stretch>
            <a:fillRect/>
          </a:stretch>
        </p:blipFill>
        <p:spPr>
          <a:xfrm>
            <a:off x="731669" y="2932254"/>
            <a:ext cx="5470288" cy="3544746"/>
          </a:xfrm>
          <a:prstGeom prst="rect">
            <a:avLst/>
          </a:prstGeom>
        </p:spPr>
      </p:pic>
      <p:sp>
        <p:nvSpPr>
          <p:cNvPr id="5" name="Rechteck 4"/>
          <p:cNvSpPr/>
          <p:nvPr/>
        </p:nvSpPr>
        <p:spPr>
          <a:xfrm>
            <a:off x="6471970" y="3876339"/>
            <a:ext cx="2648081" cy="1077218"/>
          </a:xfrm>
          <a:prstGeom prst="rect">
            <a:avLst/>
          </a:prstGeom>
        </p:spPr>
        <p:txBody>
          <a:bodyPr wrap="none">
            <a:spAutoFit/>
          </a:bodyPr>
          <a:lstStyle/>
          <a:p>
            <a:r>
              <a:rPr lang="de-DE" sz="3200" dirty="0" err="1" smtClean="0">
                <a:solidFill>
                  <a:schemeClr val="tx2"/>
                </a:solidFill>
              </a:rPr>
              <a:t>Map-Reduce</a:t>
            </a:r>
            <a:r>
              <a:rPr lang="de-DE" sz="3200" dirty="0" smtClean="0">
                <a:solidFill>
                  <a:schemeClr val="tx2"/>
                </a:solidFill>
              </a:rPr>
              <a:t>,</a:t>
            </a:r>
            <a:br>
              <a:rPr lang="de-DE" sz="3200" dirty="0" smtClean="0">
                <a:solidFill>
                  <a:schemeClr val="tx2"/>
                </a:solidFill>
              </a:rPr>
            </a:br>
            <a:r>
              <a:rPr lang="de-DE" sz="3200" dirty="0" smtClean="0">
                <a:solidFill>
                  <a:schemeClr val="tx2"/>
                </a:solidFill>
              </a:rPr>
              <a:t>1. Stufe</a:t>
            </a:r>
            <a:endParaRPr lang="de-DE" sz="3200" dirty="0">
              <a:solidFill>
                <a:schemeClr val="tx2"/>
              </a:solidFill>
            </a:endParaRPr>
          </a:p>
        </p:txBody>
      </p:sp>
      <p:pic>
        <p:nvPicPr>
          <p:cNvPr id="6" name="Bild 5"/>
          <p:cNvPicPr>
            <a:picLocks noChangeAspect="1"/>
          </p:cNvPicPr>
          <p:nvPr/>
        </p:nvPicPr>
        <p:blipFill>
          <a:blip r:embed="rId3"/>
          <a:stretch>
            <a:fillRect/>
          </a:stretch>
        </p:blipFill>
        <p:spPr>
          <a:xfrm>
            <a:off x="1449114" y="5879967"/>
            <a:ext cx="512335" cy="113852"/>
          </a:xfrm>
          <a:prstGeom prst="rect">
            <a:avLst/>
          </a:prstGeom>
        </p:spPr>
      </p:pic>
    </p:spTree>
    <p:extLst>
      <p:ext uri="{BB962C8B-B14F-4D97-AF65-F5344CB8AC3E}">
        <p14:creationId xmlns:p14="http://schemas.microsoft.com/office/powerpoint/2010/main" val="111702012"/>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Mehrstufiges </a:t>
            </a:r>
            <a:r>
              <a:rPr lang="de-DE" dirty="0" err="1" smtClean="0"/>
              <a:t>Map-Reduce</a:t>
            </a:r>
            <a:endParaRPr lang="de-DE" dirty="0"/>
          </a:p>
        </p:txBody>
      </p:sp>
      <p:sp>
        <p:nvSpPr>
          <p:cNvPr id="7" name="Rechteck 6"/>
          <p:cNvSpPr/>
          <p:nvPr/>
        </p:nvSpPr>
        <p:spPr>
          <a:xfrm>
            <a:off x="4577061" y="6546013"/>
            <a:ext cx="2241256" cy="261610"/>
          </a:xfrm>
          <a:prstGeom prst="rect">
            <a:avLst/>
          </a:prstGeom>
        </p:spPr>
        <p:txBody>
          <a:bodyPr wrap="none">
            <a:spAutoFit/>
          </a:bodyPr>
          <a:lstStyle/>
          <a:p>
            <a:r>
              <a:rPr lang="de-DE" sz="1100" dirty="0" smtClean="0"/>
              <a:t>[Quelle: Fowler: </a:t>
            </a:r>
            <a:r>
              <a:rPr lang="de-DE" sz="1100" dirty="0" err="1" smtClean="0"/>
              <a:t>NoSQL</a:t>
            </a:r>
            <a:r>
              <a:rPr lang="de-DE" sz="1100" dirty="0" smtClean="0"/>
              <a:t> </a:t>
            </a:r>
            <a:r>
              <a:rPr lang="de-DE" sz="1100" dirty="0" err="1" smtClean="0"/>
              <a:t>Distilled</a:t>
            </a:r>
            <a:r>
              <a:rPr lang="de-DE" sz="1100" dirty="0" smtClean="0"/>
              <a:t>]</a:t>
            </a:r>
            <a:endParaRPr lang="de-DE" sz="1100" dirty="0"/>
          </a:p>
        </p:txBody>
      </p:sp>
      <p:sp>
        <p:nvSpPr>
          <p:cNvPr id="5" name="Rechteck 4"/>
          <p:cNvSpPr/>
          <p:nvPr/>
        </p:nvSpPr>
        <p:spPr>
          <a:xfrm>
            <a:off x="6818317" y="3169254"/>
            <a:ext cx="1775922" cy="1200329"/>
          </a:xfrm>
          <a:prstGeom prst="rect">
            <a:avLst/>
          </a:prstGeom>
        </p:spPr>
        <p:txBody>
          <a:bodyPr wrap="none">
            <a:spAutoFit/>
          </a:bodyPr>
          <a:lstStyle/>
          <a:p>
            <a:r>
              <a:rPr lang="de-DE" sz="3600" dirty="0" err="1" smtClean="0">
                <a:solidFill>
                  <a:schemeClr val="tx2"/>
                </a:solidFill>
              </a:rPr>
              <a:t>Map</a:t>
            </a:r>
            <a:r>
              <a:rPr lang="de-DE" sz="3600" dirty="0" smtClean="0">
                <a:solidFill>
                  <a:schemeClr val="tx2"/>
                </a:solidFill>
              </a:rPr>
              <a:t>,</a:t>
            </a:r>
            <a:br>
              <a:rPr lang="de-DE" sz="3600" dirty="0" smtClean="0">
                <a:solidFill>
                  <a:schemeClr val="tx2"/>
                </a:solidFill>
              </a:rPr>
            </a:br>
            <a:r>
              <a:rPr lang="de-DE" sz="3600" dirty="0" smtClean="0">
                <a:solidFill>
                  <a:schemeClr val="tx2"/>
                </a:solidFill>
              </a:rPr>
              <a:t>2. Stufe</a:t>
            </a:r>
            <a:endParaRPr lang="de-DE" sz="3600" dirty="0">
              <a:solidFill>
                <a:schemeClr val="tx2"/>
              </a:solidFill>
            </a:endParaRPr>
          </a:p>
        </p:txBody>
      </p:sp>
      <p:pic>
        <p:nvPicPr>
          <p:cNvPr id="9" name="Bild 8"/>
          <p:cNvPicPr>
            <a:picLocks noChangeAspect="1"/>
          </p:cNvPicPr>
          <p:nvPr/>
        </p:nvPicPr>
        <p:blipFill>
          <a:blip r:embed="rId2"/>
          <a:stretch>
            <a:fillRect/>
          </a:stretch>
        </p:blipFill>
        <p:spPr>
          <a:xfrm>
            <a:off x="457200" y="1524000"/>
            <a:ext cx="5772500" cy="4723829"/>
          </a:xfrm>
          <a:prstGeom prst="rect">
            <a:avLst/>
          </a:prstGeom>
        </p:spPr>
      </p:pic>
      <p:cxnSp>
        <p:nvCxnSpPr>
          <p:cNvPr id="11" name="Gekrümmte Verbindung 10"/>
          <p:cNvCxnSpPr/>
          <p:nvPr/>
        </p:nvCxnSpPr>
        <p:spPr>
          <a:xfrm>
            <a:off x="1948876" y="2188021"/>
            <a:ext cx="2628185" cy="339521"/>
          </a:xfrm>
          <a:prstGeom prst="curvedConnector3">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12" name="Gekrümmte Verbindung 11"/>
          <p:cNvCxnSpPr/>
          <p:nvPr/>
        </p:nvCxnSpPr>
        <p:spPr>
          <a:xfrm>
            <a:off x="1948876" y="3759875"/>
            <a:ext cx="2628185" cy="609708"/>
          </a:xfrm>
          <a:prstGeom prst="curvedConnector3">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14" name="Gekrümmte Verbindung 13"/>
          <p:cNvCxnSpPr/>
          <p:nvPr/>
        </p:nvCxnSpPr>
        <p:spPr>
          <a:xfrm>
            <a:off x="1948876" y="5356879"/>
            <a:ext cx="2628185" cy="414970"/>
          </a:xfrm>
          <a:prstGeom prst="curvedConnector3">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flipH="1">
            <a:off x="4577061" y="5532927"/>
            <a:ext cx="703764" cy="578442"/>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p:nvCxnSpPr>
        <p:spPr>
          <a:xfrm flipH="1" flipV="1">
            <a:off x="4577061" y="5532927"/>
            <a:ext cx="703764" cy="578442"/>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88995576"/>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Mehrstufiges </a:t>
            </a:r>
            <a:r>
              <a:rPr lang="de-DE" dirty="0" err="1" smtClean="0"/>
              <a:t>Map-Reduce</a:t>
            </a:r>
            <a:endParaRPr lang="de-DE" dirty="0"/>
          </a:p>
        </p:txBody>
      </p:sp>
      <p:sp>
        <p:nvSpPr>
          <p:cNvPr id="7" name="Rechteck 6"/>
          <p:cNvSpPr/>
          <p:nvPr/>
        </p:nvSpPr>
        <p:spPr>
          <a:xfrm>
            <a:off x="4577061" y="6546013"/>
            <a:ext cx="2241256" cy="261610"/>
          </a:xfrm>
          <a:prstGeom prst="rect">
            <a:avLst/>
          </a:prstGeom>
        </p:spPr>
        <p:txBody>
          <a:bodyPr wrap="none">
            <a:spAutoFit/>
          </a:bodyPr>
          <a:lstStyle/>
          <a:p>
            <a:r>
              <a:rPr lang="de-DE" sz="1100" dirty="0" smtClean="0"/>
              <a:t>[Quelle: Fowler: </a:t>
            </a:r>
            <a:r>
              <a:rPr lang="de-DE" sz="1100" dirty="0" err="1" smtClean="0"/>
              <a:t>NoSQL</a:t>
            </a:r>
            <a:r>
              <a:rPr lang="de-DE" sz="1100" dirty="0" smtClean="0"/>
              <a:t> </a:t>
            </a:r>
            <a:r>
              <a:rPr lang="de-DE" sz="1100" dirty="0" err="1" smtClean="0"/>
              <a:t>Distilled</a:t>
            </a:r>
            <a:r>
              <a:rPr lang="de-DE" sz="1100" dirty="0" smtClean="0"/>
              <a:t>]</a:t>
            </a:r>
            <a:endParaRPr lang="de-DE" sz="1100" dirty="0"/>
          </a:p>
        </p:txBody>
      </p:sp>
      <p:sp>
        <p:nvSpPr>
          <p:cNvPr id="5" name="Rechteck 4"/>
          <p:cNvSpPr/>
          <p:nvPr/>
        </p:nvSpPr>
        <p:spPr>
          <a:xfrm>
            <a:off x="6818317" y="3169254"/>
            <a:ext cx="1904187" cy="1200329"/>
          </a:xfrm>
          <a:prstGeom prst="rect">
            <a:avLst/>
          </a:prstGeom>
        </p:spPr>
        <p:txBody>
          <a:bodyPr wrap="none">
            <a:spAutoFit/>
          </a:bodyPr>
          <a:lstStyle/>
          <a:p>
            <a:r>
              <a:rPr lang="de-DE" sz="3600" dirty="0" err="1" smtClean="0">
                <a:solidFill>
                  <a:schemeClr val="tx2"/>
                </a:solidFill>
              </a:rPr>
              <a:t>Reduce</a:t>
            </a:r>
            <a:r>
              <a:rPr lang="de-DE" sz="3600" dirty="0" smtClean="0">
                <a:solidFill>
                  <a:schemeClr val="tx2"/>
                </a:solidFill>
              </a:rPr>
              <a:t>,</a:t>
            </a:r>
            <a:br>
              <a:rPr lang="de-DE" sz="3600" dirty="0" smtClean="0">
                <a:solidFill>
                  <a:schemeClr val="tx2"/>
                </a:solidFill>
              </a:rPr>
            </a:br>
            <a:r>
              <a:rPr lang="de-DE" sz="3600" dirty="0" smtClean="0">
                <a:solidFill>
                  <a:schemeClr val="tx2"/>
                </a:solidFill>
              </a:rPr>
              <a:t>2. Stufe</a:t>
            </a:r>
            <a:endParaRPr lang="de-DE" sz="3600" dirty="0">
              <a:solidFill>
                <a:schemeClr val="tx2"/>
              </a:solidFill>
            </a:endParaRPr>
          </a:p>
        </p:txBody>
      </p:sp>
      <p:pic>
        <p:nvPicPr>
          <p:cNvPr id="3" name="Bild 2"/>
          <p:cNvPicPr>
            <a:picLocks noChangeAspect="1"/>
          </p:cNvPicPr>
          <p:nvPr/>
        </p:nvPicPr>
        <p:blipFill>
          <a:blip r:embed="rId2"/>
          <a:stretch>
            <a:fillRect/>
          </a:stretch>
        </p:blipFill>
        <p:spPr>
          <a:xfrm>
            <a:off x="216469" y="2121255"/>
            <a:ext cx="6478079" cy="3506260"/>
          </a:xfrm>
          <a:prstGeom prst="rect">
            <a:avLst/>
          </a:prstGeom>
        </p:spPr>
      </p:pic>
      <p:cxnSp>
        <p:nvCxnSpPr>
          <p:cNvPr id="8" name="Gekrümmte Verbindung 7"/>
          <p:cNvCxnSpPr/>
          <p:nvPr/>
        </p:nvCxnSpPr>
        <p:spPr>
          <a:xfrm>
            <a:off x="2087183" y="3206979"/>
            <a:ext cx="2904454" cy="804393"/>
          </a:xfrm>
          <a:prstGeom prst="curvedConnector3">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10" name="Gekrümmte Verbindung 9"/>
          <p:cNvCxnSpPr/>
          <p:nvPr/>
        </p:nvCxnSpPr>
        <p:spPr>
          <a:xfrm flipV="1">
            <a:off x="2087183" y="4237719"/>
            <a:ext cx="2904454" cy="987599"/>
          </a:xfrm>
          <a:prstGeom prst="curvedConnector3">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21514304"/>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Effizienz von </a:t>
            </a:r>
            <a:r>
              <a:rPr lang="de-DE" dirty="0" err="1" smtClean="0"/>
              <a:t>Map-Reduce</a:t>
            </a:r>
            <a:endParaRPr lang="de-DE" dirty="0"/>
          </a:p>
        </p:txBody>
      </p:sp>
      <p:sp>
        <p:nvSpPr>
          <p:cNvPr id="3" name="Inhaltsplatzhalter 2"/>
          <p:cNvSpPr>
            <a:spLocks noGrp="1"/>
          </p:cNvSpPr>
          <p:nvPr>
            <p:ph idx="1"/>
          </p:nvPr>
        </p:nvSpPr>
        <p:spPr/>
        <p:txBody>
          <a:bodyPr/>
          <a:lstStyle/>
          <a:p>
            <a:r>
              <a:rPr lang="de-DE" dirty="0" smtClean="0"/>
              <a:t>Die Berechnung bei jedem Abruf neu durchzuführen, wäre nicht effizient</a:t>
            </a:r>
          </a:p>
          <a:p>
            <a:pPr lvl="1"/>
            <a:r>
              <a:rPr lang="de-DE" dirty="0" smtClean="0"/>
              <a:t>Möglichkeit der „</a:t>
            </a:r>
            <a:r>
              <a:rPr lang="de-DE" dirty="0" err="1" smtClean="0"/>
              <a:t>materialized</a:t>
            </a:r>
            <a:r>
              <a:rPr lang="de-DE" dirty="0" smtClean="0"/>
              <a:t> </a:t>
            </a:r>
            <a:r>
              <a:rPr lang="de-DE" dirty="0" err="1" smtClean="0"/>
              <a:t>views</a:t>
            </a:r>
            <a:r>
              <a:rPr lang="de-DE" dirty="0" smtClean="0"/>
              <a:t>“ (materialisierte Sichten, auch bei SQL-Datenbanken möglich)</a:t>
            </a:r>
          </a:p>
          <a:p>
            <a:r>
              <a:rPr lang="de-DE" dirty="0" smtClean="0"/>
              <a:t>Änderungen an den Daten in einem Cluster führen zu einer Neuberechnung der gesamten </a:t>
            </a:r>
            <a:r>
              <a:rPr lang="de-DE" dirty="0" err="1" smtClean="0"/>
              <a:t>Map</a:t>
            </a:r>
            <a:r>
              <a:rPr lang="de-DE" dirty="0" smtClean="0"/>
              <a:t>-</a:t>
            </a:r>
            <a:r>
              <a:rPr lang="de-DE" dirty="0" err="1" smtClean="0"/>
              <a:t>Reduce</a:t>
            </a:r>
            <a:r>
              <a:rPr lang="de-DE" dirty="0" smtClean="0"/>
              <a:t>-„Pipeline“</a:t>
            </a:r>
          </a:p>
          <a:p>
            <a:pPr lvl="1"/>
            <a:r>
              <a:rPr lang="de-DE" dirty="0" smtClean="0"/>
              <a:t>Dies ist ebenfalls nicht effizient</a:t>
            </a:r>
          </a:p>
          <a:p>
            <a:r>
              <a:rPr lang="de-DE" dirty="0" smtClean="0"/>
              <a:t>Manche Frameworks bieten daher „Inkrementelle Neuberechnungen“ an</a:t>
            </a:r>
          </a:p>
          <a:p>
            <a:pPr lvl="1"/>
            <a:r>
              <a:rPr lang="de-DE" dirty="0" smtClean="0"/>
              <a:t>Bsp. wenn eine Partition nicht betroffen ist, muss dort nichts neu berechnet werden</a:t>
            </a:r>
          </a:p>
          <a:p>
            <a:endParaRPr lang="de-DE" dirty="0"/>
          </a:p>
        </p:txBody>
      </p:sp>
    </p:spTree>
    <p:extLst>
      <p:ext uri="{BB962C8B-B14F-4D97-AF65-F5344CB8AC3E}">
        <p14:creationId xmlns:p14="http://schemas.microsoft.com/office/powerpoint/2010/main" val="2091492417"/>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err="1" smtClean="0"/>
              <a:t>Map-Reduce</a:t>
            </a:r>
            <a:r>
              <a:rPr lang="de-DE" dirty="0" smtClean="0"/>
              <a:t>– Zusammenfassung</a:t>
            </a:r>
            <a:endParaRPr lang="de-DE" dirty="0"/>
          </a:p>
        </p:txBody>
      </p:sp>
      <p:sp>
        <p:nvSpPr>
          <p:cNvPr id="3" name="Inhaltsplatzhalter 2"/>
          <p:cNvSpPr>
            <a:spLocks noGrp="1"/>
          </p:cNvSpPr>
          <p:nvPr>
            <p:ph idx="1"/>
          </p:nvPr>
        </p:nvSpPr>
        <p:spPr/>
        <p:txBody>
          <a:bodyPr>
            <a:normAutofit/>
          </a:bodyPr>
          <a:lstStyle/>
          <a:p>
            <a:r>
              <a:rPr lang="de-DE" sz="2000" dirty="0" smtClean="0"/>
              <a:t>Das </a:t>
            </a:r>
            <a:r>
              <a:rPr lang="de-DE" sz="2000" dirty="0" err="1" smtClean="0"/>
              <a:t>Map</a:t>
            </a:r>
            <a:r>
              <a:rPr lang="de-DE" sz="2000" dirty="0" smtClean="0"/>
              <a:t>-</a:t>
            </a:r>
            <a:r>
              <a:rPr lang="de-DE" sz="2000" dirty="0" err="1" smtClean="0"/>
              <a:t>Reduce</a:t>
            </a:r>
            <a:r>
              <a:rPr lang="de-DE" sz="2000" dirty="0" smtClean="0"/>
              <a:t>-Pattern ermöglicht es, Berechnungen in einem Cluster zu parallelisieren</a:t>
            </a:r>
          </a:p>
          <a:p>
            <a:r>
              <a:rPr lang="de-DE" sz="2000" dirty="0" err="1" smtClean="0"/>
              <a:t>Map</a:t>
            </a:r>
            <a:r>
              <a:rPr lang="de-DE" sz="2000" dirty="0" smtClean="0"/>
              <a:t> liest Daten aus einem Aggregat und bildet [</a:t>
            </a:r>
            <a:r>
              <a:rPr lang="de-DE" sz="2000" dirty="0" err="1" smtClean="0"/>
              <a:t>Schlüssel,Wert</a:t>
            </a:r>
            <a:r>
              <a:rPr lang="de-DE" sz="2000" dirty="0" smtClean="0"/>
              <a:t>]-Paare</a:t>
            </a:r>
          </a:p>
          <a:p>
            <a:pPr lvl="1"/>
            <a:r>
              <a:rPr lang="de-DE" sz="1600" dirty="0" err="1" smtClean="0"/>
              <a:t>Map</a:t>
            </a:r>
            <a:r>
              <a:rPr lang="de-DE" sz="1600" dirty="0"/>
              <a:t> </a:t>
            </a:r>
            <a:r>
              <a:rPr lang="de-DE" sz="1600" dirty="0" smtClean="0"/>
              <a:t>kann parallelisiert auf den Knoten laufen</a:t>
            </a:r>
          </a:p>
          <a:p>
            <a:r>
              <a:rPr lang="de-DE" sz="2000" dirty="0" err="1" smtClean="0"/>
              <a:t>Reduce</a:t>
            </a:r>
            <a:r>
              <a:rPr lang="de-DE" sz="2000" dirty="0" smtClean="0"/>
              <a:t> liest mehrere Werte zu demselben Schlüssel und kombiniert diese zu einem einzelnen Ergebnis</a:t>
            </a:r>
          </a:p>
          <a:p>
            <a:pPr lvl="1"/>
            <a:r>
              <a:rPr lang="de-DE" sz="1600" dirty="0" err="1" smtClean="0"/>
              <a:t>Reduce</a:t>
            </a:r>
            <a:r>
              <a:rPr lang="de-DE" sz="1600" dirty="0" smtClean="0"/>
              <a:t> kann pro Schlüssel parallelisiert werden</a:t>
            </a:r>
          </a:p>
          <a:p>
            <a:r>
              <a:rPr lang="de-DE" sz="2000" dirty="0" err="1" smtClean="0"/>
              <a:t>Combinable-Reducer</a:t>
            </a:r>
            <a:r>
              <a:rPr lang="de-DE" sz="2000" dirty="0" smtClean="0"/>
              <a:t> können nach </a:t>
            </a:r>
            <a:r>
              <a:rPr lang="de-DE" sz="2000" dirty="0" err="1" smtClean="0"/>
              <a:t>Maps</a:t>
            </a:r>
            <a:r>
              <a:rPr lang="de-DE" sz="2000" dirty="0" smtClean="0"/>
              <a:t> dazu verwendet werden, die zu übertragene Datenmenge zu reduzieren</a:t>
            </a:r>
          </a:p>
          <a:p>
            <a:r>
              <a:rPr lang="de-DE" sz="2000" dirty="0" err="1" smtClean="0"/>
              <a:t>Map-Reduce</a:t>
            </a:r>
            <a:r>
              <a:rPr lang="de-DE" sz="2000" dirty="0" smtClean="0"/>
              <a:t> kann mehrstufig in Pipelines organisiert werden</a:t>
            </a:r>
          </a:p>
          <a:p>
            <a:r>
              <a:rPr lang="de-DE" sz="2000" dirty="0" err="1" smtClean="0"/>
              <a:t>Map</a:t>
            </a:r>
            <a:r>
              <a:rPr lang="de-DE" sz="2000" dirty="0" smtClean="0"/>
              <a:t>-</a:t>
            </a:r>
            <a:r>
              <a:rPr lang="de-DE" sz="2000" dirty="0" err="1" smtClean="0"/>
              <a:t>Reduce</a:t>
            </a:r>
            <a:r>
              <a:rPr lang="de-DE" sz="2000" dirty="0" smtClean="0"/>
              <a:t>-Ergebnisse lassen sich (je nach Implementierung) als materialisierte Sichten mit inkrementellen Updates speichern</a:t>
            </a:r>
          </a:p>
          <a:p>
            <a:endParaRPr lang="de-DE" sz="1800" dirty="0"/>
          </a:p>
          <a:p>
            <a:endParaRPr lang="de-DE" sz="1800" dirty="0" smtClean="0"/>
          </a:p>
          <a:p>
            <a:pPr marL="0" indent="0">
              <a:buNone/>
            </a:pPr>
            <a:endParaRPr lang="de-DE" sz="1800" dirty="0"/>
          </a:p>
        </p:txBody>
      </p:sp>
    </p:spTree>
    <p:extLst>
      <p:ext uri="{BB962C8B-B14F-4D97-AF65-F5344CB8AC3E}">
        <p14:creationId xmlns:p14="http://schemas.microsoft.com/office/powerpoint/2010/main" val="26210901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Inhalt</a:t>
            </a:r>
            <a:endParaRPr lang="de-DE" dirty="0"/>
          </a:p>
        </p:txBody>
      </p:sp>
      <p:sp>
        <p:nvSpPr>
          <p:cNvPr id="3" name="Inhaltsplatzhalter 2"/>
          <p:cNvSpPr>
            <a:spLocks noGrp="1"/>
          </p:cNvSpPr>
          <p:nvPr>
            <p:ph idx="1"/>
          </p:nvPr>
        </p:nvSpPr>
        <p:spPr/>
        <p:txBody>
          <a:bodyPr/>
          <a:lstStyle/>
          <a:p>
            <a:r>
              <a:rPr lang="de-DE" dirty="0" smtClean="0"/>
              <a:t>Verwendung und Probleme des Relationalen Modells</a:t>
            </a:r>
          </a:p>
          <a:p>
            <a:r>
              <a:rPr lang="de-DE" dirty="0" smtClean="0"/>
              <a:t>Der Begriff „</a:t>
            </a:r>
            <a:r>
              <a:rPr lang="de-DE" dirty="0" err="1" smtClean="0"/>
              <a:t>NoSQL</a:t>
            </a:r>
            <a:r>
              <a:rPr lang="de-DE" dirty="0" smtClean="0"/>
              <a:t>“</a:t>
            </a:r>
          </a:p>
          <a:p>
            <a:r>
              <a:rPr lang="de-DE" dirty="0" smtClean="0"/>
              <a:t>Datenmodelle</a:t>
            </a:r>
          </a:p>
          <a:p>
            <a:r>
              <a:rPr lang="de-DE" dirty="0" smtClean="0"/>
              <a:t>Verteilungsmodelle</a:t>
            </a:r>
          </a:p>
          <a:p>
            <a:r>
              <a:rPr lang="de-DE" dirty="0" smtClean="0"/>
              <a:t>Konsistenz</a:t>
            </a:r>
          </a:p>
          <a:p>
            <a:r>
              <a:rPr lang="de-DE" dirty="0" err="1" smtClean="0"/>
              <a:t>Versionierung</a:t>
            </a:r>
            <a:endParaRPr lang="de-DE" dirty="0" smtClean="0"/>
          </a:p>
          <a:p>
            <a:r>
              <a:rPr lang="de-DE" dirty="0" err="1" smtClean="0"/>
              <a:t>Map-Reduce</a:t>
            </a:r>
            <a:endParaRPr lang="de-DE" dirty="0" smtClean="0"/>
          </a:p>
          <a:p>
            <a:r>
              <a:rPr lang="de-DE" dirty="0" smtClean="0">
                <a:solidFill>
                  <a:srgbClr val="D2533C"/>
                </a:solidFill>
              </a:rPr>
              <a:t>Ausgewählte </a:t>
            </a:r>
            <a:r>
              <a:rPr lang="de-DE" dirty="0" err="1" smtClean="0">
                <a:solidFill>
                  <a:srgbClr val="D2533C"/>
                </a:solidFill>
              </a:rPr>
              <a:t>NoSQL</a:t>
            </a:r>
            <a:r>
              <a:rPr lang="de-DE" dirty="0" smtClean="0">
                <a:solidFill>
                  <a:srgbClr val="D2533C"/>
                </a:solidFill>
              </a:rPr>
              <a:t>-Datenbanken</a:t>
            </a:r>
            <a:endParaRPr lang="de-DE" dirty="0">
              <a:solidFill>
                <a:srgbClr val="D2533C"/>
              </a:solidFill>
            </a:endParaRPr>
          </a:p>
        </p:txBody>
      </p:sp>
    </p:spTree>
    <p:extLst>
      <p:ext uri="{BB962C8B-B14F-4D97-AF65-F5344CB8AC3E}">
        <p14:creationId xmlns:p14="http://schemas.microsoft.com/office/powerpoint/2010/main" val="1050921268"/>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612903"/>
            <a:ext cx="8229600" cy="990600"/>
          </a:xfrm>
        </p:spPr>
        <p:txBody>
          <a:bodyPr>
            <a:noAutofit/>
          </a:bodyPr>
          <a:lstStyle/>
          <a:p>
            <a:r>
              <a:rPr lang="de-DE" sz="2800" dirty="0" smtClean="0"/>
              <a:t>Ausgewählte </a:t>
            </a:r>
            <a:r>
              <a:rPr lang="de-DE" sz="2800" dirty="0" err="1" smtClean="0"/>
              <a:t>NoSQL</a:t>
            </a:r>
            <a:r>
              <a:rPr lang="de-DE" sz="2800" dirty="0" smtClean="0"/>
              <a:t>-Datenbanken</a:t>
            </a:r>
            <a:endParaRPr lang="de-DE" sz="2800" dirty="0"/>
          </a:p>
        </p:txBody>
      </p:sp>
      <p:sp>
        <p:nvSpPr>
          <p:cNvPr id="3" name="Rechteck 2"/>
          <p:cNvSpPr/>
          <p:nvPr/>
        </p:nvSpPr>
        <p:spPr>
          <a:xfrm>
            <a:off x="1831581" y="3429733"/>
            <a:ext cx="2941831" cy="1200329"/>
          </a:xfrm>
          <a:prstGeom prst="rect">
            <a:avLst/>
          </a:prstGeom>
        </p:spPr>
        <p:txBody>
          <a:bodyPr wrap="none">
            <a:spAutoFit/>
          </a:bodyPr>
          <a:lstStyle/>
          <a:p>
            <a:pPr marL="285750" indent="-285750">
              <a:buFont typeface="Arial"/>
              <a:buChar char="•"/>
            </a:pPr>
            <a:r>
              <a:rPr lang="de-DE" dirty="0" smtClean="0">
                <a:solidFill>
                  <a:srgbClr val="D2533C"/>
                </a:solidFill>
              </a:rPr>
              <a:t>Key-Value Datenbanken</a:t>
            </a:r>
          </a:p>
          <a:p>
            <a:pPr marL="285750" indent="-285750">
              <a:buFont typeface="Arial"/>
              <a:buChar char="•"/>
            </a:pPr>
            <a:r>
              <a:rPr lang="de-DE" dirty="0" err="1" smtClean="0"/>
              <a:t>Document</a:t>
            </a:r>
            <a:r>
              <a:rPr lang="de-DE" dirty="0" smtClean="0"/>
              <a:t> </a:t>
            </a:r>
            <a:r>
              <a:rPr lang="de-DE" dirty="0"/>
              <a:t>Datenbanken</a:t>
            </a:r>
            <a:endParaRPr lang="de-DE" dirty="0" smtClean="0"/>
          </a:p>
          <a:p>
            <a:pPr marL="285750" indent="-285750">
              <a:buFont typeface="Arial"/>
              <a:buChar char="•"/>
            </a:pPr>
            <a:r>
              <a:rPr lang="de-DE" dirty="0" err="1" smtClean="0"/>
              <a:t>Column</a:t>
            </a:r>
            <a:r>
              <a:rPr lang="de-DE" dirty="0" smtClean="0"/>
              <a:t>-Family Stores</a:t>
            </a:r>
          </a:p>
          <a:p>
            <a:pPr marL="285750" indent="-285750">
              <a:buFont typeface="Arial"/>
              <a:buChar char="•"/>
            </a:pPr>
            <a:r>
              <a:rPr lang="de-DE" dirty="0" smtClean="0"/>
              <a:t>Graph </a:t>
            </a:r>
            <a:r>
              <a:rPr lang="de-DE" dirty="0"/>
              <a:t>Datenbanken</a:t>
            </a:r>
            <a:endParaRPr lang="de-DE" dirty="0" smtClean="0"/>
          </a:p>
        </p:txBody>
      </p:sp>
    </p:spTree>
    <p:extLst>
      <p:ext uri="{BB962C8B-B14F-4D97-AF65-F5344CB8AC3E}">
        <p14:creationId xmlns:p14="http://schemas.microsoft.com/office/powerpoint/2010/main" val="1323335150"/>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Key-Value Datenbanken</a:t>
            </a:r>
            <a:endParaRPr lang="de-DE" dirty="0"/>
          </a:p>
        </p:txBody>
      </p:sp>
      <p:sp>
        <p:nvSpPr>
          <p:cNvPr id="3" name="Inhaltsplatzhalter 2"/>
          <p:cNvSpPr>
            <a:spLocks noGrp="1"/>
          </p:cNvSpPr>
          <p:nvPr>
            <p:ph idx="1"/>
          </p:nvPr>
        </p:nvSpPr>
        <p:spPr/>
        <p:txBody>
          <a:bodyPr/>
          <a:lstStyle/>
          <a:p>
            <a:r>
              <a:rPr lang="de-DE" dirty="0" smtClean="0"/>
              <a:t>Einfachste Form von </a:t>
            </a:r>
            <a:r>
              <a:rPr lang="de-DE" dirty="0" err="1" smtClean="0"/>
              <a:t>NoSQL</a:t>
            </a:r>
            <a:r>
              <a:rPr lang="de-DE" dirty="0" smtClean="0"/>
              <a:t>-Datenbanken</a:t>
            </a:r>
          </a:p>
          <a:p>
            <a:r>
              <a:rPr lang="de-DE" dirty="0" smtClean="0"/>
              <a:t>Eine Key-Value Datenbank ist eine einfache </a:t>
            </a:r>
            <a:r>
              <a:rPr lang="de-DE" dirty="0" err="1" smtClean="0"/>
              <a:t>Hashtable</a:t>
            </a:r>
            <a:endParaRPr lang="de-DE" dirty="0" smtClean="0"/>
          </a:p>
          <a:p>
            <a:pPr lvl="1"/>
            <a:r>
              <a:rPr lang="de-DE" dirty="0" smtClean="0"/>
              <a:t>Zugriff auf Daten über Primärschlüssel</a:t>
            </a:r>
          </a:p>
          <a:p>
            <a:r>
              <a:rPr lang="de-DE" dirty="0" smtClean="0"/>
              <a:t>Vergleich der Terminologie Oracle (RDBMS) und </a:t>
            </a:r>
            <a:r>
              <a:rPr lang="de-DE" dirty="0" err="1" smtClean="0"/>
              <a:t>Riak</a:t>
            </a:r>
            <a:r>
              <a:rPr lang="de-DE" dirty="0" smtClean="0"/>
              <a:t> (Key-Value):</a:t>
            </a:r>
            <a:endParaRPr lang="de-DE" dirty="0"/>
          </a:p>
        </p:txBody>
      </p:sp>
      <p:pic>
        <p:nvPicPr>
          <p:cNvPr id="5" name="Bild 4"/>
          <p:cNvPicPr>
            <a:picLocks noChangeAspect="1"/>
          </p:cNvPicPr>
          <p:nvPr/>
        </p:nvPicPr>
        <p:blipFill>
          <a:blip r:embed="rId2"/>
          <a:stretch>
            <a:fillRect/>
          </a:stretch>
        </p:blipFill>
        <p:spPr>
          <a:xfrm>
            <a:off x="1450371" y="3744928"/>
            <a:ext cx="6219399" cy="1808410"/>
          </a:xfrm>
          <a:prstGeom prst="rect">
            <a:avLst/>
          </a:prstGeom>
        </p:spPr>
      </p:pic>
    </p:spTree>
    <p:extLst>
      <p:ext uri="{BB962C8B-B14F-4D97-AF65-F5344CB8AC3E}">
        <p14:creationId xmlns:p14="http://schemas.microsoft.com/office/powerpoint/2010/main" val="80031486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Impedance</a:t>
            </a:r>
            <a:r>
              <a:rPr lang="de-DE" dirty="0" smtClean="0"/>
              <a:t> </a:t>
            </a:r>
            <a:r>
              <a:rPr lang="de-DE" dirty="0" err="1" smtClean="0"/>
              <a:t>Mismatch</a:t>
            </a:r>
            <a:endParaRPr lang="de-DE" dirty="0"/>
          </a:p>
        </p:txBody>
      </p:sp>
      <p:pic>
        <p:nvPicPr>
          <p:cNvPr id="4" name="Bild 3"/>
          <p:cNvPicPr>
            <a:picLocks noChangeAspect="1"/>
          </p:cNvPicPr>
          <p:nvPr/>
        </p:nvPicPr>
        <p:blipFill>
          <a:blip r:embed="rId2"/>
          <a:stretch>
            <a:fillRect/>
          </a:stretch>
        </p:blipFill>
        <p:spPr>
          <a:xfrm>
            <a:off x="568813" y="1524000"/>
            <a:ext cx="7897241" cy="4831254"/>
          </a:xfrm>
          <a:prstGeom prst="rect">
            <a:avLst/>
          </a:prstGeom>
        </p:spPr>
      </p:pic>
      <p:sp>
        <p:nvSpPr>
          <p:cNvPr id="5" name="Rechteck 4"/>
          <p:cNvSpPr/>
          <p:nvPr/>
        </p:nvSpPr>
        <p:spPr>
          <a:xfrm>
            <a:off x="6224798" y="6224449"/>
            <a:ext cx="2241256" cy="261610"/>
          </a:xfrm>
          <a:prstGeom prst="rect">
            <a:avLst/>
          </a:prstGeom>
        </p:spPr>
        <p:txBody>
          <a:bodyPr wrap="none">
            <a:spAutoFit/>
          </a:bodyPr>
          <a:lstStyle/>
          <a:p>
            <a:r>
              <a:rPr lang="de-DE" sz="1100" dirty="0" smtClean="0"/>
              <a:t>[Quelle: Fowler: </a:t>
            </a:r>
            <a:r>
              <a:rPr lang="de-DE" sz="1100" dirty="0" err="1" smtClean="0"/>
              <a:t>NoSQL</a:t>
            </a:r>
            <a:r>
              <a:rPr lang="de-DE" sz="1100" dirty="0" smtClean="0"/>
              <a:t> </a:t>
            </a:r>
            <a:r>
              <a:rPr lang="de-DE" sz="1100" dirty="0" err="1" smtClean="0"/>
              <a:t>Distilled</a:t>
            </a:r>
            <a:r>
              <a:rPr lang="de-DE" sz="1100" dirty="0" smtClean="0"/>
              <a:t>]</a:t>
            </a:r>
            <a:endParaRPr lang="de-DE" sz="1100" dirty="0"/>
          </a:p>
        </p:txBody>
      </p:sp>
    </p:spTree>
    <p:extLst>
      <p:ext uri="{BB962C8B-B14F-4D97-AF65-F5344CB8AC3E}">
        <p14:creationId xmlns:p14="http://schemas.microsoft.com/office/powerpoint/2010/main" val="1114307054"/>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Key-Value Datenbanken – API</a:t>
            </a:r>
            <a:endParaRPr lang="de-DE" dirty="0"/>
          </a:p>
        </p:txBody>
      </p:sp>
      <p:sp>
        <p:nvSpPr>
          <p:cNvPr id="3" name="Inhaltsplatzhalter 2"/>
          <p:cNvSpPr>
            <a:spLocks noGrp="1"/>
          </p:cNvSpPr>
          <p:nvPr>
            <p:ph idx="1"/>
          </p:nvPr>
        </p:nvSpPr>
        <p:spPr/>
        <p:txBody>
          <a:bodyPr>
            <a:normAutofit/>
          </a:bodyPr>
          <a:lstStyle/>
          <a:p>
            <a:r>
              <a:rPr lang="de-DE" dirty="0" smtClean="0"/>
              <a:t>Wert für einen gegebenen Schlüssel holen</a:t>
            </a:r>
          </a:p>
          <a:p>
            <a:r>
              <a:rPr lang="de-DE" dirty="0" smtClean="0"/>
              <a:t>Wert für einen Schlüssel speichern</a:t>
            </a:r>
          </a:p>
          <a:p>
            <a:r>
              <a:rPr lang="de-DE" dirty="0" smtClean="0"/>
              <a:t>Wert für einen Schlüssel löschen</a:t>
            </a:r>
          </a:p>
          <a:p>
            <a:endParaRPr lang="de-DE" dirty="0" smtClean="0"/>
          </a:p>
          <a:p>
            <a:r>
              <a:rPr lang="de-DE" dirty="0" smtClean="0"/>
              <a:t>Wert: BLOB („</a:t>
            </a:r>
            <a:r>
              <a:rPr lang="de-DE" dirty="0" err="1" smtClean="0"/>
              <a:t>binary</a:t>
            </a:r>
            <a:r>
              <a:rPr lang="de-DE" dirty="0" smtClean="0"/>
              <a:t> large </a:t>
            </a:r>
            <a:r>
              <a:rPr lang="de-DE" dirty="0" err="1" smtClean="0"/>
              <a:t>object</a:t>
            </a:r>
            <a:r>
              <a:rPr lang="de-DE" dirty="0" smtClean="0"/>
              <a:t>“)</a:t>
            </a:r>
          </a:p>
          <a:p>
            <a:pPr lvl="1"/>
            <a:r>
              <a:rPr lang="de-DE" dirty="0" smtClean="0"/>
              <a:t>Datenbank weiß nichts über dessen Struktur/Inhalt, kann sich dies deswegen auch nicht zu Nutze machen</a:t>
            </a:r>
          </a:p>
          <a:p>
            <a:r>
              <a:rPr lang="de-DE" dirty="0" smtClean="0"/>
              <a:t>Hohe Performanz, leicht skalierbar</a:t>
            </a:r>
          </a:p>
        </p:txBody>
      </p:sp>
    </p:spTree>
    <p:extLst>
      <p:ext uri="{BB962C8B-B14F-4D97-AF65-F5344CB8AC3E}">
        <p14:creationId xmlns:p14="http://schemas.microsoft.com/office/powerpoint/2010/main" val="72297109"/>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Key-Value Datenbanken – Vertreter</a:t>
            </a:r>
            <a:endParaRPr lang="de-DE" dirty="0"/>
          </a:p>
        </p:txBody>
      </p:sp>
      <p:sp>
        <p:nvSpPr>
          <p:cNvPr id="3" name="Inhaltsplatzhalter 2"/>
          <p:cNvSpPr>
            <a:spLocks noGrp="1"/>
          </p:cNvSpPr>
          <p:nvPr>
            <p:ph idx="1"/>
          </p:nvPr>
        </p:nvSpPr>
        <p:spPr/>
        <p:txBody>
          <a:bodyPr>
            <a:normAutofit/>
          </a:bodyPr>
          <a:lstStyle/>
          <a:p>
            <a:r>
              <a:rPr lang="de-DE" dirty="0" err="1" smtClean="0"/>
              <a:t>Riak</a:t>
            </a:r>
            <a:endParaRPr lang="de-DE" dirty="0" smtClean="0"/>
          </a:p>
          <a:p>
            <a:r>
              <a:rPr lang="de-DE" dirty="0" err="1" smtClean="0"/>
              <a:t>Redis</a:t>
            </a:r>
            <a:endParaRPr lang="de-DE" dirty="0" smtClean="0"/>
          </a:p>
          <a:p>
            <a:pPr lvl="1"/>
            <a:r>
              <a:rPr lang="de-DE" dirty="0" smtClean="0"/>
              <a:t>unterstützt auch Datenstrukturen: Listen, Sets, ...</a:t>
            </a:r>
            <a:endParaRPr lang="de-DE" dirty="0"/>
          </a:p>
          <a:p>
            <a:r>
              <a:rPr lang="de-DE" dirty="0" err="1" smtClean="0"/>
              <a:t>Memcached</a:t>
            </a:r>
            <a:r>
              <a:rPr lang="de-DE" dirty="0" smtClean="0"/>
              <a:t> DB</a:t>
            </a:r>
          </a:p>
          <a:p>
            <a:r>
              <a:rPr lang="de-DE" dirty="0" smtClean="0"/>
              <a:t>Berkeley DB</a:t>
            </a:r>
          </a:p>
          <a:p>
            <a:r>
              <a:rPr lang="de-DE" dirty="0" smtClean="0"/>
              <a:t>Amazon </a:t>
            </a:r>
            <a:r>
              <a:rPr lang="de-DE" dirty="0" err="1" smtClean="0"/>
              <a:t>DynamoDB</a:t>
            </a:r>
            <a:endParaRPr lang="de-DE" dirty="0" smtClean="0"/>
          </a:p>
          <a:p>
            <a:r>
              <a:rPr lang="de-DE" dirty="0" smtClean="0"/>
              <a:t>...</a:t>
            </a:r>
          </a:p>
        </p:txBody>
      </p:sp>
    </p:spTree>
    <p:extLst>
      <p:ext uri="{BB962C8B-B14F-4D97-AF65-F5344CB8AC3E}">
        <p14:creationId xmlns:p14="http://schemas.microsoft.com/office/powerpoint/2010/main" val="2327356728"/>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Key-Value Datenbanken – </a:t>
            </a:r>
            <a:r>
              <a:rPr lang="de-DE" dirty="0" err="1" smtClean="0"/>
              <a:t>Riak</a:t>
            </a:r>
            <a:endParaRPr lang="de-DE" dirty="0"/>
          </a:p>
        </p:txBody>
      </p:sp>
      <p:sp>
        <p:nvSpPr>
          <p:cNvPr id="3" name="Inhaltsplatzhalter 2"/>
          <p:cNvSpPr>
            <a:spLocks noGrp="1"/>
          </p:cNvSpPr>
          <p:nvPr>
            <p:ph idx="1"/>
          </p:nvPr>
        </p:nvSpPr>
        <p:spPr/>
        <p:txBody>
          <a:bodyPr>
            <a:normAutofit/>
          </a:bodyPr>
          <a:lstStyle/>
          <a:p>
            <a:r>
              <a:rPr lang="de-DE" dirty="0" err="1" smtClean="0"/>
              <a:t>Riak</a:t>
            </a:r>
            <a:r>
              <a:rPr lang="de-DE" dirty="0" smtClean="0"/>
              <a:t> speichert Daten in </a:t>
            </a:r>
            <a:r>
              <a:rPr lang="de-DE" dirty="0" err="1" smtClean="0"/>
              <a:t>Buckets</a:t>
            </a:r>
            <a:endParaRPr lang="de-DE" dirty="0" smtClean="0"/>
          </a:p>
          <a:p>
            <a:r>
              <a:rPr lang="de-DE" dirty="0" err="1" smtClean="0"/>
              <a:t>Buckets</a:t>
            </a:r>
            <a:r>
              <a:rPr lang="de-DE" dirty="0" smtClean="0"/>
              <a:t> segmentieren den Schlüsselraum</a:t>
            </a:r>
          </a:p>
          <a:p>
            <a:r>
              <a:rPr lang="de-DE" dirty="0" smtClean="0"/>
              <a:t>Domain </a:t>
            </a:r>
            <a:r>
              <a:rPr lang="de-DE" dirty="0" err="1" smtClean="0"/>
              <a:t>Buckets</a:t>
            </a:r>
            <a:r>
              <a:rPr lang="de-DE" dirty="0" smtClean="0"/>
              <a:t> speichern typisierte Daten</a:t>
            </a:r>
          </a:p>
          <a:p>
            <a:endParaRPr lang="de-DE" dirty="0"/>
          </a:p>
        </p:txBody>
      </p:sp>
      <p:pic>
        <p:nvPicPr>
          <p:cNvPr id="4" name="Bild 3"/>
          <p:cNvPicPr>
            <a:picLocks noChangeAspect="1"/>
          </p:cNvPicPr>
          <p:nvPr/>
        </p:nvPicPr>
        <p:blipFill>
          <a:blip r:embed="rId2"/>
          <a:stretch>
            <a:fillRect/>
          </a:stretch>
        </p:blipFill>
        <p:spPr>
          <a:xfrm>
            <a:off x="705372" y="3066494"/>
            <a:ext cx="2901777" cy="1654013"/>
          </a:xfrm>
          <a:prstGeom prst="rect">
            <a:avLst/>
          </a:prstGeom>
        </p:spPr>
      </p:pic>
      <p:sp>
        <p:nvSpPr>
          <p:cNvPr id="6" name="Rechteck 5"/>
          <p:cNvSpPr/>
          <p:nvPr/>
        </p:nvSpPr>
        <p:spPr>
          <a:xfrm>
            <a:off x="2335805" y="4937603"/>
            <a:ext cx="2241256" cy="261610"/>
          </a:xfrm>
          <a:prstGeom prst="rect">
            <a:avLst/>
          </a:prstGeom>
        </p:spPr>
        <p:txBody>
          <a:bodyPr wrap="none">
            <a:spAutoFit/>
          </a:bodyPr>
          <a:lstStyle/>
          <a:p>
            <a:r>
              <a:rPr lang="de-DE" sz="1100" dirty="0" smtClean="0"/>
              <a:t>[Quelle: Fowler: </a:t>
            </a:r>
            <a:r>
              <a:rPr lang="de-DE" sz="1100" dirty="0" err="1" smtClean="0"/>
              <a:t>NoSQL</a:t>
            </a:r>
            <a:r>
              <a:rPr lang="de-DE" sz="1100" dirty="0" smtClean="0"/>
              <a:t> </a:t>
            </a:r>
            <a:r>
              <a:rPr lang="de-DE" sz="1100" dirty="0" err="1" smtClean="0"/>
              <a:t>Distilled</a:t>
            </a:r>
            <a:r>
              <a:rPr lang="de-DE" sz="1100" dirty="0" smtClean="0"/>
              <a:t>]</a:t>
            </a:r>
            <a:endParaRPr lang="de-DE" sz="1100" dirty="0"/>
          </a:p>
        </p:txBody>
      </p:sp>
    </p:spTree>
    <p:extLst>
      <p:ext uri="{BB962C8B-B14F-4D97-AF65-F5344CB8AC3E}">
        <p14:creationId xmlns:p14="http://schemas.microsoft.com/office/powerpoint/2010/main" val="4268122673"/>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Riak</a:t>
            </a:r>
            <a:r>
              <a:rPr lang="de-DE" dirty="0" smtClean="0"/>
              <a:t> – Konsistenz</a:t>
            </a:r>
            <a:endParaRPr lang="de-DE" dirty="0"/>
          </a:p>
        </p:txBody>
      </p:sp>
      <p:sp>
        <p:nvSpPr>
          <p:cNvPr id="3" name="Inhaltsplatzhalter 2"/>
          <p:cNvSpPr>
            <a:spLocks noGrp="1"/>
          </p:cNvSpPr>
          <p:nvPr>
            <p:ph idx="1"/>
          </p:nvPr>
        </p:nvSpPr>
        <p:spPr/>
        <p:txBody>
          <a:bodyPr>
            <a:normAutofit/>
          </a:bodyPr>
          <a:lstStyle/>
          <a:p>
            <a:r>
              <a:rPr lang="de-DE" sz="2000" b="1" dirty="0" smtClean="0"/>
              <a:t>Konsistenz</a:t>
            </a:r>
            <a:r>
              <a:rPr lang="de-DE" sz="2000" dirty="0" smtClean="0"/>
              <a:t> nur für API-Operationen (</a:t>
            </a:r>
            <a:r>
              <a:rPr lang="de-DE" sz="2000" dirty="0" err="1" smtClean="0"/>
              <a:t>get,put,delete</a:t>
            </a:r>
            <a:r>
              <a:rPr lang="de-DE" sz="2000" dirty="0" smtClean="0"/>
              <a:t>) gegeben</a:t>
            </a:r>
          </a:p>
          <a:p>
            <a:r>
              <a:rPr lang="de-DE" sz="2000" dirty="0" err="1" smtClean="0"/>
              <a:t>Riak</a:t>
            </a:r>
            <a:r>
              <a:rPr lang="de-DE" sz="2000" dirty="0" smtClean="0"/>
              <a:t> lässt Replikation zu und implementiert „</a:t>
            </a:r>
            <a:r>
              <a:rPr lang="de-DE" sz="2000" dirty="0" err="1" smtClean="0"/>
              <a:t>eventually</a:t>
            </a:r>
            <a:r>
              <a:rPr lang="de-DE" sz="2000" dirty="0" smtClean="0"/>
              <a:t> </a:t>
            </a:r>
            <a:r>
              <a:rPr lang="de-DE" sz="2000" dirty="0" err="1" smtClean="0"/>
              <a:t>consistent</a:t>
            </a:r>
            <a:r>
              <a:rPr lang="de-DE" sz="2000" dirty="0" smtClean="0"/>
              <a:t>“</a:t>
            </a:r>
          </a:p>
          <a:p>
            <a:r>
              <a:rPr lang="de-DE" sz="2000" dirty="0" smtClean="0"/>
              <a:t>Zwei Wege, um update-Konflikte aufzulösen:</a:t>
            </a:r>
          </a:p>
          <a:p>
            <a:pPr lvl="1"/>
            <a:r>
              <a:rPr lang="de-DE" sz="1800" dirty="0" smtClean="0"/>
              <a:t>Neuerster Update gewinnt (der ältere verliert)</a:t>
            </a:r>
          </a:p>
          <a:p>
            <a:pPr lvl="1"/>
            <a:r>
              <a:rPr lang="de-DE" sz="1800" dirty="0" smtClean="0"/>
              <a:t>oder der Client muss den Konflikt auflösen</a:t>
            </a:r>
          </a:p>
          <a:p>
            <a:r>
              <a:rPr lang="de-DE" sz="2000" dirty="0" smtClean="0"/>
              <a:t>Die Optionen werden bei der Bucket-Erzeugung angegeben (können somit für jeden Bucket unterschiedlich sein)</a:t>
            </a:r>
          </a:p>
          <a:p>
            <a:endParaRPr lang="de-DE" sz="2000" dirty="0" smtClean="0"/>
          </a:p>
          <a:p>
            <a:pPr lvl="1"/>
            <a:endParaRPr lang="de-DE" sz="1800" dirty="0" smtClean="0"/>
          </a:p>
        </p:txBody>
      </p:sp>
      <p:sp>
        <p:nvSpPr>
          <p:cNvPr id="6" name="Rechteck 5"/>
          <p:cNvSpPr/>
          <p:nvPr/>
        </p:nvSpPr>
        <p:spPr>
          <a:xfrm>
            <a:off x="701752" y="4047890"/>
            <a:ext cx="6993164" cy="2308324"/>
          </a:xfrm>
          <a:prstGeom prst="rect">
            <a:avLst/>
          </a:prstGeom>
        </p:spPr>
        <p:txBody>
          <a:bodyPr wrap="square">
            <a:spAutoFit/>
          </a:bodyPr>
          <a:lstStyle/>
          <a:p>
            <a:r>
              <a:rPr lang="de-DE" dirty="0">
                <a:latin typeface="Courier"/>
                <a:cs typeface="Courier"/>
              </a:rPr>
              <a:t>Bucket </a:t>
            </a:r>
            <a:r>
              <a:rPr lang="de-DE" dirty="0" err="1">
                <a:latin typeface="Courier"/>
                <a:cs typeface="Courier"/>
              </a:rPr>
              <a:t>bucket</a:t>
            </a:r>
            <a:r>
              <a:rPr lang="de-DE" dirty="0">
                <a:latin typeface="Courier"/>
                <a:cs typeface="Courier"/>
              </a:rPr>
              <a:t> = </a:t>
            </a:r>
            <a:r>
              <a:rPr lang="de-DE" dirty="0" err="1">
                <a:latin typeface="Courier"/>
                <a:cs typeface="Courier"/>
              </a:rPr>
              <a:t>connection</a:t>
            </a:r>
            <a:endParaRPr lang="de-DE" dirty="0">
              <a:latin typeface="Courier"/>
              <a:cs typeface="Courier"/>
            </a:endParaRPr>
          </a:p>
          <a:p>
            <a:r>
              <a:rPr lang="de-DE" dirty="0">
                <a:latin typeface="Courier"/>
                <a:cs typeface="Courier"/>
              </a:rPr>
              <a:t>    .</a:t>
            </a:r>
            <a:r>
              <a:rPr lang="de-DE" dirty="0" err="1">
                <a:latin typeface="Courier"/>
                <a:cs typeface="Courier"/>
              </a:rPr>
              <a:t>createBucket</a:t>
            </a:r>
            <a:r>
              <a:rPr lang="de-DE" dirty="0">
                <a:latin typeface="Courier"/>
                <a:cs typeface="Courier"/>
              </a:rPr>
              <a:t>(</a:t>
            </a:r>
            <a:r>
              <a:rPr lang="de-DE" dirty="0" err="1">
                <a:latin typeface="Courier"/>
                <a:cs typeface="Courier"/>
              </a:rPr>
              <a:t>bucketName</a:t>
            </a:r>
            <a:r>
              <a:rPr lang="de-DE" dirty="0">
                <a:latin typeface="Courier"/>
                <a:cs typeface="Courier"/>
              </a:rPr>
              <a:t>)</a:t>
            </a:r>
          </a:p>
          <a:p>
            <a:r>
              <a:rPr lang="de-DE" dirty="0">
                <a:latin typeface="Courier"/>
                <a:cs typeface="Courier"/>
              </a:rPr>
              <a:t>    .</a:t>
            </a:r>
            <a:r>
              <a:rPr lang="de-DE" dirty="0" err="1">
                <a:latin typeface="Courier"/>
                <a:cs typeface="Courier"/>
              </a:rPr>
              <a:t>withRetrier</a:t>
            </a:r>
            <a:r>
              <a:rPr lang="de-DE" dirty="0">
                <a:latin typeface="Courier"/>
                <a:cs typeface="Courier"/>
              </a:rPr>
              <a:t>(</a:t>
            </a:r>
            <a:r>
              <a:rPr lang="de-DE" dirty="0" err="1">
                <a:latin typeface="Courier"/>
                <a:cs typeface="Courier"/>
              </a:rPr>
              <a:t>attempts</a:t>
            </a:r>
            <a:r>
              <a:rPr lang="de-DE" dirty="0">
                <a:latin typeface="Courier"/>
                <a:cs typeface="Courier"/>
              </a:rPr>
              <a:t>(3))</a:t>
            </a:r>
          </a:p>
          <a:p>
            <a:r>
              <a:rPr lang="de-DE" dirty="0">
                <a:latin typeface="Courier"/>
                <a:cs typeface="Courier"/>
              </a:rPr>
              <a:t>    .</a:t>
            </a:r>
            <a:r>
              <a:rPr lang="de-DE" dirty="0" err="1">
                <a:latin typeface="Courier"/>
                <a:cs typeface="Courier"/>
              </a:rPr>
              <a:t>allowSiblings</a:t>
            </a:r>
            <a:r>
              <a:rPr lang="de-DE" dirty="0">
                <a:latin typeface="Courier"/>
                <a:cs typeface="Courier"/>
              </a:rPr>
              <a:t>(</a:t>
            </a:r>
            <a:r>
              <a:rPr lang="de-DE" dirty="0" err="1">
                <a:latin typeface="Courier"/>
                <a:cs typeface="Courier"/>
              </a:rPr>
              <a:t>siblingsAllowed</a:t>
            </a:r>
            <a:r>
              <a:rPr lang="de-DE" dirty="0">
                <a:latin typeface="Courier"/>
                <a:cs typeface="Courier"/>
              </a:rPr>
              <a:t>)</a:t>
            </a:r>
          </a:p>
          <a:p>
            <a:r>
              <a:rPr lang="de-DE" dirty="0">
                <a:latin typeface="Courier"/>
                <a:cs typeface="Courier"/>
              </a:rPr>
              <a:t>    .</a:t>
            </a:r>
            <a:r>
              <a:rPr lang="de-DE" dirty="0" err="1">
                <a:latin typeface="Courier"/>
                <a:cs typeface="Courier"/>
              </a:rPr>
              <a:t>nVal</a:t>
            </a:r>
            <a:r>
              <a:rPr lang="de-DE" dirty="0">
                <a:latin typeface="Courier"/>
                <a:cs typeface="Courier"/>
              </a:rPr>
              <a:t>(</a:t>
            </a:r>
            <a:r>
              <a:rPr lang="de-DE" dirty="0" err="1">
                <a:latin typeface="Courier"/>
                <a:cs typeface="Courier"/>
              </a:rPr>
              <a:t>numberOfReplicasOfTheData</a:t>
            </a:r>
            <a:r>
              <a:rPr lang="de-DE" dirty="0">
                <a:latin typeface="Courier"/>
                <a:cs typeface="Courier"/>
              </a:rPr>
              <a:t>)</a:t>
            </a:r>
          </a:p>
          <a:p>
            <a:r>
              <a:rPr lang="de-DE" dirty="0">
                <a:latin typeface="Courier"/>
                <a:cs typeface="Courier"/>
              </a:rPr>
              <a:t>    .</a:t>
            </a:r>
            <a:r>
              <a:rPr lang="de-DE" dirty="0" err="1">
                <a:latin typeface="Courier"/>
                <a:cs typeface="Courier"/>
              </a:rPr>
              <a:t>w</a:t>
            </a:r>
            <a:r>
              <a:rPr lang="de-DE" dirty="0">
                <a:latin typeface="Courier"/>
                <a:cs typeface="Courier"/>
              </a:rPr>
              <a:t>(</a:t>
            </a:r>
            <a:r>
              <a:rPr lang="de-DE" dirty="0" err="1">
                <a:latin typeface="Courier"/>
                <a:cs typeface="Courier"/>
              </a:rPr>
              <a:t>numberOfNodesToRespondToWrite</a:t>
            </a:r>
            <a:r>
              <a:rPr lang="de-DE" dirty="0">
                <a:latin typeface="Courier"/>
                <a:cs typeface="Courier"/>
              </a:rPr>
              <a:t>)</a:t>
            </a:r>
          </a:p>
          <a:p>
            <a:r>
              <a:rPr lang="de-DE" dirty="0">
                <a:latin typeface="Courier"/>
                <a:cs typeface="Courier"/>
              </a:rPr>
              <a:t>    .</a:t>
            </a:r>
            <a:r>
              <a:rPr lang="de-DE" dirty="0" err="1">
                <a:latin typeface="Courier"/>
                <a:cs typeface="Courier"/>
              </a:rPr>
              <a:t>r</a:t>
            </a:r>
            <a:r>
              <a:rPr lang="de-DE" dirty="0">
                <a:latin typeface="Courier"/>
                <a:cs typeface="Courier"/>
              </a:rPr>
              <a:t>(</a:t>
            </a:r>
            <a:r>
              <a:rPr lang="de-DE" dirty="0" err="1">
                <a:latin typeface="Courier"/>
                <a:cs typeface="Courier"/>
              </a:rPr>
              <a:t>numberOfNodesToRespondToRead</a:t>
            </a:r>
            <a:r>
              <a:rPr lang="de-DE" dirty="0">
                <a:latin typeface="Courier"/>
                <a:cs typeface="Courier"/>
              </a:rPr>
              <a:t>)</a:t>
            </a:r>
          </a:p>
          <a:p>
            <a:r>
              <a:rPr lang="de-DE" dirty="0">
                <a:latin typeface="Courier"/>
                <a:cs typeface="Courier"/>
              </a:rPr>
              <a:t>    .</a:t>
            </a:r>
            <a:r>
              <a:rPr lang="de-DE" dirty="0" err="1">
                <a:latin typeface="Courier"/>
                <a:cs typeface="Courier"/>
              </a:rPr>
              <a:t>execute</a:t>
            </a:r>
            <a:r>
              <a:rPr lang="de-DE" dirty="0">
                <a:latin typeface="Courier"/>
                <a:cs typeface="Courier"/>
              </a:rPr>
              <a:t>();</a:t>
            </a:r>
          </a:p>
        </p:txBody>
      </p:sp>
    </p:spTree>
    <p:extLst>
      <p:ext uri="{BB962C8B-B14F-4D97-AF65-F5344CB8AC3E}">
        <p14:creationId xmlns:p14="http://schemas.microsoft.com/office/powerpoint/2010/main" val="3782353722"/>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Riak</a:t>
            </a:r>
            <a:r>
              <a:rPr lang="de-DE" dirty="0"/>
              <a:t> – </a:t>
            </a:r>
            <a:r>
              <a:rPr lang="de-DE" dirty="0" smtClean="0"/>
              <a:t>Transaktionen</a:t>
            </a:r>
            <a:endParaRPr lang="de-DE" dirty="0"/>
          </a:p>
        </p:txBody>
      </p:sp>
      <p:sp>
        <p:nvSpPr>
          <p:cNvPr id="3" name="Inhaltsplatzhalter 2"/>
          <p:cNvSpPr>
            <a:spLocks noGrp="1"/>
          </p:cNvSpPr>
          <p:nvPr>
            <p:ph idx="1"/>
          </p:nvPr>
        </p:nvSpPr>
        <p:spPr/>
        <p:txBody>
          <a:bodyPr>
            <a:normAutofit/>
          </a:bodyPr>
          <a:lstStyle/>
          <a:p>
            <a:r>
              <a:rPr lang="de-DE" sz="2000" dirty="0" smtClean="0"/>
              <a:t>„</a:t>
            </a:r>
            <a:r>
              <a:rPr lang="de-DE" sz="2000" b="1" dirty="0" smtClean="0"/>
              <a:t>Transaktionen</a:t>
            </a:r>
            <a:r>
              <a:rPr lang="de-DE" sz="2000" dirty="0" smtClean="0"/>
              <a:t>“ werden unterschiedlich implementiert</a:t>
            </a:r>
          </a:p>
          <a:p>
            <a:r>
              <a:rPr lang="de-DE" sz="2000" dirty="0" err="1" smtClean="0"/>
              <a:t>Riak</a:t>
            </a:r>
            <a:r>
              <a:rPr lang="de-DE" sz="2000" dirty="0" smtClean="0"/>
              <a:t> verwendet das Konzept des Quorums, welches durch den </a:t>
            </a:r>
            <a:r>
              <a:rPr lang="de-DE" sz="2000" dirty="0" err="1" smtClean="0"/>
              <a:t>w</a:t>
            </a:r>
            <a:r>
              <a:rPr lang="de-DE" sz="2000" dirty="0" smtClean="0"/>
              <a:t>-Faktor implementiert ist:</a:t>
            </a:r>
          </a:p>
          <a:p>
            <a:r>
              <a:rPr lang="de-DE" sz="2000" dirty="0" smtClean="0"/>
              <a:t>Beispiel: bei </a:t>
            </a:r>
            <a:r>
              <a:rPr lang="de-DE" sz="2000" dirty="0" err="1" smtClean="0"/>
              <a:t>nVal</a:t>
            </a:r>
            <a:r>
              <a:rPr lang="de-DE" sz="2000" dirty="0" smtClean="0"/>
              <a:t>=5 (</a:t>
            </a:r>
            <a:r>
              <a:rPr lang="de-DE" sz="2000" dirty="0" err="1" smtClean="0"/>
              <a:t>Replikationsfktor</a:t>
            </a:r>
            <a:r>
              <a:rPr lang="de-DE" sz="2000" dirty="0" smtClean="0"/>
              <a:t>) und </a:t>
            </a:r>
            <a:r>
              <a:rPr lang="de-DE" sz="2000" dirty="0" err="1" smtClean="0"/>
              <a:t>w</a:t>
            </a:r>
            <a:r>
              <a:rPr lang="de-DE" sz="2000" dirty="0" smtClean="0"/>
              <a:t>=3 ist der Schreibzugriff nur dann erfolgreich, wenn mindestens 3 Knoten des Clusters dies melden</a:t>
            </a:r>
          </a:p>
          <a:p>
            <a:endParaRPr lang="de-DE" sz="2000" dirty="0"/>
          </a:p>
          <a:p>
            <a:endParaRPr lang="de-DE" sz="2000" dirty="0" smtClean="0"/>
          </a:p>
          <a:p>
            <a:endParaRPr lang="de-DE" sz="2000" dirty="0" smtClean="0"/>
          </a:p>
          <a:p>
            <a:pPr lvl="1"/>
            <a:endParaRPr lang="de-DE" sz="1800" dirty="0" smtClean="0"/>
          </a:p>
        </p:txBody>
      </p:sp>
    </p:spTree>
    <p:extLst>
      <p:ext uri="{BB962C8B-B14F-4D97-AF65-F5344CB8AC3E}">
        <p14:creationId xmlns:p14="http://schemas.microsoft.com/office/powerpoint/2010/main" val="269647347"/>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Riak</a:t>
            </a:r>
            <a:r>
              <a:rPr lang="de-DE" dirty="0"/>
              <a:t> – </a:t>
            </a:r>
            <a:r>
              <a:rPr lang="de-DE" dirty="0" smtClean="0"/>
              <a:t>Java API</a:t>
            </a:r>
            <a:endParaRPr lang="de-DE" dirty="0"/>
          </a:p>
        </p:txBody>
      </p:sp>
      <p:sp>
        <p:nvSpPr>
          <p:cNvPr id="3" name="Inhaltsplatzhalter 2"/>
          <p:cNvSpPr>
            <a:spLocks noGrp="1"/>
          </p:cNvSpPr>
          <p:nvPr>
            <p:ph idx="1"/>
          </p:nvPr>
        </p:nvSpPr>
        <p:spPr/>
        <p:txBody>
          <a:bodyPr>
            <a:normAutofit/>
          </a:bodyPr>
          <a:lstStyle/>
          <a:p>
            <a:r>
              <a:rPr lang="de-DE" sz="2000" dirty="0" smtClean="0"/>
              <a:t>Codebeispiele Java-API</a:t>
            </a:r>
            <a:endParaRPr lang="de-DE" sz="1600" dirty="0" smtClean="0"/>
          </a:p>
          <a:p>
            <a:pPr lvl="1"/>
            <a:endParaRPr lang="de-DE" sz="1600" dirty="0" smtClean="0"/>
          </a:p>
          <a:p>
            <a:endParaRPr lang="de-DE" sz="2000" dirty="0"/>
          </a:p>
          <a:p>
            <a:endParaRPr lang="de-DE" sz="2000" dirty="0" smtClean="0"/>
          </a:p>
          <a:p>
            <a:endParaRPr lang="de-DE" sz="2000" dirty="0" smtClean="0"/>
          </a:p>
          <a:p>
            <a:pPr lvl="1"/>
            <a:endParaRPr lang="de-DE" sz="1800" dirty="0" smtClean="0"/>
          </a:p>
        </p:txBody>
      </p:sp>
      <p:sp>
        <p:nvSpPr>
          <p:cNvPr id="4" name="Rechteck 3"/>
          <p:cNvSpPr/>
          <p:nvPr/>
        </p:nvSpPr>
        <p:spPr>
          <a:xfrm>
            <a:off x="701752" y="1985617"/>
            <a:ext cx="7985048" cy="2308324"/>
          </a:xfrm>
          <a:prstGeom prst="rect">
            <a:avLst/>
          </a:prstGeom>
        </p:spPr>
        <p:txBody>
          <a:bodyPr wrap="square">
            <a:spAutoFit/>
          </a:bodyPr>
          <a:lstStyle/>
          <a:p>
            <a:r>
              <a:rPr lang="de-DE" sz="1600" noProof="1" smtClean="0">
                <a:latin typeface="Courier"/>
                <a:cs typeface="Courier"/>
              </a:rPr>
              <a:t>// store</a:t>
            </a:r>
          </a:p>
          <a:p>
            <a:r>
              <a:rPr lang="de-DE" sz="1600" noProof="1" smtClean="0">
                <a:latin typeface="Courier"/>
                <a:cs typeface="Courier"/>
              </a:rPr>
              <a:t>Bucket bucket = getBucket(bucketName);</a:t>
            </a:r>
          </a:p>
          <a:p>
            <a:r>
              <a:rPr lang="de-DE" sz="1600" noProof="1" smtClean="0">
                <a:latin typeface="Courier"/>
                <a:cs typeface="Courier"/>
              </a:rPr>
              <a:t>IRiakObject riakObject = bucket.store(key, value).execute();</a:t>
            </a:r>
          </a:p>
          <a:p>
            <a:endParaRPr lang="de-DE" sz="1600" noProof="1" smtClean="0">
              <a:latin typeface="Courier"/>
              <a:cs typeface="Courier"/>
            </a:endParaRPr>
          </a:p>
          <a:p>
            <a:r>
              <a:rPr lang="de-DE" sz="1600" noProof="1" smtClean="0">
                <a:latin typeface="Courier"/>
                <a:cs typeface="Courier"/>
              </a:rPr>
              <a:t>// fetch</a:t>
            </a:r>
          </a:p>
          <a:p>
            <a:r>
              <a:rPr lang="de-DE" sz="1600" noProof="1" smtClean="0">
                <a:latin typeface="Courier"/>
                <a:cs typeface="Courier"/>
              </a:rPr>
              <a:t>Bucket bucket = getBucket(bucketName);</a:t>
            </a:r>
          </a:p>
          <a:p>
            <a:r>
              <a:rPr lang="de-DE" sz="1600" noProof="1" smtClean="0">
                <a:latin typeface="Courier"/>
                <a:cs typeface="Courier"/>
              </a:rPr>
              <a:t>IRiakObject riakObject = bucket.fetch(key).execute();</a:t>
            </a:r>
          </a:p>
          <a:p>
            <a:r>
              <a:rPr lang="de-DE" sz="1600" noProof="1" smtClean="0">
                <a:latin typeface="Courier"/>
                <a:cs typeface="Courier"/>
              </a:rPr>
              <a:t>byte[] bytes = riakObject.getValue();</a:t>
            </a:r>
          </a:p>
          <a:p>
            <a:r>
              <a:rPr lang="de-DE" sz="1600" noProof="1" smtClean="0">
                <a:latin typeface="Courier"/>
                <a:cs typeface="Courier"/>
              </a:rPr>
              <a:t>String value = new String(bytes);</a:t>
            </a:r>
            <a:endParaRPr lang="de-DE" sz="1600" noProof="1">
              <a:latin typeface="Courier"/>
              <a:cs typeface="Courier"/>
            </a:endParaRPr>
          </a:p>
        </p:txBody>
      </p:sp>
    </p:spTree>
    <p:extLst>
      <p:ext uri="{BB962C8B-B14F-4D97-AF65-F5344CB8AC3E}">
        <p14:creationId xmlns:p14="http://schemas.microsoft.com/office/powerpoint/2010/main" val="1373985983"/>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Riak</a:t>
            </a:r>
            <a:r>
              <a:rPr lang="de-DE" dirty="0"/>
              <a:t> – </a:t>
            </a:r>
            <a:r>
              <a:rPr lang="de-DE" dirty="0" smtClean="0"/>
              <a:t>HTTP-API</a:t>
            </a:r>
            <a:endParaRPr lang="de-DE" dirty="0"/>
          </a:p>
        </p:txBody>
      </p:sp>
      <p:sp>
        <p:nvSpPr>
          <p:cNvPr id="3" name="Inhaltsplatzhalter 2"/>
          <p:cNvSpPr>
            <a:spLocks noGrp="1"/>
          </p:cNvSpPr>
          <p:nvPr>
            <p:ph idx="1"/>
          </p:nvPr>
        </p:nvSpPr>
        <p:spPr/>
        <p:txBody>
          <a:bodyPr>
            <a:normAutofit/>
          </a:bodyPr>
          <a:lstStyle/>
          <a:p>
            <a:r>
              <a:rPr lang="de-DE" sz="2000" dirty="0" smtClean="0"/>
              <a:t>Codebeispiele HTTP-Schnittstelle</a:t>
            </a:r>
            <a:endParaRPr lang="de-DE" sz="1600" dirty="0" smtClean="0"/>
          </a:p>
          <a:p>
            <a:pPr lvl="1"/>
            <a:endParaRPr lang="de-DE" sz="1600" dirty="0" smtClean="0"/>
          </a:p>
          <a:p>
            <a:endParaRPr lang="de-DE" sz="2000" dirty="0"/>
          </a:p>
          <a:p>
            <a:endParaRPr lang="de-DE" sz="2000" dirty="0" smtClean="0"/>
          </a:p>
          <a:p>
            <a:endParaRPr lang="de-DE" sz="2000" dirty="0" smtClean="0"/>
          </a:p>
          <a:p>
            <a:pPr lvl="1"/>
            <a:endParaRPr lang="de-DE" sz="1800" dirty="0" smtClean="0"/>
          </a:p>
        </p:txBody>
      </p:sp>
      <p:sp>
        <p:nvSpPr>
          <p:cNvPr id="4" name="Rechteck 3"/>
          <p:cNvSpPr/>
          <p:nvPr/>
        </p:nvSpPr>
        <p:spPr>
          <a:xfrm>
            <a:off x="701752" y="1985617"/>
            <a:ext cx="7985048" cy="3293209"/>
          </a:xfrm>
          <a:prstGeom prst="rect">
            <a:avLst/>
          </a:prstGeom>
        </p:spPr>
        <p:txBody>
          <a:bodyPr wrap="square">
            <a:spAutoFit/>
          </a:bodyPr>
          <a:lstStyle/>
          <a:p>
            <a:r>
              <a:rPr lang="de-DE" sz="1600" noProof="1" smtClean="0">
                <a:latin typeface="Courier"/>
                <a:cs typeface="Courier"/>
              </a:rPr>
              <a:t>// store via HTTP</a:t>
            </a:r>
          </a:p>
          <a:p>
            <a:r>
              <a:rPr lang="de-DE" sz="1600" noProof="1">
                <a:latin typeface="Courier"/>
                <a:cs typeface="Courier"/>
              </a:rPr>
              <a:t>curl -v -X POST -d '</a:t>
            </a:r>
          </a:p>
          <a:p>
            <a:r>
              <a:rPr lang="de-DE" sz="1600" noProof="1">
                <a:latin typeface="Courier"/>
                <a:cs typeface="Courier"/>
              </a:rPr>
              <a:t>{"lastVisit":1324669989288,</a:t>
            </a:r>
          </a:p>
          <a:p>
            <a:r>
              <a:rPr lang="de-DE" sz="1600" noProof="1">
                <a:latin typeface="Courier"/>
                <a:cs typeface="Courier"/>
              </a:rPr>
              <a:t>  "user":{"customerId":"91cfdf5bcb7c",</a:t>
            </a:r>
          </a:p>
          <a:p>
            <a:r>
              <a:rPr lang="de-DE" sz="1600" noProof="1">
                <a:latin typeface="Courier"/>
                <a:cs typeface="Courier"/>
              </a:rPr>
              <a:t>  "name":"buyer",</a:t>
            </a:r>
          </a:p>
          <a:p>
            <a:r>
              <a:rPr lang="de-DE" sz="1600" noProof="1">
                <a:latin typeface="Courier"/>
                <a:cs typeface="Courier"/>
              </a:rPr>
              <a:t>  "countryCode":"US",</a:t>
            </a:r>
          </a:p>
          <a:p>
            <a:r>
              <a:rPr lang="de-DE" sz="1600" noProof="1">
                <a:latin typeface="Courier"/>
                <a:cs typeface="Courier"/>
              </a:rPr>
              <a:t>  "tzOffset":0}</a:t>
            </a:r>
          </a:p>
          <a:p>
            <a:r>
              <a:rPr lang="de-DE" sz="1600" noProof="1">
                <a:latin typeface="Courier"/>
                <a:cs typeface="Courier"/>
              </a:rPr>
              <a:t>}'</a:t>
            </a:r>
          </a:p>
          <a:p>
            <a:r>
              <a:rPr lang="de-DE" sz="1600" noProof="1">
                <a:latin typeface="Courier"/>
                <a:cs typeface="Courier"/>
              </a:rPr>
              <a:t>-H "Content-Type: application/json"</a:t>
            </a:r>
          </a:p>
          <a:p>
            <a:r>
              <a:rPr lang="de-DE" sz="1600" noProof="1">
                <a:latin typeface="Courier"/>
                <a:cs typeface="Courier"/>
              </a:rPr>
              <a:t>http://localhost:8098/buckets/session/keys/</a:t>
            </a:r>
            <a:r>
              <a:rPr lang="de-DE" sz="1600" noProof="1" smtClean="0">
                <a:latin typeface="Courier"/>
                <a:cs typeface="Courier"/>
              </a:rPr>
              <a:t>a7e618d9db25</a:t>
            </a:r>
          </a:p>
          <a:p>
            <a:endParaRPr lang="de-DE" sz="1600" noProof="1" smtClean="0">
              <a:latin typeface="Courier"/>
              <a:cs typeface="Courier"/>
            </a:endParaRPr>
          </a:p>
          <a:p>
            <a:r>
              <a:rPr lang="de-DE" sz="1600" noProof="1" smtClean="0">
                <a:latin typeface="Courier"/>
                <a:cs typeface="Courier"/>
              </a:rPr>
              <a:t>// fetch via HTTP</a:t>
            </a:r>
          </a:p>
          <a:p>
            <a:r>
              <a:rPr lang="de-DE" sz="1600" noProof="1">
                <a:latin typeface="Courier"/>
                <a:cs typeface="Courier"/>
              </a:rPr>
              <a:t>curl -i http://localhost:8098/buckets/session/keys/a7e618d9db25</a:t>
            </a:r>
          </a:p>
        </p:txBody>
      </p:sp>
      <p:sp>
        <p:nvSpPr>
          <p:cNvPr id="5" name="Geschweifte Klammer rechts 4"/>
          <p:cNvSpPr/>
          <p:nvPr/>
        </p:nvSpPr>
        <p:spPr>
          <a:xfrm>
            <a:off x="5532293" y="2527542"/>
            <a:ext cx="163454" cy="1358082"/>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sp>
        <p:nvSpPr>
          <p:cNvPr id="6" name="Rechteck 5"/>
          <p:cNvSpPr/>
          <p:nvPr/>
        </p:nvSpPr>
        <p:spPr>
          <a:xfrm>
            <a:off x="5708320" y="2896193"/>
            <a:ext cx="2430323" cy="646331"/>
          </a:xfrm>
          <a:prstGeom prst="rect">
            <a:avLst/>
          </a:prstGeom>
        </p:spPr>
        <p:txBody>
          <a:bodyPr wrap="none">
            <a:spAutoFit/>
          </a:bodyPr>
          <a:lstStyle/>
          <a:p>
            <a:r>
              <a:rPr lang="de-DE" dirty="0" smtClean="0">
                <a:solidFill>
                  <a:schemeClr val="tx2"/>
                </a:solidFill>
              </a:rPr>
              <a:t>zu speichernde Daten</a:t>
            </a:r>
            <a:br>
              <a:rPr lang="de-DE" dirty="0" smtClean="0">
                <a:solidFill>
                  <a:schemeClr val="tx2"/>
                </a:solidFill>
              </a:rPr>
            </a:br>
            <a:r>
              <a:rPr lang="de-DE" dirty="0" smtClean="0">
                <a:solidFill>
                  <a:schemeClr val="tx2"/>
                </a:solidFill>
              </a:rPr>
              <a:t>hier: </a:t>
            </a:r>
            <a:r>
              <a:rPr lang="de-DE" dirty="0" smtClean="0">
                <a:solidFill>
                  <a:schemeClr val="tx2"/>
                </a:solidFill>
                <a:hlinkClick r:id="rId2"/>
              </a:rPr>
              <a:t>JSON-Format</a:t>
            </a:r>
            <a:endParaRPr lang="de-DE" dirty="0">
              <a:solidFill>
                <a:schemeClr val="tx2"/>
              </a:solidFill>
            </a:endParaRPr>
          </a:p>
        </p:txBody>
      </p:sp>
      <p:sp>
        <p:nvSpPr>
          <p:cNvPr id="7" name="Rechteck 6"/>
          <p:cNvSpPr/>
          <p:nvPr/>
        </p:nvSpPr>
        <p:spPr>
          <a:xfrm>
            <a:off x="6522104" y="3730065"/>
            <a:ext cx="582424" cy="369332"/>
          </a:xfrm>
          <a:prstGeom prst="rect">
            <a:avLst/>
          </a:prstGeom>
        </p:spPr>
        <p:txBody>
          <a:bodyPr wrap="none">
            <a:spAutoFit/>
          </a:bodyPr>
          <a:lstStyle/>
          <a:p>
            <a:r>
              <a:rPr lang="de-DE" dirty="0" smtClean="0">
                <a:solidFill>
                  <a:schemeClr val="tx2"/>
                </a:solidFill>
              </a:rPr>
              <a:t>Key</a:t>
            </a:r>
            <a:endParaRPr lang="de-DE" dirty="0">
              <a:solidFill>
                <a:schemeClr val="tx2"/>
              </a:solidFill>
            </a:endParaRPr>
          </a:p>
        </p:txBody>
      </p:sp>
      <p:sp>
        <p:nvSpPr>
          <p:cNvPr id="8" name="Geschweifte Klammer rechts 7"/>
          <p:cNvSpPr/>
          <p:nvPr/>
        </p:nvSpPr>
        <p:spPr>
          <a:xfrm rot="16200000">
            <a:off x="6685823" y="3348059"/>
            <a:ext cx="163454" cy="1527823"/>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sp>
        <p:nvSpPr>
          <p:cNvPr id="9" name="Rechteck 8"/>
          <p:cNvSpPr/>
          <p:nvPr/>
        </p:nvSpPr>
        <p:spPr>
          <a:xfrm>
            <a:off x="7531462" y="4497130"/>
            <a:ext cx="582424" cy="369332"/>
          </a:xfrm>
          <a:prstGeom prst="rect">
            <a:avLst/>
          </a:prstGeom>
        </p:spPr>
        <p:txBody>
          <a:bodyPr wrap="none">
            <a:spAutoFit/>
          </a:bodyPr>
          <a:lstStyle/>
          <a:p>
            <a:r>
              <a:rPr lang="de-DE" dirty="0" smtClean="0">
                <a:solidFill>
                  <a:schemeClr val="tx2"/>
                </a:solidFill>
              </a:rPr>
              <a:t>Key</a:t>
            </a:r>
            <a:endParaRPr lang="de-DE" dirty="0">
              <a:solidFill>
                <a:schemeClr val="tx2"/>
              </a:solidFill>
            </a:endParaRPr>
          </a:p>
        </p:txBody>
      </p:sp>
      <p:sp>
        <p:nvSpPr>
          <p:cNvPr id="10" name="Geschweifte Klammer rechts 9"/>
          <p:cNvSpPr/>
          <p:nvPr/>
        </p:nvSpPr>
        <p:spPr>
          <a:xfrm rot="16200000">
            <a:off x="7695181" y="4115124"/>
            <a:ext cx="163454" cy="1527823"/>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sp>
        <p:nvSpPr>
          <p:cNvPr id="11" name="Wolkenförmige Legende 10"/>
          <p:cNvSpPr/>
          <p:nvPr/>
        </p:nvSpPr>
        <p:spPr>
          <a:xfrm>
            <a:off x="1432559" y="5278826"/>
            <a:ext cx="3521358" cy="1179054"/>
          </a:xfrm>
          <a:prstGeom prst="cloudCallout">
            <a:avLst>
              <a:gd name="adj1" fmla="val -61557"/>
              <a:gd name="adj2" fmla="val -53422"/>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de-DE" sz="1200" dirty="0" err="1" smtClean="0">
                <a:hlinkClick r:id="rId3"/>
              </a:rPr>
              <a:t>curl</a:t>
            </a:r>
            <a:r>
              <a:rPr lang="de-DE" sz="1200" dirty="0" smtClean="0">
                <a:hlinkClick r:id="rId3"/>
              </a:rPr>
              <a:t>=„Client </a:t>
            </a:r>
            <a:r>
              <a:rPr lang="de-DE" sz="1200" dirty="0" err="1" smtClean="0">
                <a:hlinkClick r:id="rId3"/>
              </a:rPr>
              <a:t>for</a:t>
            </a:r>
            <a:r>
              <a:rPr lang="de-DE" sz="1200" dirty="0" smtClean="0">
                <a:hlinkClick r:id="rId3"/>
              </a:rPr>
              <a:t> URLs“ </a:t>
            </a:r>
            <a:r>
              <a:rPr lang="de-DE" sz="1200" dirty="0" smtClean="0"/>
              <a:t>– Kommandozeilentool zum Übertragen von Daten im Internet (HTTP, FTP, ...)</a:t>
            </a:r>
            <a:endParaRPr lang="de-DE" sz="1200" dirty="0"/>
          </a:p>
        </p:txBody>
      </p:sp>
      <p:cxnSp>
        <p:nvCxnSpPr>
          <p:cNvPr id="13" name="Gekrümmte Verbindung 12"/>
          <p:cNvCxnSpPr/>
          <p:nvPr/>
        </p:nvCxnSpPr>
        <p:spPr>
          <a:xfrm rot="10800000" flipV="1">
            <a:off x="5075436" y="3542523"/>
            <a:ext cx="1550743" cy="556873"/>
          </a:xfrm>
          <a:prstGeom prst="curvedConnector3">
            <a:avLst>
              <a:gd name="adj1" fmla="val 50000"/>
            </a:avLst>
          </a:prstGeom>
          <a:ln>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80861282"/>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Key-Value Datenbanken – </a:t>
            </a:r>
            <a:r>
              <a:rPr lang="de-DE" dirty="0" smtClean="0"/>
              <a:t>Skalierbarkeit</a:t>
            </a:r>
            <a:endParaRPr lang="de-DE" dirty="0"/>
          </a:p>
        </p:txBody>
      </p:sp>
      <p:sp>
        <p:nvSpPr>
          <p:cNvPr id="3" name="Inhaltsplatzhalter 2"/>
          <p:cNvSpPr>
            <a:spLocks noGrp="1"/>
          </p:cNvSpPr>
          <p:nvPr>
            <p:ph idx="1"/>
          </p:nvPr>
        </p:nvSpPr>
        <p:spPr/>
        <p:txBody>
          <a:bodyPr>
            <a:normAutofit/>
          </a:bodyPr>
          <a:lstStyle/>
          <a:p>
            <a:r>
              <a:rPr lang="de-DE" sz="2000" dirty="0" smtClean="0"/>
              <a:t>Viele Key-Value Datenbanken unterstützen </a:t>
            </a:r>
            <a:r>
              <a:rPr lang="de-DE" sz="2000" dirty="0" err="1" smtClean="0"/>
              <a:t>Sharding</a:t>
            </a:r>
            <a:endParaRPr lang="de-DE" sz="2000" dirty="0" smtClean="0"/>
          </a:p>
          <a:p>
            <a:r>
              <a:rPr lang="de-DE" sz="2000" dirty="0" smtClean="0"/>
              <a:t>Beispielsweise nach dem ersten Zeichen eines Keys:</a:t>
            </a:r>
          </a:p>
          <a:p>
            <a:pPr lvl="1"/>
            <a:r>
              <a:rPr lang="de-DE" sz="1600" dirty="0" smtClean="0"/>
              <a:t>Daten </a:t>
            </a:r>
            <a:r>
              <a:rPr lang="de-DE" sz="1600" dirty="0"/>
              <a:t>des Schlüssels </a:t>
            </a:r>
            <a:r>
              <a:rPr lang="de-DE" sz="1600" dirty="0" smtClean="0"/>
              <a:t>f4b19d79587d landen auf einem anderen Knoten als die Daten </a:t>
            </a:r>
            <a:r>
              <a:rPr lang="de-DE" sz="1600" dirty="0"/>
              <a:t>des Schlüssels ad9c7a396542</a:t>
            </a:r>
            <a:endParaRPr lang="de-DE" sz="1200" dirty="0" smtClean="0"/>
          </a:p>
          <a:p>
            <a:pPr lvl="1"/>
            <a:r>
              <a:rPr lang="de-DE" sz="1600" dirty="0" smtClean="0"/>
              <a:t>Problem natürlich: wenn der Knoten nicht verfügbar ist, lassen sich die Daten dieses Schlüsselraumes nicht speichern</a:t>
            </a:r>
          </a:p>
          <a:p>
            <a:r>
              <a:rPr lang="de-DE" sz="2000" dirty="0" smtClean="0"/>
              <a:t>Feintuning der (Lese- und Schreib-)Konsistenz durch entsprechende Werte für </a:t>
            </a:r>
            <a:r>
              <a:rPr lang="de-DE" sz="2000" dirty="0" err="1" smtClean="0"/>
              <a:t>w</a:t>
            </a:r>
            <a:r>
              <a:rPr lang="de-DE" sz="2000" dirty="0" smtClean="0"/>
              <a:t> und </a:t>
            </a:r>
            <a:r>
              <a:rPr lang="de-DE" sz="2000" dirty="0" err="1" smtClean="0"/>
              <a:t>r</a:t>
            </a:r>
            <a:endParaRPr lang="de-DE" sz="2000" dirty="0" smtClean="0"/>
          </a:p>
          <a:p>
            <a:pPr lvl="1"/>
            <a:r>
              <a:rPr lang="de-DE" sz="1600" dirty="0" smtClean="0"/>
              <a:t>Bei Erzeugung des </a:t>
            </a:r>
            <a:r>
              <a:rPr lang="de-DE" sz="1600" dirty="0" err="1" smtClean="0"/>
              <a:t>Buckets</a:t>
            </a:r>
            <a:r>
              <a:rPr lang="de-DE" sz="1600" dirty="0" smtClean="0"/>
              <a:t> oder bei jeder Lese- Schreib-Operation separat </a:t>
            </a:r>
            <a:r>
              <a:rPr lang="de-DE" sz="1600" dirty="0" err="1" smtClean="0"/>
              <a:t>angebbar</a:t>
            </a:r>
            <a:endParaRPr lang="de-DE" sz="1600" dirty="0" smtClean="0"/>
          </a:p>
          <a:p>
            <a:endParaRPr lang="de-DE" sz="2000" dirty="0"/>
          </a:p>
          <a:p>
            <a:endParaRPr lang="de-DE" sz="2000" dirty="0" smtClean="0"/>
          </a:p>
          <a:p>
            <a:endParaRPr lang="de-DE" sz="2000" dirty="0" smtClean="0"/>
          </a:p>
          <a:p>
            <a:pPr lvl="1"/>
            <a:endParaRPr lang="de-DE" sz="1800" dirty="0" smtClean="0"/>
          </a:p>
        </p:txBody>
      </p:sp>
    </p:spTree>
    <p:extLst>
      <p:ext uri="{BB962C8B-B14F-4D97-AF65-F5344CB8AC3E}">
        <p14:creationId xmlns:p14="http://schemas.microsoft.com/office/powerpoint/2010/main" val="297884072"/>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Key-Value Datenbanken – Schlüssel</a:t>
            </a:r>
            <a:endParaRPr lang="de-DE" dirty="0"/>
          </a:p>
        </p:txBody>
      </p:sp>
      <p:sp>
        <p:nvSpPr>
          <p:cNvPr id="3" name="Inhaltsplatzhalter 2"/>
          <p:cNvSpPr>
            <a:spLocks noGrp="1"/>
          </p:cNvSpPr>
          <p:nvPr>
            <p:ph idx="1"/>
          </p:nvPr>
        </p:nvSpPr>
        <p:spPr/>
        <p:txBody>
          <a:bodyPr>
            <a:normAutofit/>
          </a:bodyPr>
          <a:lstStyle/>
          <a:p>
            <a:r>
              <a:rPr lang="de-DE" sz="2000" dirty="0" smtClean="0"/>
              <a:t>Key-Value Datenbanken kennen normalerweise die Struktur der Daten nicht, lassen also auch keine Suche in den Daten zu (Ausnahme: </a:t>
            </a:r>
            <a:r>
              <a:rPr lang="de-DE" sz="2000" dirty="0" err="1" smtClean="0"/>
              <a:t>Riak</a:t>
            </a:r>
            <a:r>
              <a:rPr lang="de-DE" sz="2000" dirty="0" smtClean="0"/>
              <a:t>-Search/</a:t>
            </a:r>
            <a:r>
              <a:rPr lang="de-DE" sz="2000" dirty="0" err="1" smtClean="0"/>
              <a:t>Lucene</a:t>
            </a:r>
            <a:r>
              <a:rPr lang="de-DE" sz="2000" dirty="0" smtClean="0"/>
              <a:t>/</a:t>
            </a:r>
            <a:r>
              <a:rPr lang="de-DE" sz="2000" dirty="0" err="1" smtClean="0"/>
              <a:t>Solr</a:t>
            </a:r>
            <a:r>
              <a:rPr lang="de-DE" sz="2000" dirty="0" smtClean="0"/>
              <a:t> – Volltext-Index)</a:t>
            </a:r>
          </a:p>
          <a:p>
            <a:r>
              <a:rPr lang="de-DE" sz="2000" dirty="0" smtClean="0"/>
              <a:t>Die meisten geben nicht einmal die Möglichkeit, alle Schlüssel abzufragen</a:t>
            </a:r>
          </a:p>
          <a:p>
            <a:pPr lvl="1"/>
            <a:r>
              <a:rPr lang="de-DE" sz="1600" dirty="0" smtClean="0"/>
              <a:t>wenn doch: </a:t>
            </a:r>
            <a:r>
              <a:rPr lang="de-DE" sz="1600" dirty="0" err="1" smtClean="0"/>
              <a:t>unperformant</a:t>
            </a:r>
            <a:r>
              <a:rPr lang="de-DE" sz="1600" dirty="0" smtClean="0"/>
              <a:t>, dies zu verwenden</a:t>
            </a:r>
          </a:p>
          <a:p>
            <a:r>
              <a:rPr lang="de-DE" sz="2000" dirty="0" smtClean="0"/>
              <a:t>Key-Design ist wichtig</a:t>
            </a:r>
          </a:p>
          <a:p>
            <a:pPr lvl="1"/>
            <a:r>
              <a:rPr lang="de-DE" sz="1600" dirty="0" smtClean="0"/>
              <a:t>wird er automatisch generiert?</a:t>
            </a:r>
          </a:p>
          <a:p>
            <a:pPr lvl="1"/>
            <a:r>
              <a:rPr lang="de-DE" sz="1600" dirty="0" smtClean="0"/>
              <a:t>kann er vorgegeben werden? (E-Mail-Adresse, Benutzername, ...)</a:t>
            </a:r>
          </a:p>
          <a:p>
            <a:pPr lvl="1"/>
            <a:endParaRPr lang="de-DE" sz="1600" dirty="0" smtClean="0"/>
          </a:p>
          <a:p>
            <a:endParaRPr lang="de-DE" sz="2000" dirty="0"/>
          </a:p>
          <a:p>
            <a:endParaRPr lang="de-DE" sz="2000" dirty="0" smtClean="0"/>
          </a:p>
          <a:p>
            <a:endParaRPr lang="de-DE" sz="2000" dirty="0" smtClean="0"/>
          </a:p>
          <a:p>
            <a:pPr lvl="1"/>
            <a:endParaRPr lang="de-DE" sz="1800" dirty="0" smtClean="0"/>
          </a:p>
        </p:txBody>
      </p:sp>
    </p:spTree>
    <p:extLst>
      <p:ext uri="{BB962C8B-B14F-4D97-AF65-F5344CB8AC3E}">
        <p14:creationId xmlns:p14="http://schemas.microsoft.com/office/powerpoint/2010/main" val="3867654118"/>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3200" dirty="0" smtClean="0"/>
              <a:t>Key-Value Datenbanken – Wann anwenden?</a:t>
            </a:r>
            <a:endParaRPr lang="de-DE" sz="3200" dirty="0"/>
          </a:p>
        </p:txBody>
      </p:sp>
      <p:sp>
        <p:nvSpPr>
          <p:cNvPr id="3" name="Inhaltsplatzhalter 2"/>
          <p:cNvSpPr>
            <a:spLocks noGrp="1"/>
          </p:cNvSpPr>
          <p:nvPr>
            <p:ph idx="1"/>
          </p:nvPr>
        </p:nvSpPr>
        <p:spPr/>
        <p:txBody>
          <a:bodyPr>
            <a:normAutofit/>
          </a:bodyPr>
          <a:lstStyle/>
          <a:p>
            <a:r>
              <a:rPr lang="de-DE" dirty="0" smtClean="0"/>
              <a:t>Session-Informationen</a:t>
            </a:r>
          </a:p>
          <a:p>
            <a:pPr lvl="1"/>
            <a:r>
              <a:rPr lang="de-DE" sz="1600" dirty="0" err="1" smtClean="0"/>
              <a:t>Performanter</a:t>
            </a:r>
            <a:r>
              <a:rPr lang="de-DE" sz="1600" dirty="0" smtClean="0"/>
              <a:t> als das Speichern der </a:t>
            </a:r>
            <a:r>
              <a:rPr lang="de-DE" sz="1600" dirty="0" err="1" smtClean="0"/>
              <a:t>Sessiondaten</a:t>
            </a:r>
            <a:r>
              <a:rPr lang="de-DE" sz="1600" dirty="0" smtClean="0"/>
              <a:t> in einem RDBMS</a:t>
            </a:r>
          </a:p>
          <a:p>
            <a:pPr lvl="1"/>
            <a:r>
              <a:rPr lang="de-DE" sz="1600" dirty="0" smtClean="0"/>
              <a:t>Schlüssel können in einigen Implementierungen auch ein „Ablaufdatum“ erhalten</a:t>
            </a:r>
          </a:p>
          <a:p>
            <a:r>
              <a:rPr lang="de-DE" dirty="0" smtClean="0"/>
              <a:t>Benutzerprofile, </a:t>
            </a:r>
            <a:r>
              <a:rPr lang="de-DE" dirty="0" err="1" smtClean="0"/>
              <a:t>Preferences</a:t>
            </a:r>
            <a:endParaRPr lang="de-DE" dirty="0" smtClean="0"/>
          </a:p>
          <a:p>
            <a:r>
              <a:rPr lang="de-DE" dirty="0" smtClean="0"/>
              <a:t>Shopping </a:t>
            </a:r>
            <a:r>
              <a:rPr lang="de-DE" dirty="0" err="1" smtClean="0"/>
              <a:t>Cart</a:t>
            </a:r>
            <a:r>
              <a:rPr lang="de-DE" dirty="0" smtClean="0"/>
              <a:t>-Daten</a:t>
            </a:r>
          </a:p>
          <a:p>
            <a:pPr lvl="1"/>
            <a:endParaRPr lang="de-DE" sz="1800" dirty="0" smtClean="0"/>
          </a:p>
          <a:p>
            <a:endParaRPr lang="de-DE" dirty="0"/>
          </a:p>
          <a:p>
            <a:endParaRPr lang="de-DE" dirty="0" smtClean="0"/>
          </a:p>
          <a:p>
            <a:endParaRPr lang="de-DE" dirty="0" smtClean="0"/>
          </a:p>
          <a:p>
            <a:pPr lvl="1"/>
            <a:endParaRPr lang="de-DE" dirty="0" smtClean="0"/>
          </a:p>
        </p:txBody>
      </p:sp>
      <p:sp>
        <p:nvSpPr>
          <p:cNvPr id="4" name="Rechteck 3"/>
          <p:cNvSpPr/>
          <p:nvPr/>
        </p:nvSpPr>
        <p:spPr>
          <a:xfrm>
            <a:off x="8302489" y="546002"/>
            <a:ext cx="768622" cy="923330"/>
          </a:xfrm>
          <a:prstGeom prst="rect">
            <a:avLst/>
          </a:prstGeom>
        </p:spPr>
        <p:txBody>
          <a:bodyPr wrap="none">
            <a:spAutoFit/>
          </a:bodyPr>
          <a:lstStyle/>
          <a:p>
            <a:r>
              <a:rPr lang="de-DE" sz="5400" dirty="0" smtClean="0">
                <a:solidFill>
                  <a:srgbClr val="008000"/>
                </a:solidFill>
                <a:sym typeface="Wingdings"/>
              </a:rPr>
              <a:t></a:t>
            </a:r>
            <a:endParaRPr lang="de-DE" sz="5400" dirty="0">
              <a:solidFill>
                <a:srgbClr val="008000"/>
              </a:solidFill>
            </a:endParaRPr>
          </a:p>
        </p:txBody>
      </p:sp>
    </p:spTree>
    <p:extLst>
      <p:ext uri="{BB962C8B-B14F-4D97-AF65-F5344CB8AC3E}">
        <p14:creationId xmlns:p14="http://schemas.microsoft.com/office/powerpoint/2010/main" val="355381021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Applikations</a:t>
            </a:r>
            <a:r>
              <a:rPr lang="de-DE" dirty="0" smtClean="0"/>
              <a:t> vs. </a:t>
            </a:r>
            <a:r>
              <a:rPr lang="de-DE" u="sng" dirty="0" smtClean="0"/>
              <a:t>Integrations</a:t>
            </a:r>
            <a:r>
              <a:rPr lang="de-DE" dirty="0" smtClean="0"/>
              <a:t>-DB</a:t>
            </a:r>
            <a:endParaRPr lang="de-DE" dirty="0"/>
          </a:p>
        </p:txBody>
      </p:sp>
      <p:sp>
        <p:nvSpPr>
          <p:cNvPr id="4" name="Zylinder 3"/>
          <p:cNvSpPr/>
          <p:nvPr/>
        </p:nvSpPr>
        <p:spPr>
          <a:xfrm>
            <a:off x="3531933" y="3644811"/>
            <a:ext cx="2169425" cy="1223757"/>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DB</a:t>
            </a:r>
            <a:endParaRPr lang="de-DE" dirty="0"/>
          </a:p>
        </p:txBody>
      </p:sp>
      <p:sp>
        <p:nvSpPr>
          <p:cNvPr id="5" name="Rechteck 4"/>
          <p:cNvSpPr/>
          <p:nvPr/>
        </p:nvSpPr>
        <p:spPr>
          <a:xfrm>
            <a:off x="608500" y="1786024"/>
            <a:ext cx="2262024" cy="10054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Orders App</a:t>
            </a:r>
            <a:endParaRPr lang="de-DE" dirty="0"/>
          </a:p>
        </p:txBody>
      </p:sp>
      <p:sp>
        <p:nvSpPr>
          <p:cNvPr id="6" name="Rechteck 5"/>
          <p:cNvSpPr/>
          <p:nvPr/>
        </p:nvSpPr>
        <p:spPr>
          <a:xfrm>
            <a:off x="3267370" y="1786024"/>
            <a:ext cx="2262024" cy="10054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CRM App</a:t>
            </a:r>
            <a:endParaRPr lang="de-DE" dirty="0"/>
          </a:p>
        </p:txBody>
      </p:sp>
      <p:sp>
        <p:nvSpPr>
          <p:cNvPr id="7" name="Rechteck 6"/>
          <p:cNvSpPr/>
          <p:nvPr/>
        </p:nvSpPr>
        <p:spPr>
          <a:xfrm>
            <a:off x="6574422" y="1786024"/>
            <a:ext cx="2262024" cy="10054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HR App</a:t>
            </a:r>
            <a:endParaRPr lang="de-DE" dirty="0"/>
          </a:p>
        </p:txBody>
      </p:sp>
      <p:sp>
        <p:nvSpPr>
          <p:cNvPr id="8" name="Rechteck 7"/>
          <p:cNvSpPr/>
          <p:nvPr/>
        </p:nvSpPr>
        <p:spPr>
          <a:xfrm>
            <a:off x="5894800" y="2106571"/>
            <a:ext cx="377064" cy="369332"/>
          </a:xfrm>
          <a:prstGeom prst="rect">
            <a:avLst/>
          </a:prstGeom>
        </p:spPr>
        <p:txBody>
          <a:bodyPr wrap="none">
            <a:spAutoFit/>
          </a:bodyPr>
          <a:lstStyle/>
          <a:p>
            <a:r>
              <a:rPr lang="de-DE" dirty="0" smtClean="0"/>
              <a:t>...</a:t>
            </a:r>
            <a:endParaRPr lang="de-DE" dirty="0"/>
          </a:p>
        </p:txBody>
      </p:sp>
      <p:cxnSp>
        <p:nvCxnSpPr>
          <p:cNvPr id="10" name="Gerade Verbindung mit Pfeil 9"/>
          <p:cNvCxnSpPr>
            <a:stCxn id="5" idx="2"/>
            <a:endCxn id="4" idx="1"/>
          </p:cNvCxnSpPr>
          <p:nvPr/>
        </p:nvCxnSpPr>
        <p:spPr>
          <a:xfrm>
            <a:off x="1739512" y="2791489"/>
            <a:ext cx="2877134" cy="85332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Gerade Verbindung mit Pfeil 11"/>
          <p:cNvCxnSpPr>
            <a:stCxn id="6" idx="2"/>
            <a:endCxn id="4" idx="1"/>
          </p:cNvCxnSpPr>
          <p:nvPr/>
        </p:nvCxnSpPr>
        <p:spPr>
          <a:xfrm>
            <a:off x="4398382" y="2791489"/>
            <a:ext cx="218264" cy="85332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Gerade Verbindung mit Pfeil 13"/>
          <p:cNvCxnSpPr>
            <a:stCxn id="7" idx="2"/>
            <a:endCxn id="4" idx="1"/>
          </p:cNvCxnSpPr>
          <p:nvPr/>
        </p:nvCxnSpPr>
        <p:spPr>
          <a:xfrm flipH="1">
            <a:off x="4616646" y="2791489"/>
            <a:ext cx="3088788" cy="85332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5" name="Rechteck 14"/>
          <p:cNvSpPr/>
          <p:nvPr/>
        </p:nvSpPr>
        <p:spPr>
          <a:xfrm>
            <a:off x="5894800" y="3416322"/>
            <a:ext cx="3143536" cy="646331"/>
          </a:xfrm>
          <a:prstGeom prst="rect">
            <a:avLst/>
          </a:prstGeom>
        </p:spPr>
        <p:txBody>
          <a:bodyPr wrap="square">
            <a:spAutoFit/>
          </a:bodyPr>
          <a:lstStyle/>
          <a:p>
            <a:r>
              <a:rPr lang="de-DE" dirty="0" smtClean="0"/>
              <a:t>Integration von Applikationen</a:t>
            </a:r>
            <a:br>
              <a:rPr lang="de-DE" dirty="0" smtClean="0"/>
            </a:br>
            <a:r>
              <a:rPr lang="de-DE" dirty="0" smtClean="0"/>
              <a:t>über eine „globale“ DB</a:t>
            </a:r>
            <a:endParaRPr lang="de-DE" dirty="0"/>
          </a:p>
        </p:txBody>
      </p:sp>
      <p:sp>
        <p:nvSpPr>
          <p:cNvPr id="16" name="Rechteck 15"/>
          <p:cNvSpPr/>
          <p:nvPr/>
        </p:nvSpPr>
        <p:spPr>
          <a:xfrm>
            <a:off x="3044878" y="5263816"/>
            <a:ext cx="3143536" cy="707886"/>
          </a:xfrm>
          <a:prstGeom prst="rect">
            <a:avLst/>
          </a:prstGeom>
        </p:spPr>
        <p:txBody>
          <a:bodyPr wrap="square">
            <a:spAutoFit/>
          </a:bodyPr>
          <a:lstStyle/>
          <a:p>
            <a:pPr algn="ctr"/>
            <a:r>
              <a:rPr lang="de-DE" sz="4000" dirty="0" smtClean="0">
                <a:solidFill>
                  <a:srgbClr val="800000"/>
                </a:solidFill>
              </a:rPr>
              <a:t>Nachteile?</a:t>
            </a:r>
            <a:endParaRPr lang="de-DE" sz="4000" dirty="0">
              <a:solidFill>
                <a:srgbClr val="800000"/>
              </a:solidFill>
            </a:endParaRPr>
          </a:p>
        </p:txBody>
      </p:sp>
    </p:spTree>
    <p:extLst>
      <p:ext uri="{BB962C8B-B14F-4D97-AF65-F5344CB8AC3E}">
        <p14:creationId xmlns:p14="http://schemas.microsoft.com/office/powerpoint/2010/main" val="139875338"/>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z="3200" dirty="0" smtClean="0"/>
              <a:t>Key-Value Datenbanken – Wann nicht anwenden?</a:t>
            </a:r>
            <a:endParaRPr lang="de-DE" sz="3200" dirty="0"/>
          </a:p>
        </p:txBody>
      </p:sp>
      <p:sp>
        <p:nvSpPr>
          <p:cNvPr id="3" name="Inhaltsplatzhalter 2"/>
          <p:cNvSpPr>
            <a:spLocks noGrp="1"/>
          </p:cNvSpPr>
          <p:nvPr>
            <p:ph idx="1"/>
          </p:nvPr>
        </p:nvSpPr>
        <p:spPr/>
        <p:txBody>
          <a:bodyPr>
            <a:normAutofit/>
          </a:bodyPr>
          <a:lstStyle/>
          <a:p>
            <a:r>
              <a:rPr lang="de-DE" dirty="0" smtClean="0"/>
              <a:t>Bei Beziehungen zwischen Daten („Link-walking“ meist nicht unterstützt bzw. muss dann ausprogrammiert werden)</a:t>
            </a:r>
          </a:p>
          <a:p>
            <a:r>
              <a:rPr lang="de-DE" dirty="0" smtClean="0"/>
              <a:t>Transaktionen über mehrere Operationen</a:t>
            </a:r>
          </a:p>
          <a:p>
            <a:pPr lvl="1"/>
            <a:r>
              <a:rPr lang="de-DE" dirty="0" smtClean="0"/>
              <a:t>Transaktionen gelten nur pro </a:t>
            </a:r>
            <a:r>
              <a:rPr lang="de-DE" dirty="0" err="1" smtClean="0"/>
              <a:t>put</a:t>
            </a:r>
            <a:r>
              <a:rPr lang="de-DE" dirty="0" smtClean="0"/>
              <a:t>/</a:t>
            </a:r>
            <a:r>
              <a:rPr lang="de-DE" dirty="0" err="1" smtClean="0"/>
              <a:t>get</a:t>
            </a:r>
            <a:r>
              <a:rPr lang="de-DE" dirty="0" smtClean="0"/>
              <a:t>/</a:t>
            </a:r>
            <a:r>
              <a:rPr lang="de-DE" dirty="0" err="1" smtClean="0"/>
              <a:t>delete</a:t>
            </a:r>
            <a:endParaRPr lang="de-DE" dirty="0" smtClean="0"/>
          </a:p>
          <a:p>
            <a:r>
              <a:rPr lang="de-DE" dirty="0" smtClean="0"/>
              <a:t>Wenn Abfragen auf Basis der Inhalte der Daten erfolgen sollen (Inhalte den meisten Key-Value-DBS nicht bekannt)</a:t>
            </a:r>
          </a:p>
          <a:p>
            <a:r>
              <a:rPr lang="de-DE" dirty="0" smtClean="0"/>
              <a:t>Operationen auf Schlüsselmengen nicht unterstützt</a:t>
            </a:r>
          </a:p>
          <a:p>
            <a:endParaRPr lang="de-DE" dirty="0" smtClean="0"/>
          </a:p>
          <a:p>
            <a:pPr lvl="1"/>
            <a:endParaRPr lang="de-DE" sz="1800" dirty="0" smtClean="0"/>
          </a:p>
          <a:p>
            <a:endParaRPr lang="de-DE" dirty="0"/>
          </a:p>
          <a:p>
            <a:endParaRPr lang="de-DE" dirty="0" smtClean="0"/>
          </a:p>
          <a:p>
            <a:endParaRPr lang="de-DE" dirty="0" smtClean="0"/>
          </a:p>
          <a:p>
            <a:pPr lvl="1"/>
            <a:endParaRPr lang="de-DE" dirty="0" smtClean="0"/>
          </a:p>
        </p:txBody>
      </p:sp>
      <p:sp>
        <p:nvSpPr>
          <p:cNvPr id="4" name="Rechteck 3"/>
          <p:cNvSpPr/>
          <p:nvPr/>
        </p:nvSpPr>
        <p:spPr>
          <a:xfrm>
            <a:off x="8302489" y="546002"/>
            <a:ext cx="768622" cy="923330"/>
          </a:xfrm>
          <a:prstGeom prst="rect">
            <a:avLst/>
          </a:prstGeom>
        </p:spPr>
        <p:txBody>
          <a:bodyPr wrap="none">
            <a:spAutoFit/>
          </a:bodyPr>
          <a:lstStyle/>
          <a:p>
            <a:r>
              <a:rPr lang="de-DE" sz="5400" dirty="0" smtClean="0">
                <a:solidFill>
                  <a:srgbClr val="FF0000"/>
                </a:solidFill>
                <a:sym typeface="Wingdings"/>
              </a:rPr>
              <a:t></a:t>
            </a:r>
            <a:endParaRPr lang="de-DE" sz="5400" dirty="0">
              <a:solidFill>
                <a:srgbClr val="FF0000"/>
              </a:solidFill>
            </a:endParaRPr>
          </a:p>
        </p:txBody>
      </p:sp>
    </p:spTree>
    <p:extLst>
      <p:ext uri="{BB962C8B-B14F-4D97-AF65-F5344CB8AC3E}">
        <p14:creationId xmlns:p14="http://schemas.microsoft.com/office/powerpoint/2010/main" val="3439862915"/>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612903"/>
            <a:ext cx="8229600" cy="990600"/>
          </a:xfrm>
        </p:spPr>
        <p:txBody>
          <a:bodyPr>
            <a:noAutofit/>
          </a:bodyPr>
          <a:lstStyle/>
          <a:p>
            <a:r>
              <a:rPr lang="de-DE" sz="2800" dirty="0" smtClean="0"/>
              <a:t>Ausgewählte </a:t>
            </a:r>
            <a:r>
              <a:rPr lang="de-DE" sz="2800" dirty="0" err="1" smtClean="0"/>
              <a:t>NoSQL</a:t>
            </a:r>
            <a:r>
              <a:rPr lang="de-DE" sz="2800" dirty="0" smtClean="0"/>
              <a:t>-Datenbanken</a:t>
            </a:r>
            <a:endParaRPr lang="de-DE" sz="2800" dirty="0"/>
          </a:p>
        </p:txBody>
      </p:sp>
      <p:sp>
        <p:nvSpPr>
          <p:cNvPr id="3" name="Rechteck 2"/>
          <p:cNvSpPr/>
          <p:nvPr/>
        </p:nvSpPr>
        <p:spPr>
          <a:xfrm>
            <a:off x="1831581" y="3429733"/>
            <a:ext cx="2954655" cy="1200329"/>
          </a:xfrm>
          <a:prstGeom prst="rect">
            <a:avLst/>
          </a:prstGeom>
        </p:spPr>
        <p:txBody>
          <a:bodyPr wrap="none">
            <a:spAutoFit/>
          </a:bodyPr>
          <a:lstStyle/>
          <a:p>
            <a:pPr marL="285750" indent="-285750">
              <a:buFont typeface="Arial"/>
              <a:buChar char="•"/>
            </a:pPr>
            <a:r>
              <a:rPr lang="de-DE" dirty="0" smtClean="0"/>
              <a:t>Key-Value Datenbanken</a:t>
            </a:r>
          </a:p>
          <a:p>
            <a:pPr marL="285750" indent="-285750">
              <a:buFont typeface="Arial"/>
              <a:buChar char="•"/>
            </a:pPr>
            <a:r>
              <a:rPr lang="de-DE" dirty="0" err="1" smtClean="0">
                <a:solidFill>
                  <a:schemeClr val="tx2"/>
                </a:solidFill>
              </a:rPr>
              <a:t>Document</a:t>
            </a:r>
            <a:r>
              <a:rPr lang="de-DE" dirty="0" smtClean="0">
                <a:solidFill>
                  <a:schemeClr val="tx2"/>
                </a:solidFill>
              </a:rPr>
              <a:t> </a:t>
            </a:r>
            <a:r>
              <a:rPr lang="de-DE" dirty="0">
                <a:solidFill>
                  <a:schemeClr val="tx2"/>
                </a:solidFill>
              </a:rPr>
              <a:t>Datenbanken</a:t>
            </a:r>
            <a:endParaRPr lang="de-DE" dirty="0" smtClean="0">
              <a:solidFill>
                <a:schemeClr val="tx2"/>
              </a:solidFill>
            </a:endParaRPr>
          </a:p>
          <a:p>
            <a:pPr marL="285750" indent="-285750">
              <a:buFont typeface="Arial"/>
              <a:buChar char="•"/>
            </a:pPr>
            <a:r>
              <a:rPr lang="de-DE" dirty="0" err="1" smtClean="0"/>
              <a:t>Column</a:t>
            </a:r>
            <a:r>
              <a:rPr lang="de-DE" dirty="0" smtClean="0"/>
              <a:t>-Family Stores</a:t>
            </a:r>
          </a:p>
          <a:p>
            <a:pPr marL="285750" indent="-285750">
              <a:buFont typeface="Arial"/>
              <a:buChar char="•"/>
            </a:pPr>
            <a:r>
              <a:rPr lang="de-DE" dirty="0" smtClean="0"/>
              <a:t>Graph </a:t>
            </a:r>
            <a:r>
              <a:rPr lang="de-DE" dirty="0"/>
              <a:t>Datenbanken</a:t>
            </a:r>
            <a:endParaRPr lang="de-DE" dirty="0" smtClean="0"/>
          </a:p>
        </p:txBody>
      </p:sp>
    </p:spTree>
    <p:extLst>
      <p:ext uri="{BB962C8B-B14F-4D97-AF65-F5344CB8AC3E}">
        <p14:creationId xmlns:p14="http://schemas.microsoft.com/office/powerpoint/2010/main" val="2185877963"/>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Document</a:t>
            </a:r>
            <a:r>
              <a:rPr lang="de-DE" dirty="0" smtClean="0"/>
              <a:t>-Datenbanken</a:t>
            </a:r>
            <a:endParaRPr lang="de-DE" dirty="0"/>
          </a:p>
        </p:txBody>
      </p:sp>
      <p:sp>
        <p:nvSpPr>
          <p:cNvPr id="3" name="Inhaltsplatzhalter 2"/>
          <p:cNvSpPr>
            <a:spLocks noGrp="1"/>
          </p:cNvSpPr>
          <p:nvPr>
            <p:ph idx="1"/>
          </p:nvPr>
        </p:nvSpPr>
        <p:spPr/>
        <p:txBody>
          <a:bodyPr>
            <a:normAutofit/>
          </a:bodyPr>
          <a:lstStyle/>
          <a:p>
            <a:r>
              <a:rPr lang="de-DE" sz="1800" dirty="0" err="1" smtClean="0"/>
              <a:t>Document</a:t>
            </a:r>
            <a:r>
              <a:rPr lang="de-DE" sz="1800" dirty="0" smtClean="0"/>
              <a:t>-Datenbanken speichern Dokumente</a:t>
            </a:r>
          </a:p>
          <a:p>
            <a:pPr lvl="1"/>
            <a:r>
              <a:rPr lang="de-DE" sz="1600" dirty="0" smtClean="0"/>
              <a:t>XML, JSON, BSON, ...</a:t>
            </a:r>
          </a:p>
          <a:p>
            <a:pPr lvl="1"/>
            <a:r>
              <a:rPr lang="de-DE" sz="1600" dirty="0" smtClean="0"/>
              <a:t>Dokumente sind </a:t>
            </a:r>
            <a:r>
              <a:rPr lang="de-DE" sz="1600" dirty="0" err="1" smtClean="0"/>
              <a:t>heirarchische</a:t>
            </a:r>
            <a:r>
              <a:rPr lang="de-DE" sz="1600" dirty="0" smtClean="0"/>
              <a:t> Datenstrukturen mit </a:t>
            </a:r>
            <a:r>
              <a:rPr lang="de-DE" sz="1600" dirty="0" err="1" smtClean="0"/>
              <a:t>Skalarwerten</a:t>
            </a:r>
            <a:r>
              <a:rPr lang="de-DE" sz="1600" dirty="0" smtClean="0"/>
              <a:t>, </a:t>
            </a:r>
            <a:r>
              <a:rPr lang="de-DE" sz="1600" dirty="0" err="1" smtClean="0"/>
              <a:t>Collections</a:t>
            </a:r>
            <a:r>
              <a:rPr lang="de-DE" sz="1600" dirty="0" smtClean="0"/>
              <a:t>, </a:t>
            </a:r>
            <a:r>
              <a:rPr lang="de-DE" sz="1600" dirty="0" err="1" smtClean="0"/>
              <a:t>Maps</a:t>
            </a:r>
            <a:endParaRPr lang="de-DE" sz="1600" dirty="0" smtClean="0"/>
          </a:p>
          <a:p>
            <a:pPr lvl="1"/>
            <a:r>
              <a:rPr lang="de-DE" sz="1600" dirty="0" smtClean="0"/>
              <a:t>Die gespeicherten Dokumente müssen von der Struktur (Schema) nicht gleich sein!</a:t>
            </a:r>
          </a:p>
          <a:p>
            <a:r>
              <a:rPr lang="de-DE" sz="1800" dirty="0" err="1" smtClean="0"/>
              <a:t>Document</a:t>
            </a:r>
            <a:r>
              <a:rPr lang="de-DE" sz="1800" dirty="0" smtClean="0"/>
              <a:t>-Datenbanken ähneln Key-Value Datenbanken, allerdings haben die Datenbanken Wissen über den Inhalt der Dokumente</a:t>
            </a:r>
          </a:p>
          <a:p>
            <a:r>
              <a:rPr lang="de-DE" sz="1800" dirty="0" smtClean="0"/>
              <a:t>Vergleich der Terminologie mit einem RDBMS</a:t>
            </a:r>
          </a:p>
          <a:p>
            <a:endParaRPr lang="de-DE" sz="1800" dirty="0" smtClean="0"/>
          </a:p>
          <a:p>
            <a:endParaRPr lang="de-DE" sz="1800" dirty="0"/>
          </a:p>
        </p:txBody>
      </p:sp>
      <p:pic>
        <p:nvPicPr>
          <p:cNvPr id="4" name="Bild 3"/>
          <p:cNvPicPr>
            <a:picLocks noChangeAspect="1"/>
          </p:cNvPicPr>
          <p:nvPr/>
        </p:nvPicPr>
        <p:blipFill>
          <a:blip r:embed="rId2"/>
          <a:stretch>
            <a:fillRect/>
          </a:stretch>
        </p:blipFill>
        <p:spPr>
          <a:xfrm>
            <a:off x="1723821" y="3802539"/>
            <a:ext cx="6096829" cy="2473571"/>
          </a:xfrm>
          <a:prstGeom prst="rect">
            <a:avLst/>
          </a:prstGeom>
        </p:spPr>
      </p:pic>
      <p:sp>
        <p:nvSpPr>
          <p:cNvPr id="5" name="Rechteck 4"/>
          <p:cNvSpPr/>
          <p:nvPr/>
        </p:nvSpPr>
        <p:spPr>
          <a:xfrm>
            <a:off x="5793488" y="6346195"/>
            <a:ext cx="2241256" cy="261610"/>
          </a:xfrm>
          <a:prstGeom prst="rect">
            <a:avLst/>
          </a:prstGeom>
        </p:spPr>
        <p:txBody>
          <a:bodyPr wrap="none">
            <a:spAutoFit/>
          </a:bodyPr>
          <a:lstStyle/>
          <a:p>
            <a:r>
              <a:rPr lang="de-DE" sz="1100" dirty="0" smtClean="0"/>
              <a:t>[Quelle: Fowler: </a:t>
            </a:r>
            <a:r>
              <a:rPr lang="de-DE" sz="1100" dirty="0" err="1" smtClean="0"/>
              <a:t>NoSQL</a:t>
            </a:r>
            <a:r>
              <a:rPr lang="de-DE" sz="1100" dirty="0" smtClean="0"/>
              <a:t> </a:t>
            </a:r>
            <a:r>
              <a:rPr lang="de-DE" sz="1100" dirty="0" err="1" smtClean="0"/>
              <a:t>Distilled</a:t>
            </a:r>
            <a:r>
              <a:rPr lang="de-DE" sz="1100" dirty="0" smtClean="0"/>
              <a:t>]</a:t>
            </a:r>
            <a:endParaRPr lang="de-DE" sz="1100" dirty="0"/>
          </a:p>
        </p:txBody>
      </p:sp>
    </p:spTree>
    <p:extLst>
      <p:ext uri="{BB962C8B-B14F-4D97-AF65-F5344CB8AC3E}">
        <p14:creationId xmlns:p14="http://schemas.microsoft.com/office/powerpoint/2010/main" val="2376208560"/>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3200" dirty="0" smtClean="0"/>
              <a:t>Ausflug: JSON – JavaScript</a:t>
            </a:r>
            <a:r>
              <a:rPr lang="de-DE" sz="3200" dirty="0"/>
              <a:t>-</a:t>
            </a:r>
            <a:r>
              <a:rPr lang="de-DE" sz="3200" dirty="0" err="1"/>
              <a:t>Object</a:t>
            </a:r>
            <a:r>
              <a:rPr lang="de-DE" sz="3200" dirty="0"/>
              <a:t>-</a:t>
            </a:r>
            <a:r>
              <a:rPr lang="de-DE" sz="3200" dirty="0" smtClean="0"/>
              <a:t>Notation</a:t>
            </a:r>
            <a:endParaRPr lang="de-DE" sz="3200" dirty="0"/>
          </a:p>
        </p:txBody>
      </p:sp>
      <p:sp>
        <p:nvSpPr>
          <p:cNvPr id="3" name="Inhaltsplatzhalter 2"/>
          <p:cNvSpPr>
            <a:spLocks noGrp="1"/>
          </p:cNvSpPr>
          <p:nvPr>
            <p:ph idx="1"/>
          </p:nvPr>
        </p:nvSpPr>
        <p:spPr/>
        <p:txBody>
          <a:bodyPr>
            <a:normAutofit/>
          </a:bodyPr>
          <a:lstStyle/>
          <a:p>
            <a:r>
              <a:rPr lang="de-DE" sz="1800" dirty="0" smtClean="0"/>
              <a:t>Einfaches und lesbares Datenformat zum Austausch zwischen Anwendungen</a:t>
            </a:r>
          </a:p>
          <a:p>
            <a:r>
              <a:rPr lang="de-DE" sz="1800" dirty="0" smtClean="0"/>
              <a:t>Jedes JSON-Dokument soll gültiges JavaScript sein, ist aber prinzipiell Programmiersprachenunabhängig</a:t>
            </a:r>
          </a:p>
          <a:p>
            <a:r>
              <a:rPr lang="de-DE" sz="1800" dirty="0" smtClean="0"/>
              <a:t>Datentypen: </a:t>
            </a:r>
            <a:r>
              <a:rPr lang="de-DE" sz="1800" dirty="0" err="1" smtClean="0"/>
              <a:t>Nullwert</a:t>
            </a:r>
            <a:r>
              <a:rPr lang="de-DE" sz="1800" dirty="0" smtClean="0"/>
              <a:t>, </a:t>
            </a:r>
            <a:r>
              <a:rPr lang="de-DE" sz="1800" dirty="0" err="1" smtClean="0"/>
              <a:t>Bool</a:t>
            </a:r>
            <a:r>
              <a:rPr lang="de-DE" sz="1800" dirty="0" smtClean="0"/>
              <a:t>, Zahl, Zeichenkette, Array, Objekt mit Eigenschaften (Schlüssel-Wert-Paare)</a:t>
            </a:r>
          </a:p>
          <a:p>
            <a:r>
              <a:rPr lang="de-DE" sz="1800" dirty="0" smtClean="0"/>
              <a:t>Beispiel:</a:t>
            </a:r>
          </a:p>
          <a:p>
            <a:endParaRPr lang="de-DE" sz="1800" dirty="0" smtClean="0"/>
          </a:p>
          <a:p>
            <a:endParaRPr lang="de-DE" sz="1800" dirty="0"/>
          </a:p>
        </p:txBody>
      </p:sp>
      <p:sp>
        <p:nvSpPr>
          <p:cNvPr id="4" name="Rechteck 3"/>
          <p:cNvSpPr/>
          <p:nvPr/>
        </p:nvSpPr>
        <p:spPr>
          <a:xfrm>
            <a:off x="1619610" y="3175723"/>
            <a:ext cx="5547224" cy="3323987"/>
          </a:xfrm>
          <a:prstGeom prst="rect">
            <a:avLst/>
          </a:prstGeom>
        </p:spPr>
        <p:txBody>
          <a:bodyPr wrap="square">
            <a:spAutoFit/>
          </a:bodyPr>
          <a:lstStyle/>
          <a:p>
            <a:r>
              <a:rPr lang="de-DE" sz="1400" dirty="0"/>
              <a:t>{</a:t>
            </a:r>
          </a:p>
          <a:p>
            <a:r>
              <a:rPr lang="de-DE" sz="1400" dirty="0"/>
              <a:t>  "Herausgeber": "</a:t>
            </a:r>
            <a:r>
              <a:rPr lang="de-DE" sz="1400" dirty="0" err="1"/>
              <a:t>Xema</a:t>
            </a:r>
            <a:r>
              <a:rPr lang="de-DE" sz="1400" dirty="0"/>
              <a:t>",</a:t>
            </a:r>
          </a:p>
          <a:p>
            <a:r>
              <a:rPr lang="de-DE" sz="1400" dirty="0"/>
              <a:t>  "Nummer": "1234-5678-9012-3456",</a:t>
            </a:r>
          </a:p>
          <a:p>
            <a:r>
              <a:rPr lang="de-DE" sz="1400" dirty="0"/>
              <a:t>  "Deckung": 2e+6,</a:t>
            </a:r>
          </a:p>
          <a:p>
            <a:r>
              <a:rPr lang="de-DE" sz="1400" dirty="0"/>
              <a:t>  "Währung": "EURO",</a:t>
            </a:r>
          </a:p>
          <a:p>
            <a:r>
              <a:rPr lang="de-DE" sz="1400" dirty="0"/>
              <a:t>  "Inhaber": {</a:t>
            </a:r>
          </a:p>
          <a:p>
            <a:r>
              <a:rPr lang="de-DE" sz="1400" dirty="0"/>
              <a:t>    "Name": "Mustermann",</a:t>
            </a:r>
          </a:p>
          <a:p>
            <a:r>
              <a:rPr lang="de-DE" sz="1400" dirty="0"/>
              <a:t>    "Vorname": "Max",</a:t>
            </a:r>
          </a:p>
          <a:p>
            <a:r>
              <a:rPr lang="de-DE" sz="1400" dirty="0"/>
              <a:t>    "männlich": </a:t>
            </a:r>
            <a:r>
              <a:rPr lang="de-DE" sz="1400" dirty="0" err="1"/>
              <a:t>true</a:t>
            </a:r>
            <a:r>
              <a:rPr lang="de-DE" sz="1400" dirty="0"/>
              <a:t>,</a:t>
            </a:r>
          </a:p>
          <a:p>
            <a:r>
              <a:rPr lang="de-DE" sz="1400" dirty="0"/>
              <a:t>    "Hobbys": [ "Reiten", "Golfen", "Lesen" ],</a:t>
            </a:r>
          </a:p>
          <a:p>
            <a:r>
              <a:rPr lang="de-DE" sz="1400" dirty="0"/>
              <a:t>    "Alter": 42,</a:t>
            </a:r>
          </a:p>
          <a:p>
            <a:r>
              <a:rPr lang="de-DE" sz="1400" dirty="0"/>
              <a:t>    "Kinder": [],</a:t>
            </a:r>
          </a:p>
          <a:p>
            <a:r>
              <a:rPr lang="de-DE" sz="1400" dirty="0"/>
              <a:t>    "Partner": null</a:t>
            </a:r>
          </a:p>
          <a:p>
            <a:r>
              <a:rPr lang="de-DE" sz="1400" dirty="0"/>
              <a:t>  }</a:t>
            </a:r>
          </a:p>
          <a:p>
            <a:r>
              <a:rPr lang="de-DE" sz="1400" dirty="0"/>
              <a:t>}</a:t>
            </a:r>
          </a:p>
        </p:txBody>
      </p:sp>
    </p:spTree>
    <p:extLst>
      <p:ext uri="{BB962C8B-B14F-4D97-AF65-F5344CB8AC3E}">
        <p14:creationId xmlns:p14="http://schemas.microsoft.com/office/powerpoint/2010/main" val="1803323580"/>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Document</a:t>
            </a:r>
            <a:r>
              <a:rPr lang="de-DE" dirty="0" smtClean="0"/>
              <a:t>-Datenbanken</a:t>
            </a:r>
            <a:endParaRPr lang="de-DE" dirty="0"/>
          </a:p>
        </p:txBody>
      </p:sp>
      <p:sp>
        <p:nvSpPr>
          <p:cNvPr id="3" name="Inhaltsplatzhalter 2"/>
          <p:cNvSpPr>
            <a:spLocks noGrp="1"/>
          </p:cNvSpPr>
          <p:nvPr>
            <p:ph idx="1"/>
          </p:nvPr>
        </p:nvSpPr>
        <p:spPr/>
        <p:txBody>
          <a:bodyPr>
            <a:normAutofit/>
          </a:bodyPr>
          <a:lstStyle/>
          <a:p>
            <a:r>
              <a:rPr lang="de-DE" sz="1800" dirty="0" smtClean="0"/>
              <a:t>Beispiel für ein Dokument</a:t>
            </a:r>
          </a:p>
          <a:p>
            <a:endParaRPr lang="de-DE" sz="1800" dirty="0" smtClean="0"/>
          </a:p>
          <a:p>
            <a:endParaRPr lang="de-DE" sz="1800" dirty="0"/>
          </a:p>
        </p:txBody>
      </p:sp>
      <p:sp>
        <p:nvSpPr>
          <p:cNvPr id="6" name="Rechteck 5"/>
          <p:cNvSpPr/>
          <p:nvPr/>
        </p:nvSpPr>
        <p:spPr>
          <a:xfrm>
            <a:off x="689178" y="1919068"/>
            <a:ext cx="7909608" cy="3108544"/>
          </a:xfrm>
          <a:prstGeom prst="rect">
            <a:avLst/>
          </a:prstGeom>
        </p:spPr>
        <p:txBody>
          <a:bodyPr wrap="square">
            <a:spAutoFit/>
          </a:bodyPr>
          <a:lstStyle/>
          <a:p>
            <a:r>
              <a:rPr lang="en-US" sz="1400" dirty="0">
                <a:latin typeface="Courier"/>
                <a:cs typeface="Courier"/>
              </a:rPr>
              <a:t>{</a:t>
            </a:r>
          </a:p>
          <a:p>
            <a:r>
              <a:rPr lang="en-US" sz="1400" dirty="0">
                <a:latin typeface="Courier"/>
                <a:cs typeface="Courier"/>
              </a:rPr>
              <a:t>  "</a:t>
            </a:r>
            <a:r>
              <a:rPr lang="en-US" sz="1400" dirty="0" err="1">
                <a:latin typeface="Courier"/>
                <a:cs typeface="Courier"/>
              </a:rPr>
              <a:t>firstname</a:t>
            </a:r>
            <a:r>
              <a:rPr lang="en-US" sz="1400" dirty="0">
                <a:latin typeface="Courier"/>
                <a:cs typeface="Courier"/>
              </a:rPr>
              <a:t>": "</a:t>
            </a:r>
            <a:r>
              <a:rPr lang="en-US" sz="1400" dirty="0" err="1">
                <a:latin typeface="Courier"/>
                <a:cs typeface="Courier"/>
              </a:rPr>
              <a:t>Pramod</a:t>
            </a:r>
            <a:r>
              <a:rPr lang="en-US" sz="1400" dirty="0">
                <a:latin typeface="Courier"/>
                <a:cs typeface="Courier"/>
              </a:rPr>
              <a:t>",</a:t>
            </a:r>
          </a:p>
          <a:p>
            <a:r>
              <a:rPr lang="en-US" sz="1400" dirty="0">
                <a:latin typeface="Courier"/>
                <a:cs typeface="Courier"/>
              </a:rPr>
              <a:t>  "</a:t>
            </a:r>
            <a:r>
              <a:rPr lang="en-US" sz="1400" dirty="0" err="1">
                <a:latin typeface="Courier"/>
                <a:cs typeface="Courier"/>
              </a:rPr>
              <a:t>citiesvisited</a:t>
            </a:r>
            <a:r>
              <a:rPr lang="en-US" sz="1400" dirty="0">
                <a:latin typeface="Courier"/>
                <a:cs typeface="Courier"/>
              </a:rPr>
              <a:t>": [ "Chicago", "London", "Pune", "Bangalore" ],</a:t>
            </a:r>
          </a:p>
          <a:p>
            <a:r>
              <a:rPr lang="en-US" sz="1400" dirty="0">
                <a:latin typeface="Courier"/>
                <a:cs typeface="Courier"/>
              </a:rPr>
              <a:t>  "addresses": [</a:t>
            </a:r>
          </a:p>
          <a:p>
            <a:r>
              <a:rPr lang="en-US" sz="1400" dirty="0">
                <a:latin typeface="Courier"/>
                <a:cs typeface="Courier"/>
              </a:rPr>
              <a:t>    { "state": "AK",</a:t>
            </a:r>
          </a:p>
          <a:p>
            <a:r>
              <a:rPr lang="en-US" sz="1400" dirty="0">
                <a:latin typeface="Courier"/>
                <a:cs typeface="Courier"/>
              </a:rPr>
              <a:t>      "city": "DILLINGHAM",</a:t>
            </a:r>
          </a:p>
          <a:p>
            <a:r>
              <a:rPr lang="en-US" sz="1400" dirty="0">
                <a:latin typeface="Courier"/>
                <a:cs typeface="Courier"/>
              </a:rPr>
              <a:t>      "type": "R"</a:t>
            </a:r>
          </a:p>
          <a:p>
            <a:r>
              <a:rPr lang="en-US" sz="1400" dirty="0">
                <a:latin typeface="Courier"/>
                <a:cs typeface="Courier"/>
              </a:rPr>
              <a:t>    },</a:t>
            </a:r>
          </a:p>
          <a:p>
            <a:r>
              <a:rPr lang="en-US" sz="1400" dirty="0">
                <a:latin typeface="Courier"/>
                <a:cs typeface="Courier"/>
              </a:rPr>
              <a:t>    { "state": "MH",</a:t>
            </a:r>
          </a:p>
          <a:p>
            <a:r>
              <a:rPr lang="en-US" sz="1400" dirty="0">
                <a:latin typeface="Courier"/>
                <a:cs typeface="Courier"/>
              </a:rPr>
              <a:t>      "city": "PUNE",</a:t>
            </a:r>
          </a:p>
          <a:p>
            <a:r>
              <a:rPr lang="en-US" sz="1400" dirty="0">
                <a:latin typeface="Courier"/>
                <a:cs typeface="Courier"/>
              </a:rPr>
              <a:t>      "type": "R" }</a:t>
            </a:r>
          </a:p>
          <a:p>
            <a:r>
              <a:rPr lang="en-US" sz="1400" dirty="0">
                <a:latin typeface="Courier"/>
                <a:cs typeface="Courier"/>
              </a:rPr>
              <a:t>  ],</a:t>
            </a:r>
          </a:p>
          <a:p>
            <a:r>
              <a:rPr lang="en-US" sz="1400" dirty="0">
                <a:latin typeface="Courier"/>
                <a:cs typeface="Courier"/>
              </a:rPr>
              <a:t>  "</a:t>
            </a:r>
            <a:r>
              <a:rPr lang="en-US" sz="1400" dirty="0" err="1">
                <a:latin typeface="Courier"/>
                <a:cs typeface="Courier"/>
              </a:rPr>
              <a:t>lastcity</a:t>
            </a:r>
            <a:r>
              <a:rPr lang="en-US" sz="1400" dirty="0">
                <a:latin typeface="Courier"/>
                <a:cs typeface="Courier"/>
              </a:rPr>
              <a:t>": "Chicago"</a:t>
            </a:r>
          </a:p>
          <a:p>
            <a:r>
              <a:rPr lang="en-US" sz="1400" dirty="0">
                <a:latin typeface="Courier"/>
                <a:cs typeface="Courier"/>
              </a:rPr>
              <a:t>}</a:t>
            </a:r>
            <a:endParaRPr lang="de-DE" sz="1400" dirty="0">
              <a:latin typeface="Courier"/>
              <a:cs typeface="Courier"/>
            </a:endParaRPr>
          </a:p>
        </p:txBody>
      </p:sp>
      <p:sp>
        <p:nvSpPr>
          <p:cNvPr id="7" name="Geschweifte Klammer rechts 6"/>
          <p:cNvSpPr/>
          <p:nvPr/>
        </p:nvSpPr>
        <p:spPr>
          <a:xfrm>
            <a:off x="3910325" y="2863483"/>
            <a:ext cx="163454" cy="783219"/>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sp>
        <p:nvSpPr>
          <p:cNvPr id="8" name="Rechteck 7"/>
          <p:cNvSpPr/>
          <p:nvPr/>
        </p:nvSpPr>
        <p:spPr>
          <a:xfrm>
            <a:off x="4174366" y="3080859"/>
            <a:ext cx="2314456" cy="369332"/>
          </a:xfrm>
          <a:prstGeom prst="rect">
            <a:avLst/>
          </a:prstGeom>
        </p:spPr>
        <p:txBody>
          <a:bodyPr wrap="none">
            <a:spAutoFit/>
          </a:bodyPr>
          <a:lstStyle/>
          <a:p>
            <a:r>
              <a:rPr lang="de-DE" dirty="0" smtClean="0">
                <a:solidFill>
                  <a:schemeClr val="tx2"/>
                </a:solidFill>
              </a:rPr>
              <a:t>Sub/Child-</a:t>
            </a:r>
            <a:r>
              <a:rPr lang="de-DE" dirty="0" err="1" smtClean="0">
                <a:solidFill>
                  <a:schemeClr val="tx2"/>
                </a:solidFill>
              </a:rPr>
              <a:t>Document</a:t>
            </a:r>
            <a:endParaRPr lang="de-DE" dirty="0">
              <a:solidFill>
                <a:schemeClr val="tx2"/>
              </a:solidFill>
            </a:endParaRPr>
          </a:p>
        </p:txBody>
      </p:sp>
      <p:sp>
        <p:nvSpPr>
          <p:cNvPr id="9" name="Rechteck 8"/>
          <p:cNvSpPr/>
          <p:nvPr/>
        </p:nvSpPr>
        <p:spPr>
          <a:xfrm>
            <a:off x="4803038" y="1869934"/>
            <a:ext cx="748986" cy="369332"/>
          </a:xfrm>
          <a:prstGeom prst="rect">
            <a:avLst/>
          </a:prstGeom>
        </p:spPr>
        <p:txBody>
          <a:bodyPr wrap="none">
            <a:spAutoFit/>
          </a:bodyPr>
          <a:lstStyle/>
          <a:p>
            <a:r>
              <a:rPr lang="de-DE" dirty="0" smtClean="0">
                <a:solidFill>
                  <a:schemeClr val="tx2"/>
                </a:solidFill>
              </a:rPr>
              <a:t>Array</a:t>
            </a:r>
            <a:endParaRPr lang="de-DE" dirty="0">
              <a:solidFill>
                <a:schemeClr val="tx2"/>
              </a:solidFill>
            </a:endParaRPr>
          </a:p>
        </p:txBody>
      </p:sp>
      <p:sp>
        <p:nvSpPr>
          <p:cNvPr id="10" name="Geschweifte Klammer rechts 9"/>
          <p:cNvSpPr/>
          <p:nvPr/>
        </p:nvSpPr>
        <p:spPr>
          <a:xfrm rot="16200000">
            <a:off x="5069304" y="-15427"/>
            <a:ext cx="163455" cy="4609986"/>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spTree>
    <p:extLst>
      <p:ext uri="{BB962C8B-B14F-4D97-AF65-F5344CB8AC3E}">
        <p14:creationId xmlns:p14="http://schemas.microsoft.com/office/powerpoint/2010/main" val="1422664743"/>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Document</a:t>
            </a:r>
            <a:r>
              <a:rPr lang="de-DE" dirty="0" smtClean="0"/>
              <a:t>-Datenbanken – Vertreter</a:t>
            </a:r>
            <a:endParaRPr lang="de-DE" dirty="0"/>
          </a:p>
        </p:txBody>
      </p:sp>
      <p:sp>
        <p:nvSpPr>
          <p:cNvPr id="3" name="Inhaltsplatzhalter 2"/>
          <p:cNvSpPr>
            <a:spLocks noGrp="1"/>
          </p:cNvSpPr>
          <p:nvPr>
            <p:ph idx="1"/>
          </p:nvPr>
        </p:nvSpPr>
        <p:spPr/>
        <p:txBody>
          <a:bodyPr>
            <a:normAutofit/>
          </a:bodyPr>
          <a:lstStyle/>
          <a:p>
            <a:r>
              <a:rPr lang="de-DE" dirty="0" err="1" smtClean="0"/>
              <a:t>MongoDB</a:t>
            </a:r>
            <a:endParaRPr lang="de-DE" dirty="0" smtClean="0"/>
          </a:p>
          <a:p>
            <a:r>
              <a:rPr lang="de-DE" dirty="0" err="1" smtClean="0"/>
              <a:t>CouchDB</a:t>
            </a:r>
            <a:endParaRPr lang="de-DE" dirty="0" smtClean="0"/>
          </a:p>
          <a:p>
            <a:r>
              <a:rPr lang="de-DE" dirty="0" smtClean="0"/>
              <a:t>Terrastore</a:t>
            </a:r>
          </a:p>
          <a:p>
            <a:r>
              <a:rPr lang="de-DE" dirty="0" smtClean="0"/>
              <a:t>Lotus Notes</a:t>
            </a:r>
          </a:p>
          <a:p>
            <a:r>
              <a:rPr lang="de-DE" dirty="0" smtClean="0"/>
              <a:t>...</a:t>
            </a:r>
          </a:p>
        </p:txBody>
      </p:sp>
    </p:spTree>
    <p:extLst>
      <p:ext uri="{BB962C8B-B14F-4D97-AF65-F5344CB8AC3E}">
        <p14:creationId xmlns:p14="http://schemas.microsoft.com/office/powerpoint/2010/main" val="3228237876"/>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MongoDB</a:t>
            </a:r>
            <a:r>
              <a:rPr lang="de-DE" dirty="0" smtClean="0"/>
              <a:t> – API</a:t>
            </a:r>
            <a:endParaRPr lang="de-DE" dirty="0"/>
          </a:p>
        </p:txBody>
      </p:sp>
      <p:sp>
        <p:nvSpPr>
          <p:cNvPr id="3" name="Inhaltsplatzhalter 2"/>
          <p:cNvSpPr>
            <a:spLocks noGrp="1"/>
          </p:cNvSpPr>
          <p:nvPr>
            <p:ph idx="1"/>
          </p:nvPr>
        </p:nvSpPr>
        <p:spPr/>
        <p:txBody>
          <a:bodyPr>
            <a:normAutofit/>
          </a:bodyPr>
          <a:lstStyle/>
          <a:p>
            <a:r>
              <a:rPr lang="de-DE" sz="1800" dirty="0" smtClean="0"/>
              <a:t>Jede </a:t>
            </a:r>
            <a:r>
              <a:rPr lang="de-DE" sz="1800" dirty="0" err="1" smtClean="0"/>
              <a:t>MongoDB</a:t>
            </a:r>
            <a:r>
              <a:rPr lang="de-DE" sz="1800" dirty="0" smtClean="0"/>
              <a:t>-Instanz kann mehrere Datenbanken besitzen, jede Datenbank mehrere </a:t>
            </a:r>
            <a:r>
              <a:rPr lang="de-DE" sz="1800" dirty="0" err="1" smtClean="0"/>
              <a:t>Collections</a:t>
            </a:r>
            <a:r>
              <a:rPr lang="de-DE" sz="1800" dirty="0" smtClean="0"/>
              <a:t> von Dokumenten</a:t>
            </a:r>
          </a:p>
          <a:p>
            <a:r>
              <a:rPr lang="de-DE" sz="1800" dirty="0" smtClean="0"/>
              <a:t>Codebeispiele:</a:t>
            </a:r>
          </a:p>
          <a:p>
            <a:endParaRPr lang="de-DE" sz="1800" dirty="0" smtClean="0"/>
          </a:p>
          <a:p>
            <a:endParaRPr lang="de-DE" sz="1800" dirty="0" smtClean="0"/>
          </a:p>
          <a:p>
            <a:endParaRPr lang="de-DE" sz="1800" dirty="0"/>
          </a:p>
        </p:txBody>
      </p:sp>
      <p:sp>
        <p:nvSpPr>
          <p:cNvPr id="11" name="Rechteck 10"/>
          <p:cNvSpPr/>
          <p:nvPr/>
        </p:nvSpPr>
        <p:spPr>
          <a:xfrm>
            <a:off x="507492" y="2488609"/>
            <a:ext cx="8229600" cy="3970318"/>
          </a:xfrm>
          <a:prstGeom prst="rect">
            <a:avLst/>
          </a:prstGeom>
        </p:spPr>
        <p:txBody>
          <a:bodyPr wrap="square">
            <a:spAutoFit/>
          </a:bodyPr>
          <a:lstStyle/>
          <a:p>
            <a:r>
              <a:rPr lang="de-DE" sz="1400" noProof="1" smtClean="0">
                <a:latin typeface="Courier"/>
                <a:cs typeface="Courier"/>
              </a:rPr>
              <a:t>// store</a:t>
            </a:r>
          </a:p>
          <a:p>
            <a:r>
              <a:rPr lang="de-DE" sz="1400" noProof="1" smtClean="0">
                <a:latin typeface="Courier"/>
                <a:cs typeface="Courier"/>
              </a:rPr>
              <a:t>db.&lt;collection&gt;.insert(&lt;document&gt;)</a:t>
            </a:r>
          </a:p>
          <a:p>
            <a:endParaRPr lang="de-DE" sz="1400" noProof="1" smtClean="0">
              <a:latin typeface="Courier"/>
              <a:cs typeface="Courier"/>
            </a:endParaRPr>
          </a:p>
          <a:p>
            <a:r>
              <a:rPr lang="de-DE" sz="1400" noProof="1" smtClean="0">
                <a:latin typeface="Courier"/>
                <a:cs typeface="Courier"/>
              </a:rPr>
              <a:t>// Äquivalent zu SELECT * FROM order</a:t>
            </a:r>
          </a:p>
          <a:p>
            <a:r>
              <a:rPr lang="de-DE" sz="1400" noProof="1">
                <a:latin typeface="Courier"/>
                <a:cs typeface="Courier"/>
              </a:rPr>
              <a:t>db.order.find(</a:t>
            </a:r>
            <a:r>
              <a:rPr lang="de-DE" sz="1400" noProof="1" smtClean="0">
                <a:latin typeface="Courier"/>
                <a:cs typeface="Courier"/>
              </a:rPr>
              <a:t>)</a:t>
            </a:r>
          </a:p>
          <a:p>
            <a:endParaRPr lang="de-DE" sz="1400" noProof="1" smtClean="0">
              <a:latin typeface="Courier"/>
              <a:cs typeface="Courier"/>
            </a:endParaRPr>
          </a:p>
          <a:p>
            <a:r>
              <a:rPr lang="de-DE" sz="1400" noProof="1" smtClean="0">
                <a:latin typeface="Courier"/>
                <a:cs typeface="Courier"/>
              </a:rPr>
              <a:t>/</a:t>
            </a:r>
            <a:r>
              <a:rPr lang="de-DE" sz="1400" noProof="1">
                <a:latin typeface="Courier"/>
                <a:cs typeface="Courier"/>
              </a:rPr>
              <a:t>/ </a:t>
            </a:r>
            <a:r>
              <a:rPr lang="de-DE" sz="1400" noProof="1" smtClean="0">
                <a:latin typeface="Courier"/>
                <a:cs typeface="Courier"/>
              </a:rPr>
              <a:t>SELECT </a:t>
            </a:r>
            <a:r>
              <a:rPr lang="de-DE" sz="1400" noProof="1">
                <a:latin typeface="Courier"/>
                <a:cs typeface="Courier"/>
              </a:rPr>
              <a:t>* FROM order WHERE customerId = "883c2c5b4e5b"</a:t>
            </a:r>
          </a:p>
          <a:p>
            <a:r>
              <a:rPr lang="de-DE" sz="1400" noProof="1">
                <a:latin typeface="Courier"/>
                <a:cs typeface="Courier"/>
              </a:rPr>
              <a:t>db.order.find({"customerId":"883c2c5b4e5b"}</a:t>
            </a:r>
            <a:r>
              <a:rPr lang="de-DE" sz="1400" noProof="1" smtClean="0">
                <a:latin typeface="Courier"/>
                <a:cs typeface="Courier"/>
              </a:rPr>
              <a:t>)</a:t>
            </a:r>
          </a:p>
          <a:p>
            <a:endParaRPr lang="de-DE" sz="1400" noProof="1" smtClean="0">
              <a:latin typeface="Courier"/>
              <a:cs typeface="Courier"/>
            </a:endParaRPr>
          </a:p>
          <a:p>
            <a:r>
              <a:rPr lang="de-DE" sz="1400" noProof="1" smtClean="0">
                <a:latin typeface="Courier"/>
                <a:cs typeface="Courier"/>
              </a:rPr>
              <a:t>/</a:t>
            </a:r>
            <a:r>
              <a:rPr lang="de-DE" sz="1400" noProof="1">
                <a:latin typeface="Courier"/>
                <a:cs typeface="Courier"/>
              </a:rPr>
              <a:t>/ SELECT orderId,orderDate FROM order WHERE customerId = "883c2c5b4e5b"</a:t>
            </a:r>
          </a:p>
          <a:p>
            <a:r>
              <a:rPr lang="de-DE" sz="1400" noProof="1">
                <a:latin typeface="Courier"/>
                <a:cs typeface="Courier"/>
              </a:rPr>
              <a:t>db.order.find({customerId:"883c2c5b4e5b"},{orderId:1,orderDate:1}</a:t>
            </a:r>
            <a:r>
              <a:rPr lang="de-DE" sz="1400" noProof="1" smtClean="0">
                <a:latin typeface="Courier"/>
                <a:cs typeface="Courier"/>
              </a:rPr>
              <a:t>)</a:t>
            </a:r>
          </a:p>
          <a:p>
            <a:endParaRPr lang="de-DE" sz="1400" noProof="1" smtClean="0">
              <a:latin typeface="Courier"/>
              <a:cs typeface="Courier"/>
            </a:endParaRPr>
          </a:p>
          <a:p>
            <a:r>
              <a:rPr lang="de-DE" sz="1400" noProof="1" smtClean="0">
                <a:latin typeface="Courier"/>
                <a:cs typeface="Courier"/>
              </a:rPr>
              <a:t>/</a:t>
            </a:r>
            <a:r>
              <a:rPr lang="de-DE" sz="1400" noProof="1">
                <a:latin typeface="Courier"/>
                <a:cs typeface="Courier"/>
              </a:rPr>
              <a:t>/ SELECT * FROM customerOrder, orderItem, product</a:t>
            </a:r>
          </a:p>
          <a:p>
            <a:r>
              <a:rPr lang="de-DE" sz="1400" noProof="1" smtClean="0">
                <a:latin typeface="Courier"/>
                <a:cs typeface="Courier"/>
              </a:rPr>
              <a:t>//   WHERE</a:t>
            </a:r>
            <a:endParaRPr lang="de-DE" sz="1400" noProof="1">
              <a:latin typeface="Courier"/>
              <a:cs typeface="Courier"/>
            </a:endParaRPr>
          </a:p>
          <a:p>
            <a:r>
              <a:rPr lang="de-DE" sz="1400" noProof="1" smtClean="0">
                <a:latin typeface="Courier"/>
                <a:cs typeface="Courier"/>
              </a:rPr>
              <a:t>//     customerOrder.orderId </a:t>
            </a:r>
            <a:r>
              <a:rPr lang="de-DE" sz="1400" noProof="1">
                <a:latin typeface="Courier"/>
                <a:cs typeface="Courier"/>
              </a:rPr>
              <a:t>= orderItem.customerOrderId</a:t>
            </a:r>
          </a:p>
          <a:p>
            <a:r>
              <a:rPr lang="de-DE" sz="1400" noProof="1">
                <a:latin typeface="Courier"/>
                <a:cs typeface="Courier"/>
              </a:rPr>
              <a:t>// </a:t>
            </a:r>
            <a:r>
              <a:rPr lang="de-DE" sz="1400" noProof="1" smtClean="0">
                <a:latin typeface="Courier"/>
                <a:cs typeface="Courier"/>
              </a:rPr>
              <a:t>    AND </a:t>
            </a:r>
            <a:r>
              <a:rPr lang="de-DE" sz="1400" noProof="1">
                <a:latin typeface="Courier"/>
                <a:cs typeface="Courier"/>
              </a:rPr>
              <a:t>orderItem.productId = product.productId</a:t>
            </a:r>
          </a:p>
          <a:p>
            <a:r>
              <a:rPr lang="de-DE" sz="1400" noProof="1">
                <a:latin typeface="Courier"/>
                <a:cs typeface="Courier"/>
              </a:rPr>
              <a:t>// </a:t>
            </a:r>
            <a:r>
              <a:rPr lang="de-DE" sz="1400" noProof="1" smtClean="0">
                <a:latin typeface="Courier"/>
                <a:cs typeface="Courier"/>
              </a:rPr>
              <a:t>    AND </a:t>
            </a:r>
            <a:r>
              <a:rPr lang="de-DE" sz="1400" noProof="1">
                <a:latin typeface="Courier"/>
                <a:cs typeface="Courier"/>
              </a:rPr>
              <a:t>product.name LIKE '%Refactoring%'</a:t>
            </a:r>
          </a:p>
          <a:p>
            <a:r>
              <a:rPr lang="de-DE" sz="1400" noProof="1">
                <a:latin typeface="Courier"/>
                <a:cs typeface="Courier"/>
              </a:rPr>
              <a:t>db.orders.find({"items.product.name":/Refactoring/})</a:t>
            </a:r>
          </a:p>
        </p:txBody>
      </p:sp>
    </p:spTree>
    <p:extLst>
      <p:ext uri="{BB962C8B-B14F-4D97-AF65-F5344CB8AC3E}">
        <p14:creationId xmlns:p14="http://schemas.microsoft.com/office/powerpoint/2010/main" val="1571410840"/>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MongoDB</a:t>
            </a:r>
            <a:r>
              <a:rPr lang="de-DE" dirty="0" smtClean="0"/>
              <a:t> – Konsistenz</a:t>
            </a:r>
            <a:endParaRPr lang="de-DE" dirty="0"/>
          </a:p>
        </p:txBody>
      </p:sp>
      <p:sp>
        <p:nvSpPr>
          <p:cNvPr id="3" name="Inhaltsplatzhalter 2"/>
          <p:cNvSpPr>
            <a:spLocks noGrp="1"/>
          </p:cNvSpPr>
          <p:nvPr>
            <p:ph idx="1"/>
          </p:nvPr>
        </p:nvSpPr>
        <p:spPr/>
        <p:txBody>
          <a:bodyPr>
            <a:normAutofit/>
          </a:bodyPr>
          <a:lstStyle/>
          <a:p>
            <a:r>
              <a:rPr lang="de-DE" sz="1800" dirty="0" smtClean="0"/>
              <a:t>In </a:t>
            </a:r>
            <a:r>
              <a:rPr lang="de-DE" sz="1800" dirty="0" err="1" smtClean="0"/>
              <a:t>MongoDB</a:t>
            </a:r>
            <a:r>
              <a:rPr lang="de-DE" sz="1800" dirty="0" smtClean="0"/>
              <a:t> können </a:t>
            </a:r>
            <a:r>
              <a:rPr lang="de-DE" sz="1800" dirty="0" err="1" smtClean="0"/>
              <a:t>Replica</a:t>
            </a:r>
            <a:r>
              <a:rPr lang="de-DE" sz="1800" dirty="0" smtClean="0"/>
              <a:t>-Sets definiert werden (Master-Slave)</a:t>
            </a:r>
          </a:p>
          <a:p>
            <a:r>
              <a:rPr lang="de-DE" sz="1800" dirty="0" smtClean="0"/>
              <a:t>Write-</a:t>
            </a:r>
            <a:r>
              <a:rPr lang="de-DE" sz="1800" dirty="0"/>
              <a:t>Quorum durch </a:t>
            </a:r>
            <a:r>
              <a:rPr lang="de-DE" sz="1400" dirty="0" err="1">
                <a:latin typeface="Courier"/>
                <a:cs typeface="Courier"/>
              </a:rPr>
              <a:t>db.runCommand</a:t>
            </a:r>
            <a:r>
              <a:rPr lang="de-DE" sz="1400" dirty="0">
                <a:latin typeface="Courier"/>
                <a:cs typeface="Courier"/>
              </a:rPr>
              <a:t>({ </a:t>
            </a:r>
            <a:r>
              <a:rPr lang="de-DE" sz="1400" dirty="0" err="1">
                <a:latin typeface="Courier"/>
                <a:cs typeface="Courier"/>
              </a:rPr>
              <a:t>getlasterror</a:t>
            </a:r>
            <a:r>
              <a:rPr lang="de-DE" sz="1400" dirty="0">
                <a:latin typeface="Courier"/>
                <a:cs typeface="Courier"/>
              </a:rPr>
              <a:t> : 1 , </a:t>
            </a:r>
            <a:r>
              <a:rPr lang="de-DE" sz="1400" dirty="0" err="1">
                <a:latin typeface="Courier"/>
                <a:cs typeface="Courier"/>
              </a:rPr>
              <a:t>w</a:t>
            </a:r>
            <a:r>
              <a:rPr lang="de-DE" sz="1400" dirty="0">
                <a:latin typeface="Courier"/>
                <a:cs typeface="Courier"/>
              </a:rPr>
              <a:t> : "</a:t>
            </a:r>
            <a:r>
              <a:rPr lang="de-DE" sz="1400" dirty="0" err="1">
                <a:latin typeface="Courier"/>
                <a:cs typeface="Courier"/>
              </a:rPr>
              <a:t>majority</a:t>
            </a:r>
            <a:r>
              <a:rPr lang="de-DE" sz="1400" dirty="0">
                <a:latin typeface="Courier"/>
                <a:cs typeface="Courier"/>
              </a:rPr>
              <a:t>" }</a:t>
            </a:r>
            <a:r>
              <a:rPr lang="de-DE" sz="1400" dirty="0" smtClean="0">
                <a:latin typeface="Courier"/>
                <a:cs typeface="Courier"/>
              </a:rPr>
              <a:t>)</a:t>
            </a:r>
          </a:p>
          <a:p>
            <a:r>
              <a:rPr lang="de-DE" sz="1800" dirty="0" smtClean="0"/>
              <a:t>Erlauben des Lesens der Daten von „Slave“-Knoten</a:t>
            </a:r>
          </a:p>
          <a:p>
            <a:endParaRPr lang="de-DE" sz="1800" dirty="0">
              <a:latin typeface="Courier"/>
              <a:cs typeface="Courier"/>
            </a:endParaRPr>
          </a:p>
          <a:p>
            <a:endParaRPr lang="de-DE" sz="1800" dirty="0" smtClean="0">
              <a:latin typeface="Courier"/>
              <a:cs typeface="Courier"/>
            </a:endParaRPr>
          </a:p>
          <a:p>
            <a:endParaRPr lang="de-DE" sz="1800" dirty="0">
              <a:latin typeface="Courier"/>
              <a:cs typeface="Courier"/>
            </a:endParaRPr>
          </a:p>
          <a:p>
            <a:endParaRPr lang="de-DE" sz="1800" dirty="0" smtClean="0">
              <a:latin typeface="Courier"/>
              <a:cs typeface="Courier"/>
            </a:endParaRPr>
          </a:p>
          <a:p>
            <a:endParaRPr lang="de-DE" sz="1800" dirty="0">
              <a:latin typeface="Courier"/>
              <a:cs typeface="Courier"/>
            </a:endParaRPr>
          </a:p>
          <a:p>
            <a:endParaRPr lang="de-DE" sz="1800" dirty="0" smtClean="0">
              <a:latin typeface="Courier"/>
              <a:cs typeface="Courier"/>
            </a:endParaRPr>
          </a:p>
          <a:p>
            <a:r>
              <a:rPr lang="de-DE" sz="1800" dirty="0" smtClean="0"/>
              <a:t>Beim Schreiben (REPLICA_SAFE: mindestens auf 2 Knoten geschrieben)</a:t>
            </a:r>
          </a:p>
          <a:p>
            <a:endParaRPr lang="de-DE" sz="1800" dirty="0" smtClean="0"/>
          </a:p>
          <a:p>
            <a:endParaRPr lang="de-DE" sz="1800" dirty="0"/>
          </a:p>
        </p:txBody>
      </p:sp>
      <p:sp>
        <p:nvSpPr>
          <p:cNvPr id="5" name="Rechteck 4"/>
          <p:cNvSpPr/>
          <p:nvPr/>
        </p:nvSpPr>
        <p:spPr>
          <a:xfrm>
            <a:off x="721239" y="2537926"/>
            <a:ext cx="7061691" cy="2031325"/>
          </a:xfrm>
          <a:prstGeom prst="rect">
            <a:avLst/>
          </a:prstGeom>
        </p:spPr>
        <p:txBody>
          <a:bodyPr wrap="square">
            <a:spAutoFit/>
          </a:bodyPr>
          <a:lstStyle/>
          <a:p>
            <a:r>
              <a:rPr lang="de-DE" sz="1400" noProof="1" smtClean="0">
                <a:latin typeface="Courier"/>
                <a:cs typeface="Courier"/>
              </a:rPr>
              <a:t>// konfiguiert bei Verbindung</a:t>
            </a:r>
          </a:p>
          <a:p>
            <a:r>
              <a:rPr lang="de-DE" sz="1400" noProof="1">
                <a:latin typeface="Courier"/>
                <a:cs typeface="Courier"/>
              </a:rPr>
              <a:t>Mongo mongo = new Mongo("localhost:27017");</a:t>
            </a:r>
          </a:p>
          <a:p>
            <a:r>
              <a:rPr lang="de-DE" sz="1400" noProof="1">
                <a:latin typeface="Courier"/>
                <a:cs typeface="Courier"/>
              </a:rPr>
              <a:t>mongo.</a:t>
            </a:r>
            <a:r>
              <a:rPr lang="de-DE" sz="1400" b="1" noProof="1">
                <a:latin typeface="Courier"/>
                <a:cs typeface="Courier"/>
              </a:rPr>
              <a:t>slaveOk</a:t>
            </a:r>
            <a:r>
              <a:rPr lang="de-DE" sz="1400" noProof="1">
                <a:latin typeface="Courier"/>
                <a:cs typeface="Courier"/>
              </a:rPr>
              <a:t>(</a:t>
            </a:r>
            <a:r>
              <a:rPr lang="de-DE" sz="1400" noProof="1" smtClean="0">
                <a:latin typeface="Courier"/>
                <a:cs typeface="Courier"/>
              </a:rPr>
              <a:t>)</a:t>
            </a:r>
          </a:p>
          <a:p>
            <a:endParaRPr lang="de-DE" sz="1400" noProof="1">
              <a:latin typeface="Courier"/>
              <a:cs typeface="Courier"/>
            </a:endParaRPr>
          </a:p>
          <a:p>
            <a:r>
              <a:rPr lang="de-DE" sz="1400" noProof="1" smtClean="0">
                <a:latin typeface="Courier"/>
                <a:cs typeface="Courier"/>
              </a:rPr>
              <a:t>// konfiguriert bei einer query</a:t>
            </a:r>
          </a:p>
          <a:p>
            <a:r>
              <a:rPr lang="de-DE" sz="1400" noProof="1">
                <a:latin typeface="Courier"/>
                <a:cs typeface="Courier"/>
              </a:rPr>
              <a:t>DBCollection collection = getOrderCollection();</a:t>
            </a:r>
          </a:p>
          <a:p>
            <a:r>
              <a:rPr lang="de-DE" sz="1400" noProof="1">
                <a:latin typeface="Courier"/>
                <a:cs typeface="Courier"/>
              </a:rPr>
              <a:t>BasicDBObject query = new BasicDBObject();</a:t>
            </a:r>
          </a:p>
          <a:p>
            <a:r>
              <a:rPr lang="de-DE" sz="1400" noProof="1">
                <a:latin typeface="Courier"/>
                <a:cs typeface="Courier"/>
              </a:rPr>
              <a:t>query.put("name","Martin");</a:t>
            </a:r>
          </a:p>
          <a:p>
            <a:r>
              <a:rPr lang="de-DE" sz="1400" noProof="1">
                <a:latin typeface="Courier"/>
                <a:cs typeface="Courier"/>
              </a:rPr>
              <a:t>DBCursor cursor = collection.find(query).</a:t>
            </a:r>
            <a:r>
              <a:rPr lang="de-DE" sz="1400" b="1" noProof="1">
                <a:latin typeface="Courier"/>
                <a:cs typeface="Courier"/>
              </a:rPr>
              <a:t>slaveOk</a:t>
            </a:r>
            <a:r>
              <a:rPr lang="de-DE" sz="1400" noProof="1">
                <a:latin typeface="Courier"/>
                <a:cs typeface="Courier"/>
              </a:rPr>
              <a:t>();</a:t>
            </a:r>
            <a:endParaRPr lang="de-DE" sz="1400" noProof="1" smtClean="0">
              <a:latin typeface="Courier"/>
              <a:cs typeface="Courier"/>
            </a:endParaRPr>
          </a:p>
        </p:txBody>
      </p:sp>
      <p:sp>
        <p:nvSpPr>
          <p:cNvPr id="6" name="Rechteck 5"/>
          <p:cNvSpPr/>
          <p:nvPr/>
        </p:nvSpPr>
        <p:spPr>
          <a:xfrm>
            <a:off x="721239" y="4838480"/>
            <a:ext cx="7061691" cy="1384995"/>
          </a:xfrm>
          <a:prstGeom prst="rect">
            <a:avLst/>
          </a:prstGeom>
        </p:spPr>
        <p:txBody>
          <a:bodyPr wrap="square">
            <a:spAutoFit/>
          </a:bodyPr>
          <a:lstStyle/>
          <a:p>
            <a:r>
              <a:rPr lang="de-DE" sz="1400" noProof="1" smtClean="0">
                <a:latin typeface="Courier"/>
                <a:cs typeface="Courier"/>
              </a:rPr>
              <a:t>// konfiguiert bei Verbindung</a:t>
            </a:r>
          </a:p>
          <a:p>
            <a:r>
              <a:rPr lang="de-DE" sz="1400" noProof="1">
                <a:latin typeface="Courier"/>
                <a:cs typeface="Courier"/>
              </a:rPr>
              <a:t>DBCollection shopping = database.getCollection("shopping");</a:t>
            </a:r>
          </a:p>
          <a:p>
            <a:r>
              <a:rPr lang="de-DE" sz="1400" noProof="1">
                <a:latin typeface="Courier"/>
                <a:cs typeface="Courier"/>
              </a:rPr>
              <a:t>shopping.setWriteConcern(REPLICAS_SAFE)</a:t>
            </a:r>
            <a:r>
              <a:rPr lang="de-DE" sz="1400" noProof="1" smtClean="0">
                <a:latin typeface="Courier"/>
                <a:cs typeface="Courier"/>
              </a:rPr>
              <a:t>;</a:t>
            </a:r>
          </a:p>
          <a:p>
            <a:endParaRPr lang="de-DE" sz="1400" noProof="1">
              <a:latin typeface="Courier"/>
              <a:cs typeface="Courier"/>
            </a:endParaRPr>
          </a:p>
          <a:p>
            <a:r>
              <a:rPr lang="de-DE" sz="1400" noProof="1" smtClean="0">
                <a:latin typeface="Courier"/>
                <a:cs typeface="Courier"/>
              </a:rPr>
              <a:t>// konfiguriert bei einem insert</a:t>
            </a:r>
          </a:p>
          <a:p>
            <a:r>
              <a:rPr lang="de-DE" sz="1400" noProof="1">
                <a:latin typeface="Courier"/>
                <a:cs typeface="Courier"/>
              </a:rPr>
              <a:t>WriteResult result = shopping.insert(order, REPLICAS_SAFE);</a:t>
            </a:r>
            <a:endParaRPr lang="de-DE" sz="1400" noProof="1" smtClean="0">
              <a:latin typeface="Courier"/>
              <a:cs typeface="Courier"/>
            </a:endParaRPr>
          </a:p>
        </p:txBody>
      </p:sp>
    </p:spTree>
    <p:extLst>
      <p:ext uri="{BB962C8B-B14F-4D97-AF65-F5344CB8AC3E}">
        <p14:creationId xmlns:p14="http://schemas.microsoft.com/office/powerpoint/2010/main" val="372363151"/>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MongoDB</a:t>
            </a:r>
            <a:r>
              <a:rPr lang="de-DE" dirty="0" smtClean="0"/>
              <a:t> – Konsistenz</a:t>
            </a:r>
            <a:endParaRPr lang="de-DE" dirty="0"/>
          </a:p>
        </p:txBody>
      </p:sp>
      <p:sp>
        <p:nvSpPr>
          <p:cNvPr id="3" name="Inhaltsplatzhalter 2"/>
          <p:cNvSpPr>
            <a:spLocks noGrp="1"/>
          </p:cNvSpPr>
          <p:nvPr>
            <p:ph idx="1"/>
          </p:nvPr>
        </p:nvSpPr>
        <p:spPr/>
        <p:txBody>
          <a:bodyPr>
            <a:normAutofit/>
          </a:bodyPr>
          <a:lstStyle/>
          <a:p>
            <a:r>
              <a:rPr lang="de-DE" sz="1800" dirty="0"/>
              <a:t>Bei Fail des Masters (</a:t>
            </a:r>
            <a:r>
              <a:rPr lang="de-DE" sz="1800" dirty="0" err="1"/>
              <a:t>primary</a:t>
            </a:r>
            <a:r>
              <a:rPr lang="de-DE" sz="1800" dirty="0"/>
              <a:t>) wird ein neuer </a:t>
            </a:r>
            <a:r>
              <a:rPr lang="de-DE" sz="1800" dirty="0" smtClean="0"/>
              <a:t>gewählt</a:t>
            </a:r>
          </a:p>
          <a:p>
            <a:r>
              <a:rPr lang="de-DE" sz="1800" dirty="0" smtClean="0"/>
              <a:t>Knoten können unterschiedliche Prioritäten bekommen</a:t>
            </a:r>
          </a:p>
          <a:p>
            <a:endParaRPr lang="de-DE" sz="1800" dirty="0"/>
          </a:p>
          <a:p>
            <a:endParaRPr lang="de-DE" sz="1800" dirty="0" smtClean="0"/>
          </a:p>
          <a:p>
            <a:endParaRPr lang="de-DE" sz="1800" dirty="0"/>
          </a:p>
          <a:p>
            <a:endParaRPr lang="de-DE" sz="1800" dirty="0" smtClean="0"/>
          </a:p>
          <a:p>
            <a:endParaRPr lang="de-DE" sz="1800" dirty="0"/>
          </a:p>
          <a:p>
            <a:endParaRPr lang="de-DE" sz="1800" dirty="0" smtClean="0"/>
          </a:p>
          <a:p>
            <a:endParaRPr lang="de-DE" sz="1800" dirty="0"/>
          </a:p>
          <a:p>
            <a:endParaRPr lang="de-DE" sz="1800" dirty="0" smtClean="0"/>
          </a:p>
          <a:p>
            <a:endParaRPr lang="de-DE" sz="1800" dirty="0"/>
          </a:p>
          <a:p>
            <a:endParaRPr lang="de-DE" sz="1800" dirty="0" smtClean="0"/>
          </a:p>
          <a:p>
            <a:r>
              <a:rPr lang="de-DE" sz="1800" dirty="0" smtClean="0"/>
              <a:t>Falls der ausgefallene Primary wieder online ist, wird er automatisch zum Slave (</a:t>
            </a:r>
            <a:r>
              <a:rPr lang="de-DE" sz="1800" dirty="0" err="1" smtClean="0"/>
              <a:t>Secondary</a:t>
            </a:r>
            <a:r>
              <a:rPr lang="de-DE" sz="1800" dirty="0" smtClean="0"/>
              <a:t>)</a:t>
            </a:r>
            <a:endParaRPr lang="de-DE" sz="1800" dirty="0"/>
          </a:p>
          <a:p>
            <a:endParaRPr lang="de-DE" sz="1800" dirty="0" smtClean="0"/>
          </a:p>
          <a:p>
            <a:endParaRPr lang="de-DE" sz="1800" dirty="0"/>
          </a:p>
        </p:txBody>
      </p:sp>
      <p:pic>
        <p:nvPicPr>
          <p:cNvPr id="4" name="Bild 3"/>
          <p:cNvPicPr>
            <a:picLocks noChangeAspect="1"/>
          </p:cNvPicPr>
          <p:nvPr/>
        </p:nvPicPr>
        <p:blipFill>
          <a:blip r:embed="rId3"/>
          <a:stretch>
            <a:fillRect/>
          </a:stretch>
        </p:blipFill>
        <p:spPr>
          <a:xfrm>
            <a:off x="2107839" y="2383176"/>
            <a:ext cx="4935661" cy="2987374"/>
          </a:xfrm>
          <a:prstGeom prst="rect">
            <a:avLst/>
          </a:prstGeom>
        </p:spPr>
      </p:pic>
      <p:sp>
        <p:nvSpPr>
          <p:cNvPr id="7" name="Rechteck 6"/>
          <p:cNvSpPr/>
          <p:nvPr/>
        </p:nvSpPr>
        <p:spPr>
          <a:xfrm>
            <a:off x="6445544" y="5370550"/>
            <a:ext cx="2241256" cy="261610"/>
          </a:xfrm>
          <a:prstGeom prst="rect">
            <a:avLst/>
          </a:prstGeom>
        </p:spPr>
        <p:txBody>
          <a:bodyPr wrap="none">
            <a:spAutoFit/>
          </a:bodyPr>
          <a:lstStyle/>
          <a:p>
            <a:r>
              <a:rPr lang="de-DE" sz="1100" dirty="0" smtClean="0"/>
              <a:t>[Quelle: Fowler: </a:t>
            </a:r>
            <a:r>
              <a:rPr lang="de-DE" sz="1100" dirty="0" err="1" smtClean="0"/>
              <a:t>NoSQL</a:t>
            </a:r>
            <a:r>
              <a:rPr lang="de-DE" sz="1100" dirty="0" smtClean="0"/>
              <a:t> </a:t>
            </a:r>
            <a:r>
              <a:rPr lang="de-DE" sz="1100" dirty="0" err="1" smtClean="0"/>
              <a:t>Distilled</a:t>
            </a:r>
            <a:r>
              <a:rPr lang="de-DE" sz="1100" dirty="0" smtClean="0"/>
              <a:t>]</a:t>
            </a:r>
            <a:endParaRPr lang="de-DE" sz="1100" dirty="0"/>
          </a:p>
        </p:txBody>
      </p:sp>
    </p:spTree>
    <p:extLst>
      <p:ext uri="{BB962C8B-B14F-4D97-AF65-F5344CB8AC3E}">
        <p14:creationId xmlns:p14="http://schemas.microsoft.com/office/powerpoint/2010/main" val="3877478573"/>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MongoDB</a:t>
            </a:r>
            <a:r>
              <a:rPr lang="de-DE" dirty="0" smtClean="0"/>
              <a:t> – Konsistenz</a:t>
            </a:r>
            <a:endParaRPr lang="de-DE" dirty="0"/>
          </a:p>
        </p:txBody>
      </p:sp>
      <p:sp>
        <p:nvSpPr>
          <p:cNvPr id="3" name="Inhaltsplatzhalter 2"/>
          <p:cNvSpPr>
            <a:spLocks noGrp="1"/>
          </p:cNvSpPr>
          <p:nvPr>
            <p:ph idx="1"/>
          </p:nvPr>
        </p:nvSpPr>
        <p:spPr/>
        <p:txBody>
          <a:bodyPr>
            <a:normAutofit/>
          </a:bodyPr>
          <a:lstStyle/>
          <a:p>
            <a:r>
              <a:rPr lang="de-DE" dirty="0" err="1" smtClean="0"/>
              <a:t>Replica</a:t>
            </a:r>
            <a:r>
              <a:rPr lang="de-DE" dirty="0" smtClean="0"/>
              <a:t>-Sets werden verwendet für </a:t>
            </a:r>
          </a:p>
          <a:p>
            <a:pPr lvl="1"/>
            <a:r>
              <a:rPr lang="de-DE" sz="1800" dirty="0" smtClean="0"/>
              <a:t>Datenredundanz</a:t>
            </a:r>
          </a:p>
          <a:p>
            <a:pPr lvl="1"/>
            <a:r>
              <a:rPr lang="de-DE" sz="1800" dirty="0" smtClean="0"/>
              <a:t>Automatisches Failover</a:t>
            </a:r>
          </a:p>
          <a:p>
            <a:pPr lvl="1"/>
            <a:r>
              <a:rPr lang="de-DE" sz="1800" dirty="0" smtClean="0"/>
              <a:t>Skalierung von Leseoperationen</a:t>
            </a:r>
          </a:p>
          <a:p>
            <a:pPr lvl="1"/>
            <a:r>
              <a:rPr lang="de-DE" sz="1800" dirty="0" err="1" smtClean="0"/>
              <a:t>Recovery</a:t>
            </a:r>
            <a:r>
              <a:rPr lang="de-DE" sz="1800" dirty="0" smtClean="0"/>
              <a:t> nach Ausfall</a:t>
            </a:r>
          </a:p>
          <a:p>
            <a:pPr lvl="1"/>
            <a:r>
              <a:rPr lang="de-DE" sz="1800" dirty="0" smtClean="0"/>
              <a:t>Wartungsarbeiten ohne Server-Downtime</a:t>
            </a:r>
          </a:p>
          <a:p>
            <a:r>
              <a:rPr lang="de-DE" dirty="0" smtClean="0"/>
              <a:t>Ähnliche Mechanismen bieten </a:t>
            </a:r>
            <a:r>
              <a:rPr lang="de-DE" dirty="0" err="1"/>
              <a:t>CouchDB</a:t>
            </a:r>
            <a:r>
              <a:rPr lang="de-DE" dirty="0"/>
              <a:t>, </a:t>
            </a:r>
            <a:r>
              <a:rPr lang="de-DE" dirty="0" err="1"/>
              <a:t>RavenDB</a:t>
            </a:r>
            <a:r>
              <a:rPr lang="de-DE" dirty="0"/>
              <a:t>, Terrastore, </a:t>
            </a:r>
            <a:r>
              <a:rPr lang="de-DE" dirty="0" smtClean="0"/>
              <a:t>und andere Produkte</a:t>
            </a:r>
          </a:p>
          <a:p>
            <a:endParaRPr lang="de-DE" dirty="0"/>
          </a:p>
        </p:txBody>
      </p:sp>
    </p:spTree>
    <p:extLst>
      <p:ext uri="{BB962C8B-B14F-4D97-AF65-F5344CB8AC3E}">
        <p14:creationId xmlns:p14="http://schemas.microsoft.com/office/powerpoint/2010/main" val="71265395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u="sng" dirty="0" err="1" smtClean="0"/>
              <a:t>Applikations</a:t>
            </a:r>
            <a:r>
              <a:rPr lang="de-DE" dirty="0" smtClean="0"/>
              <a:t> vs. Integrations-DB</a:t>
            </a:r>
            <a:endParaRPr lang="de-DE" dirty="0"/>
          </a:p>
        </p:txBody>
      </p:sp>
      <p:sp>
        <p:nvSpPr>
          <p:cNvPr id="4" name="Zylinder 3"/>
          <p:cNvSpPr/>
          <p:nvPr/>
        </p:nvSpPr>
        <p:spPr>
          <a:xfrm>
            <a:off x="945819" y="3443885"/>
            <a:ext cx="1084713" cy="800403"/>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DB1</a:t>
            </a:r>
            <a:endParaRPr lang="de-DE" dirty="0"/>
          </a:p>
        </p:txBody>
      </p:sp>
      <p:sp>
        <p:nvSpPr>
          <p:cNvPr id="5" name="Rechteck 4"/>
          <p:cNvSpPr/>
          <p:nvPr/>
        </p:nvSpPr>
        <p:spPr>
          <a:xfrm>
            <a:off x="357164" y="1786024"/>
            <a:ext cx="2262024" cy="10054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Orders App</a:t>
            </a:r>
            <a:endParaRPr lang="de-DE" dirty="0"/>
          </a:p>
        </p:txBody>
      </p:sp>
      <p:sp>
        <p:nvSpPr>
          <p:cNvPr id="6" name="Rechteck 5"/>
          <p:cNvSpPr/>
          <p:nvPr/>
        </p:nvSpPr>
        <p:spPr>
          <a:xfrm>
            <a:off x="3513722" y="1786024"/>
            <a:ext cx="2262024" cy="10054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CRM App</a:t>
            </a:r>
            <a:endParaRPr lang="de-DE" dirty="0"/>
          </a:p>
        </p:txBody>
      </p:sp>
      <p:sp>
        <p:nvSpPr>
          <p:cNvPr id="7" name="Rechteck 6"/>
          <p:cNvSpPr/>
          <p:nvPr/>
        </p:nvSpPr>
        <p:spPr>
          <a:xfrm>
            <a:off x="6653790" y="1786024"/>
            <a:ext cx="2262024" cy="10054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HR App</a:t>
            </a:r>
            <a:endParaRPr lang="de-DE" dirty="0"/>
          </a:p>
        </p:txBody>
      </p:sp>
      <p:cxnSp>
        <p:nvCxnSpPr>
          <p:cNvPr id="10" name="Gerade Verbindung mit Pfeil 9"/>
          <p:cNvCxnSpPr>
            <a:stCxn id="5" idx="2"/>
            <a:endCxn id="4" idx="1"/>
          </p:cNvCxnSpPr>
          <p:nvPr/>
        </p:nvCxnSpPr>
        <p:spPr>
          <a:xfrm>
            <a:off x="1488176" y="2791489"/>
            <a:ext cx="0" cy="65239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5" name="Rechteck 14"/>
          <p:cNvSpPr/>
          <p:nvPr/>
        </p:nvSpPr>
        <p:spPr>
          <a:xfrm>
            <a:off x="2267506" y="5077627"/>
            <a:ext cx="6237646" cy="923330"/>
          </a:xfrm>
          <a:prstGeom prst="rect">
            <a:avLst/>
          </a:prstGeom>
        </p:spPr>
        <p:txBody>
          <a:bodyPr wrap="square">
            <a:spAutoFit/>
          </a:bodyPr>
          <a:lstStyle/>
          <a:p>
            <a:r>
              <a:rPr lang="de-DE" dirty="0" smtClean="0"/>
              <a:t>Integration von Applikationen</a:t>
            </a:r>
            <a:br>
              <a:rPr lang="de-DE" dirty="0" smtClean="0"/>
            </a:br>
            <a:r>
              <a:rPr lang="de-DE" dirty="0" smtClean="0"/>
              <a:t>über Schnittstellen (z. B. HTTP mit XML</a:t>
            </a:r>
            <a:r>
              <a:rPr lang="de-DE" dirty="0"/>
              <a:t>/</a:t>
            </a:r>
            <a:r>
              <a:rPr lang="de-DE" dirty="0" smtClean="0"/>
              <a:t>JSON/BSON, </a:t>
            </a:r>
            <a:br>
              <a:rPr lang="de-DE" dirty="0" smtClean="0"/>
            </a:br>
            <a:r>
              <a:rPr lang="de-DE" dirty="0" smtClean="0"/>
              <a:t>RMI, CORBA, Messaging, ...)</a:t>
            </a:r>
            <a:endParaRPr lang="de-DE" dirty="0"/>
          </a:p>
        </p:txBody>
      </p:sp>
      <p:sp>
        <p:nvSpPr>
          <p:cNvPr id="18" name="Zylinder 17"/>
          <p:cNvSpPr/>
          <p:nvPr/>
        </p:nvSpPr>
        <p:spPr>
          <a:xfrm>
            <a:off x="4160274" y="3443885"/>
            <a:ext cx="1084713" cy="800403"/>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DB2</a:t>
            </a:r>
            <a:endParaRPr lang="de-DE" dirty="0"/>
          </a:p>
        </p:txBody>
      </p:sp>
      <p:cxnSp>
        <p:nvCxnSpPr>
          <p:cNvPr id="19" name="Gerade Verbindung mit Pfeil 18"/>
          <p:cNvCxnSpPr>
            <a:endCxn id="18" idx="1"/>
          </p:cNvCxnSpPr>
          <p:nvPr/>
        </p:nvCxnSpPr>
        <p:spPr>
          <a:xfrm>
            <a:off x="4702631" y="2791489"/>
            <a:ext cx="0" cy="65239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0" name="Zylinder 19"/>
          <p:cNvSpPr/>
          <p:nvPr/>
        </p:nvSpPr>
        <p:spPr>
          <a:xfrm>
            <a:off x="7361500" y="3443885"/>
            <a:ext cx="1084713" cy="800403"/>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DB3</a:t>
            </a:r>
            <a:endParaRPr lang="de-DE" dirty="0"/>
          </a:p>
        </p:txBody>
      </p:sp>
      <p:cxnSp>
        <p:nvCxnSpPr>
          <p:cNvPr id="21" name="Gerade Verbindung mit Pfeil 20"/>
          <p:cNvCxnSpPr>
            <a:endCxn id="20" idx="1"/>
          </p:cNvCxnSpPr>
          <p:nvPr/>
        </p:nvCxnSpPr>
        <p:spPr>
          <a:xfrm>
            <a:off x="7903857" y="2791489"/>
            <a:ext cx="0" cy="65239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2" name="Pfeil nach links und rechts 21"/>
          <p:cNvSpPr/>
          <p:nvPr/>
        </p:nvSpPr>
        <p:spPr>
          <a:xfrm>
            <a:off x="2619188" y="2123382"/>
            <a:ext cx="894534" cy="330745"/>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de-DE"/>
          </a:p>
        </p:txBody>
      </p:sp>
      <p:sp>
        <p:nvSpPr>
          <p:cNvPr id="23" name="Pfeil nach links und rechts 22"/>
          <p:cNvSpPr/>
          <p:nvPr/>
        </p:nvSpPr>
        <p:spPr>
          <a:xfrm>
            <a:off x="5775746" y="2123382"/>
            <a:ext cx="894534" cy="330745"/>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de-DE"/>
          </a:p>
        </p:txBody>
      </p:sp>
      <p:cxnSp>
        <p:nvCxnSpPr>
          <p:cNvPr id="25" name="Gerade Verbindung mit Pfeil 24"/>
          <p:cNvCxnSpPr/>
          <p:nvPr/>
        </p:nvCxnSpPr>
        <p:spPr>
          <a:xfrm flipH="1" flipV="1">
            <a:off x="3112851" y="2454127"/>
            <a:ext cx="400871" cy="2623500"/>
          </a:xfrm>
          <a:prstGeom prst="straightConnector1">
            <a:avLst/>
          </a:prstGeom>
          <a:ln>
            <a:solidFill>
              <a:srgbClr val="008000"/>
            </a:solidFill>
            <a:prstDash val="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1870469"/>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MongoDB</a:t>
            </a:r>
            <a:r>
              <a:rPr lang="de-DE" dirty="0" smtClean="0"/>
              <a:t> – Skalierung (Lesen)</a:t>
            </a:r>
            <a:endParaRPr lang="de-DE" dirty="0"/>
          </a:p>
        </p:txBody>
      </p:sp>
      <p:sp>
        <p:nvSpPr>
          <p:cNvPr id="3" name="Inhaltsplatzhalter 2"/>
          <p:cNvSpPr>
            <a:spLocks noGrp="1"/>
          </p:cNvSpPr>
          <p:nvPr>
            <p:ph idx="1"/>
          </p:nvPr>
        </p:nvSpPr>
        <p:spPr/>
        <p:txBody>
          <a:bodyPr>
            <a:normAutofit/>
          </a:bodyPr>
          <a:lstStyle/>
          <a:p>
            <a:r>
              <a:rPr lang="de-DE" sz="2000" dirty="0" smtClean="0"/>
              <a:t>Wird mehr Last für Leseoperationen benötigt, können einfach neue Knoten zum Cluster hinzugefügt werden (</a:t>
            </a:r>
            <a:r>
              <a:rPr lang="nb-NO" sz="1600" dirty="0" err="1">
                <a:latin typeface="Courier"/>
                <a:cs typeface="Courier"/>
              </a:rPr>
              <a:t>rs.add</a:t>
            </a:r>
            <a:r>
              <a:rPr lang="nb-NO" sz="1600" dirty="0">
                <a:latin typeface="Courier"/>
                <a:cs typeface="Courier"/>
              </a:rPr>
              <a:t>("mongod:27017");</a:t>
            </a:r>
            <a:r>
              <a:rPr lang="de-DE" sz="2000" dirty="0" smtClean="0"/>
              <a:t>)</a:t>
            </a:r>
          </a:p>
          <a:p>
            <a:endParaRPr lang="de-DE" sz="2000" dirty="0"/>
          </a:p>
        </p:txBody>
      </p:sp>
      <p:pic>
        <p:nvPicPr>
          <p:cNvPr id="4" name="Bild 3"/>
          <p:cNvPicPr>
            <a:picLocks noChangeAspect="1"/>
          </p:cNvPicPr>
          <p:nvPr/>
        </p:nvPicPr>
        <p:blipFill>
          <a:blip r:embed="rId3"/>
          <a:stretch>
            <a:fillRect/>
          </a:stretch>
        </p:blipFill>
        <p:spPr>
          <a:xfrm>
            <a:off x="1617837" y="2346977"/>
            <a:ext cx="5898184" cy="2930308"/>
          </a:xfrm>
          <a:prstGeom prst="rect">
            <a:avLst/>
          </a:prstGeom>
        </p:spPr>
      </p:pic>
      <p:sp>
        <p:nvSpPr>
          <p:cNvPr id="5" name="Rechteck 4"/>
          <p:cNvSpPr/>
          <p:nvPr/>
        </p:nvSpPr>
        <p:spPr>
          <a:xfrm>
            <a:off x="6445544" y="5370550"/>
            <a:ext cx="2241256" cy="261610"/>
          </a:xfrm>
          <a:prstGeom prst="rect">
            <a:avLst/>
          </a:prstGeom>
        </p:spPr>
        <p:txBody>
          <a:bodyPr wrap="none">
            <a:spAutoFit/>
          </a:bodyPr>
          <a:lstStyle/>
          <a:p>
            <a:r>
              <a:rPr lang="de-DE" sz="1100" dirty="0" smtClean="0"/>
              <a:t>[Quelle: Fowler: </a:t>
            </a:r>
            <a:r>
              <a:rPr lang="de-DE" sz="1100" dirty="0" err="1" smtClean="0"/>
              <a:t>NoSQL</a:t>
            </a:r>
            <a:r>
              <a:rPr lang="de-DE" sz="1100" dirty="0" smtClean="0"/>
              <a:t> </a:t>
            </a:r>
            <a:r>
              <a:rPr lang="de-DE" sz="1100" dirty="0" err="1" smtClean="0"/>
              <a:t>Distilled</a:t>
            </a:r>
            <a:r>
              <a:rPr lang="de-DE" sz="1100" dirty="0" smtClean="0"/>
              <a:t>]</a:t>
            </a:r>
            <a:endParaRPr lang="de-DE" sz="1100" dirty="0"/>
          </a:p>
        </p:txBody>
      </p:sp>
    </p:spTree>
    <p:extLst>
      <p:ext uri="{BB962C8B-B14F-4D97-AF65-F5344CB8AC3E}">
        <p14:creationId xmlns:p14="http://schemas.microsoft.com/office/powerpoint/2010/main" val="2168331606"/>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MongoDB</a:t>
            </a:r>
            <a:r>
              <a:rPr lang="de-DE" dirty="0" smtClean="0"/>
              <a:t> – Skalierung (Lesen)</a:t>
            </a:r>
            <a:endParaRPr lang="de-DE" dirty="0"/>
          </a:p>
        </p:txBody>
      </p:sp>
      <p:sp>
        <p:nvSpPr>
          <p:cNvPr id="3" name="Inhaltsplatzhalter 2"/>
          <p:cNvSpPr>
            <a:spLocks noGrp="1"/>
          </p:cNvSpPr>
          <p:nvPr>
            <p:ph idx="1"/>
          </p:nvPr>
        </p:nvSpPr>
        <p:spPr/>
        <p:txBody>
          <a:bodyPr>
            <a:normAutofit/>
          </a:bodyPr>
          <a:lstStyle/>
          <a:p>
            <a:r>
              <a:rPr lang="de-DE" sz="2000" dirty="0" smtClean="0"/>
              <a:t>Der neue Knoten fügt sich dem </a:t>
            </a:r>
            <a:r>
              <a:rPr lang="de-DE" sz="2000" dirty="0" err="1" smtClean="0"/>
              <a:t>Replica</a:t>
            </a:r>
            <a:r>
              <a:rPr lang="de-DE" sz="2000" dirty="0" smtClean="0"/>
              <a:t>-Set hinzu und wird synchronisiert</a:t>
            </a:r>
          </a:p>
          <a:p>
            <a:r>
              <a:rPr lang="de-DE" sz="2000" dirty="0" smtClean="0"/>
              <a:t>Danach steht er für Leseoperationen zur Verfügung</a:t>
            </a:r>
          </a:p>
          <a:p>
            <a:r>
              <a:rPr lang="de-DE" sz="2000" dirty="0" smtClean="0"/>
              <a:t>Hierfür ist kein Neustart anderer Knoten oder eine Anpassung der Applikation erforderlich!</a:t>
            </a:r>
          </a:p>
          <a:p>
            <a:endParaRPr lang="de-DE" sz="2000" dirty="0" smtClean="0"/>
          </a:p>
          <a:p>
            <a:endParaRPr lang="de-DE" sz="2000" dirty="0"/>
          </a:p>
        </p:txBody>
      </p:sp>
    </p:spTree>
    <p:extLst>
      <p:ext uri="{BB962C8B-B14F-4D97-AF65-F5344CB8AC3E}">
        <p14:creationId xmlns:p14="http://schemas.microsoft.com/office/powerpoint/2010/main" val="1232142606"/>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MongoDB</a:t>
            </a:r>
            <a:r>
              <a:rPr lang="de-DE" dirty="0" smtClean="0"/>
              <a:t> – Skalierung (Schreiben)</a:t>
            </a:r>
            <a:endParaRPr lang="de-DE" dirty="0"/>
          </a:p>
        </p:txBody>
      </p:sp>
      <p:sp>
        <p:nvSpPr>
          <p:cNvPr id="3" name="Inhaltsplatzhalter 2"/>
          <p:cNvSpPr>
            <a:spLocks noGrp="1"/>
          </p:cNvSpPr>
          <p:nvPr>
            <p:ph idx="1"/>
          </p:nvPr>
        </p:nvSpPr>
        <p:spPr/>
        <p:txBody>
          <a:bodyPr>
            <a:normAutofit/>
          </a:bodyPr>
          <a:lstStyle/>
          <a:p>
            <a:r>
              <a:rPr lang="de-DE" sz="2000" dirty="0" smtClean="0"/>
              <a:t>Für die Skalierung von Schreiboperationen unterstützt </a:t>
            </a:r>
            <a:r>
              <a:rPr lang="de-DE" sz="2000" dirty="0" err="1" smtClean="0"/>
              <a:t>MongoDB</a:t>
            </a:r>
            <a:r>
              <a:rPr lang="de-DE" sz="2000" dirty="0" smtClean="0"/>
              <a:t> </a:t>
            </a:r>
            <a:r>
              <a:rPr lang="de-DE" sz="2000" dirty="0" err="1" smtClean="0"/>
              <a:t>Sharding</a:t>
            </a:r>
            <a:endParaRPr lang="de-DE" sz="2000" dirty="0" smtClean="0"/>
          </a:p>
          <a:p>
            <a:r>
              <a:rPr lang="de-DE" sz="2000" dirty="0" smtClean="0"/>
              <a:t>Verschiedene Daten landen dann auf verschiedenen Knoten</a:t>
            </a:r>
          </a:p>
          <a:p>
            <a:endParaRPr lang="de-DE" sz="2000" dirty="0"/>
          </a:p>
          <a:p>
            <a:pPr marL="0" indent="0">
              <a:buNone/>
            </a:pPr>
            <a:endParaRPr lang="de-DE" sz="2000" dirty="0"/>
          </a:p>
          <a:p>
            <a:r>
              <a:rPr lang="de-DE" sz="2000" dirty="0" smtClean="0"/>
              <a:t>Neu hinzugefügte </a:t>
            </a:r>
            <a:r>
              <a:rPr lang="de-DE" sz="2000" dirty="0" err="1" smtClean="0"/>
              <a:t>Shards</a:t>
            </a:r>
            <a:r>
              <a:rPr lang="de-DE" sz="2000" dirty="0" smtClean="0"/>
              <a:t> werden in </a:t>
            </a:r>
            <a:r>
              <a:rPr lang="de-DE" sz="2000" dirty="0" err="1" smtClean="0"/>
              <a:t>MongoDB</a:t>
            </a:r>
            <a:r>
              <a:rPr lang="de-DE" sz="2000" dirty="0" smtClean="0"/>
              <a:t> dynamisch balanciert</a:t>
            </a:r>
          </a:p>
          <a:p>
            <a:pPr lvl="1"/>
            <a:r>
              <a:rPr lang="de-DE" sz="1600" dirty="0" smtClean="0"/>
              <a:t>dies kann allerdings temporär zu </a:t>
            </a:r>
            <a:r>
              <a:rPr lang="de-DE" sz="1600" dirty="0" err="1" smtClean="0"/>
              <a:t>Performanzeinbußen</a:t>
            </a:r>
            <a:r>
              <a:rPr lang="de-DE" sz="1600" dirty="0" smtClean="0"/>
              <a:t> führen</a:t>
            </a:r>
          </a:p>
          <a:p>
            <a:r>
              <a:rPr lang="de-DE" sz="2000" dirty="0" smtClean="0"/>
              <a:t>Je </a:t>
            </a:r>
            <a:r>
              <a:rPr lang="de-DE" sz="2000" dirty="0" err="1" smtClean="0"/>
              <a:t>Shard</a:t>
            </a:r>
            <a:r>
              <a:rPr lang="de-DE" sz="2000" dirty="0" smtClean="0"/>
              <a:t> kann ein </a:t>
            </a:r>
            <a:r>
              <a:rPr lang="de-DE" sz="2000" dirty="0" err="1" smtClean="0"/>
              <a:t>Replica</a:t>
            </a:r>
            <a:r>
              <a:rPr lang="de-DE" sz="2000" dirty="0" smtClean="0"/>
              <a:t>-Set definiert werden</a:t>
            </a:r>
          </a:p>
          <a:p>
            <a:endParaRPr lang="de-DE" sz="2000" dirty="0" smtClean="0"/>
          </a:p>
          <a:p>
            <a:endParaRPr lang="de-DE" sz="2000" dirty="0" smtClean="0"/>
          </a:p>
          <a:p>
            <a:endParaRPr lang="de-DE" sz="2000" dirty="0"/>
          </a:p>
        </p:txBody>
      </p:sp>
      <p:sp>
        <p:nvSpPr>
          <p:cNvPr id="4" name="Rechteck 3"/>
          <p:cNvSpPr/>
          <p:nvPr/>
        </p:nvSpPr>
        <p:spPr>
          <a:xfrm>
            <a:off x="721239" y="2667551"/>
            <a:ext cx="7061691" cy="738664"/>
          </a:xfrm>
          <a:prstGeom prst="rect">
            <a:avLst/>
          </a:prstGeom>
        </p:spPr>
        <p:txBody>
          <a:bodyPr wrap="square">
            <a:spAutoFit/>
          </a:bodyPr>
          <a:lstStyle/>
          <a:p>
            <a:r>
              <a:rPr lang="de-DE" sz="1400" noProof="1" smtClean="0">
                <a:latin typeface="Courier"/>
                <a:cs typeface="Courier"/>
              </a:rPr>
              <a:t>// konfiguiert Sharding nach Ort des Kunden</a:t>
            </a:r>
          </a:p>
          <a:p>
            <a:r>
              <a:rPr lang="de-DE" sz="1400" noProof="1">
                <a:latin typeface="Courier"/>
                <a:cs typeface="Courier"/>
              </a:rPr>
              <a:t>db.runCommand( { shardcollection :"ecommerce.customer",</a:t>
            </a:r>
          </a:p>
          <a:p>
            <a:r>
              <a:rPr lang="de-DE" sz="1400" noProof="1">
                <a:latin typeface="Courier"/>
                <a:cs typeface="Courier"/>
              </a:rPr>
              <a:t>                 key : </a:t>
            </a:r>
            <a:r>
              <a:rPr lang="de-DE" sz="1400" noProof="1" smtClean="0">
                <a:latin typeface="Courier"/>
                <a:cs typeface="Courier"/>
              </a:rPr>
              <a:t>{location : </a:t>
            </a:r>
            <a:r>
              <a:rPr lang="de-DE" sz="1400" noProof="1">
                <a:latin typeface="Courier"/>
                <a:cs typeface="Courier"/>
              </a:rPr>
              <a:t>1} } )</a:t>
            </a:r>
            <a:endParaRPr lang="de-DE" sz="1400" noProof="1" smtClean="0">
              <a:latin typeface="Courier"/>
              <a:cs typeface="Courier"/>
            </a:endParaRPr>
          </a:p>
        </p:txBody>
      </p:sp>
    </p:spTree>
    <p:extLst>
      <p:ext uri="{BB962C8B-B14F-4D97-AF65-F5344CB8AC3E}">
        <p14:creationId xmlns:p14="http://schemas.microsoft.com/office/powerpoint/2010/main" val="3924225636"/>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3200" dirty="0" err="1" smtClean="0"/>
              <a:t>Document</a:t>
            </a:r>
            <a:r>
              <a:rPr lang="de-DE" sz="3200" dirty="0" smtClean="0"/>
              <a:t>-Datenbanken – Wann anwenden?</a:t>
            </a:r>
            <a:endParaRPr lang="de-DE" sz="3200" dirty="0"/>
          </a:p>
        </p:txBody>
      </p:sp>
      <p:sp>
        <p:nvSpPr>
          <p:cNvPr id="3" name="Inhaltsplatzhalter 2"/>
          <p:cNvSpPr>
            <a:spLocks noGrp="1"/>
          </p:cNvSpPr>
          <p:nvPr>
            <p:ph idx="1"/>
          </p:nvPr>
        </p:nvSpPr>
        <p:spPr/>
        <p:txBody>
          <a:bodyPr>
            <a:normAutofit/>
          </a:bodyPr>
          <a:lstStyle/>
          <a:p>
            <a:r>
              <a:rPr lang="de-DE" dirty="0" smtClean="0"/>
              <a:t>Content Management Systeme (CMS) / Publishing</a:t>
            </a:r>
          </a:p>
          <a:p>
            <a:pPr lvl="1"/>
            <a:r>
              <a:rPr lang="de-DE" sz="1800" dirty="0" err="1" smtClean="0"/>
              <a:t>Document</a:t>
            </a:r>
            <a:r>
              <a:rPr lang="de-DE" sz="1800" dirty="0" smtClean="0"/>
              <a:t>-DBs sind schemalos</a:t>
            </a:r>
            <a:endParaRPr lang="de-DE" dirty="0" smtClean="0"/>
          </a:p>
          <a:p>
            <a:r>
              <a:rPr lang="de-DE" dirty="0" smtClean="0"/>
              <a:t>Blogging-Plattformen</a:t>
            </a:r>
          </a:p>
          <a:p>
            <a:r>
              <a:rPr lang="de-DE" dirty="0" smtClean="0"/>
              <a:t>E-Commerce</a:t>
            </a:r>
          </a:p>
          <a:p>
            <a:pPr lvl="1"/>
            <a:r>
              <a:rPr lang="de-DE" sz="1800" dirty="0" smtClean="0"/>
              <a:t>Flexibilität durch Schemaänderungen für Produkte, Aufträge, Kundendaten, etc.</a:t>
            </a:r>
          </a:p>
          <a:p>
            <a:r>
              <a:rPr lang="de-DE" dirty="0" smtClean="0"/>
              <a:t>Event-</a:t>
            </a:r>
            <a:r>
              <a:rPr lang="de-DE" dirty="0" err="1" smtClean="0"/>
              <a:t>Logging</a:t>
            </a:r>
            <a:endParaRPr lang="de-DE" dirty="0" smtClean="0"/>
          </a:p>
          <a:p>
            <a:pPr lvl="1"/>
            <a:r>
              <a:rPr lang="de-DE" sz="1600" dirty="0" err="1" smtClean="0"/>
              <a:t>LogEvents</a:t>
            </a:r>
            <a:endParaRPr lang="de-DE" sz="1600" dirty="0" smtClean="0"/>
          </a:p>
          <a:p>
            <a:pPr lvl="1"/>
            <a:r>
              <a:rPr lang="de-DE" sz="1600" dirty="0" err="1" smtClean="0"/>
              <a:t>Sharding</a:t>
            </a:r>
            <a:r>
              <a:rPr lang="de-DE" sz="1600" dirty="0" smtClean="0"/>
              <a:t> z. B. nach Applikationsname oder Event-Typ</a:t>
            </a:r>
          </a:p>
          <a:p>
            <a:endParaRPr lang="de-DE" dirty="0"/>
          </a:p>
          <a:p>
            <a:endParaRPr lang="de-DE" dirty="0" smtClean="0"/>
          </a:p>
          <a:p>
            <a:endParaRPr lang="de-DE" dirty="0" smtClean="0"/>
          </a:p>
          <a:p>
            <a:pPr lvl="1"/>
            <a:endParaRPr lang="de-DE" dirty="0" smtClean="0"/>
          </a:p>
        </p:txBody>
      </p:sp>
      <p:sp>
        <p:nvSpPr>
          <p:cNvPr id="4" name="Rechteck 3"/>
          <p:cNvSpPr/>
          <p:nvPr/>
        </p:nvSpPr>
        <p:spPr>
          <a:xfrm>
            <a:off x="8302489" y="546002"/>
            <a:ext cx="768622" cy="923330"/>
          </a:xfrm>
          <a:prstGeom prst="rect">
            <a:avLst/>
          </a:prstGeom>
        </p:spPr>
        <p:txBody>
          <a:bodyPr wrap="none">
            <a:spAutoFit/>
          </a:bodyPr>
          <a:lstStyle/>
          <a:p>
            <a:r>
              <a:rPr lang="de-DE" sz="5400" dirty="0" smtClean="0">
                <a:solidFill>
                  <a:srgbClr val="008000"/>
                </a:solidFill>
                <a:sym typeface="Wingdings"/>
              </a:rPr>
              <a:t></a:t>
            </a:r>
            <a:endParaRPr lang="de-DE" sz="5400" dirty="0">
              <a:solidFill>
                <a:srgbClr val="008000"/>
              </a:solidFill>
            </a:endParaRPr>
          </a:p>
        </p:txBody>
      </p:sp>
    </p:spTree>
    <p:extLst>
      <p:ext uri="{BB962C8B-B14F-4D97-AF65-F5344CB8AC3E}">
        <p14:creationId xmlns:p14="http://schemas.microsoft.com/office/powerpoint/2010/main" val="1114388462"/>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z="3200" dirty="0" err="1"/>
              <a:t>Document</a:t>
            </a:r>
            <a:r>
              <a:rPr lang="de-DE" sz="3200" dirty="0"/>
              <a:t>-Datenbanken </a:t>
            </a:r>
            <a:r>
              <a:rPr lang="de-DE" sz="3200" dirty="0" smtClean="0"/>
              <a:t>– Wann nicht anwenden?</a:t>
            </a:r>
            <a:endParaRPr lang="de-DE" sz="3200" dirty="0"/>
          </a:p>
        </p:txBody>
      </p:sp>
      <p:sp>
        <p:nvSpPr>
          <p:cNvPr id="3" name="Inhaltsplatzhalter 2"/>
          <p:cNvSpPr>
            <a:spLocks noGrp="1"/>
          </p:cNvSpPr>
          <p:nvPr>
            <p:ph idx="1"/>
          </p:nvPr>
        </p:nvSpPr>
        <p:spPr/>
        <p:txBody>
          <a:bodyPr>
            <a:normAutofit/>
          </a:bodyPr>
          <a:lstStyle/>
          <a:p>
            <a:r>
              <a:rPr lang="de-DE" dirty="0" smtClean="0"/>
              <a:t>Transaktionen über mehrere </a:t>
            </a:r>
            <a:r>
              <a:rPr lang="de-DE" dirty="0" err="1" smtClean="0"/>
              <a:t>Document</a:t>
            </a:r>
            <a:r>
              <a:rPr lang="de-DE" dirty="0" smtClean="0"/>
              <a:t>-Operationen</a:t>
            </a:r>
          </a:p>
          <a:p>
            <a:r>
              <a:rPr lang="de-DE" dirty="0" smtClean="0"/>
              <a:t>Wenn Abfragen auf variierende Aggregat-Strukturen ausgeführt werden sollen</a:t>
            </a:r>
          </a:p>
          <a:p>
            <a:endParaRPr lang="de-DE" dirty="0" smtClean="0"/>
          </a:p>
          <a:p>
            <a:pPr lvl="1"/>
            <a:endParaRPr lang="de-DE" sz="1800" dirty="0" smtClean="0"/>
          </a:p>
          <a:p>
            <a:endParaRPr lang="de-DE" dirty="0"/>
          </a:p>
          <a:p>
            <a:endParaRPr lang="de-DE" dirty="0" smtClean="0"/>
          </a:p>
          <a:p>
            <a:endParaRPr lang="de-DE" dirty="0" smtClean="0"/>
          </a:p>
          <a:p>
            <a:pPr lvl="1"/>
            <a:endParaRPr lang="de-DE" dirty="0" smtClean="0"/>
          </a:p>
        </p:txBody>
      </p:sp>
      <p:sp>
        <p:nvSpPr>
          <p:cNvPr id="4" name="Rechteck 3"/>
          <p:cNvSpPr/>
          <p:nvPr/>
        </p:nvSpPr>
        <p:spPr>
          <a:xfrm>
            <a:off x="8302489" y="546002"/>
            <a:ext cx="768622" cy="923330"/>
          </a:xfrm>
          <a:prstGeom prst="rect">
            <a:avLst/>
          </a:prstGeom>
        </p:spPr>
        <p:txBody>
          <a:bodyPr wrap="none">
            <a:spAutoFit/>
          </a:bodyPr>
          <a:lstStyle/>
          <a:p>
            <a:r>
              <a:rPr lang="de-DE" sz="5400" dirty="0" smtClean="0">
                <a:solidFill>
                  <a:srgbClr val="FF0000"/>
                </a:solidFill>
                <a:sym typeface="Wingdings"/>
              </a:rPr>
              <a:t></a:t>
            </a:r>
            <a:endParaRPr lang="de-DE" sz="5400" dirty="0">
              <a:solidFill>
                <a:srgbClr val="FF0000"/>
              </a:solidFill>
            </a:endParaRPr>
          </a:p>
        </p:txBody>
      </p:sp>
    </p:spTree>
    <p:extLst>
      <p:ext uri="{BB962C8B-B14F-4D97-AF65-F5344CB8AC3E}">
        <p14:creationId xmlns:p14="http://schemas.microsoft.com/office/powerpoint/2010/main" val="944315835"/>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612903"/>
            <a:ext cx="8229600" cy="990600"/>
          </a:xfrm>
        </p:spPr>
        <p:txBody>
          <a:bodyPr>
            <a:noAutofit/>
          </a:bodyPr>
          <a:lstStyle/>
          <a:p>
            <a:r>
              <a:rPr lang="de-DE" sz="2800" dirty="0" smtClean="0"/>
              <a:t>Ausgewählte </a:t>
            </a:r>
            <a:r>
              <a:rPr lang="de-DE" sz="2800" dirty="0" err="1" smtClean="0"/>
              <a:t>NoSQL</a:t>
            </a:r>
            <a:r>
              <a:rPr lang="de-DE" sz="2800" dirty="0" smtClean="0"/>
              <a:t>-Datenbanken</a:t>
            </a:r>
            <a:endParaRPr lang="de-DE" sz="2800" dirty="0"/>
          </a:p>
        </p:txBody>
      </p:sp>
      <p:sp>
        <p:nvSpPr>
          <p:cNvPr id="3" name="Rechteck 2"/>
          <p:cNvSpPr/>
          <p:nvPr/>
        </p:nvSpPr>
        <p:spPr>
          <a:xfrm>
            <a:off x="1831581" y="3429733"/>
            <a:ext cx="2954655" cy="1200329"/>
          </a:xfrm>
          <a:prstGeom prst="rect">
            <a:avLst/>
          </a:prstGeom>
        </p:spPr>
        <p:txBody>
          <a:bodyPr wrap="none">
            <a:spAutoFit/>
          </a:bodyPr>
          <a:lstStyle/>
          <a:p>
            <a:pPr marL="285750" indent="-285750">
              <a:buFont typeface="Arial"/>
              <a:buChar char="•"/>
            </a:pPr>
            <a:r>
              <a:rPr lang="de-DE" dirty="0" smtClean="0"/>
              <a:t>Key-Value Datenbanken</a:t>
            </a:r>
          </a:p>
          <a:p>
            <a:pPr marL="285750" indent="-285750">
              <a:buFont typeface="Arial"/>
              <a:buChar char="•"/>
            </a:pPr>
            <a:r>
              <a:rPr lang="de-DE" dirty="0" err="1" smtClean="0"/>
              <a:t>Document</a:t>
            </a:r>
            <a:r>
              <a:rPr lang="de-DE" dirty="0" smtClean="0"/>
              <a:t> </a:t>
            </a:r>
            <a:r>
              <a:rPr lang="de-DE" dirty="0"/>
              <a:t>Datenbanken</a:t>
            </a:r>
            <a:endParaRPr lang="de-DE" dirty="0" smtClean="0"/>
          </a:p>
          <a:p>
            <a:pPr marL="285750" indent="-285750">
              <a:buFont typeface="Arial"/>
              <a:buChar char="•"/>
            </a:pPr>
            <a:r>
              <a:rPr lang="de-DE" dirty="0" err="1" smtClean="0">
                <a:solidFill>
                  <a:schemeClr val="tx2"/>
                </a:solidFill>
              </a:rPr>
              <a:t>Column</a:t>
            </a:r>
            <a:r>
              <a:rPr lang="de-DE" dirty="0" smtClean="0">
                <a:solidFill>
                  <a:schemeClr val="tx2"/>
                </a:solidFill>
              </a:rPr>
              <a:t>-Family Stores</a:t>
            </a:r>
          </a:p>
          <a:p>
            <a:pPr marL="285750" indent="-285750">
              <a:buFont typeface="Arial"/>
              <a:buChar char="•"/>
            </a:pPr>
            <a:r>
              <a:rPr lang="de-DE" dirty="0" smtClean="0"/>
              <a:t>Graph </a:t>
            </a:r>
            <a:r>
              <a:rPr lang="de-DE" dirty="0"/>
              <a:t>Datenbanken</a:t>
            </a:r>
            <a:endParaRPr lang="de-DE" dirty="0" smtClean="0"/>
          </a:p>
        </p:txBody>
      </p:sp>
    </p:spTree>
    <p:extLst>
      <p:ext uri="{BB962C8B-B14F-4D97-AF65-F5344CB8AC3E}">
        <p14:creationId xmlns:p14="http://schemas.microsoft.com/office/powerpoint/2010/main" val="3654193820"/>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Column</a:t>
            </a:r>
            <a:r>
              <a:rPr lang="de-DE" dirty="0" smtClean="0"/>
              <a:t>-Family Stores</a:t>
            </a:r>
            <a:endParaRPr lang="de-DE" dirty="0"/>
          </a:p>
        </p:txBody>
      </p:sp>
      <p:sp>
        <p:nvSpPr>
          <p:cNvPr id="3" name="Inhaltsplatzhalter 2"/>
          <p:cNvSpPr>
            <a:spLocks noGrp="1"/>
          </p:cNvSpPr>
          <p:nvPr>
            <p:ph idx="1"/>
          </p:nvPr>
        </p:nvSpPr>
        <p:spPr/>
        <p:txBody>
          <a:bodyPr>
            <a:normAutofit/>
          </a:bodyPr>
          <a:lstStyle/>
          <a:p>
            <a:r>
              <a:rPr lang="de-DE" sz="2000" dirty="0" err="1" smtClean="0"/>
              <a:t>Column</a:t>
            </a:r>
            <a:r>
              <a:rPr lang="de-DE" sz="2000" dirty="0" smtClean="0"/>
              <a:t>-Family </a:t>
            </a:r>
            <a:r>
              <a:rPr lang="de-DE" sz="2000" dirty="0"/>
              <a:t>= </a:t>
            </a:r>
            <a:r>
              <a:rPr lang="de-DE" sz="2000" dirty="0" smtClean="0"/>
              <a:t>Zeilen, die mehrere Spalten mit einem Schlüssel assoziieren</a:t>
            </a:r>
            <a:endParaRPr lang="de-DE" sz="2000" dirty="0"/>
          </a:p>
          <a:p>
            <a:r>
              <a:rPr lang="de-DE" sz="2000" dirty="0" err="1" smtClean="0"/>
              <a:t>Column-Families</a:t>
            </a:r>
            <a:r>
              <a:rPr lang="de-DE" sz="2000" dirty="0" smtClean="0"/>
              <a:t> sind Gruppen von verwandten Daten, auf die oftmals gemeinsam zugegriffen wird</a:t>
            </a:r>
          </a:p>
          <a:p>
            <a:pPr lvl="1"/>
            <a:r>
              <a:rPr lang="de-DE" sz="1800" dirty="0" smtClean="0"/>
              <a:t>z. B. alle Profilinformationen für einen Kunden (aber bspw. nicht dessen Auftragshistorie)</a:t>
            </a:r>
            <a:endParaRPr lang="de-DE" sz="1800" dirty="0"/>
          </a:p>
        </p:txBody>
      </p:sp>
      <p:pic>
        <p:nvPicPr>
          <p:cNvPr id="4" name="Bild 3"/>
          <p:cNvPicPr>
            <a:picLocks noChangeAspect="1"/>
          </p:cNvPicPr>
          <p:nvPr/>
        </p:nvPicPr>
        <p:blipFill>
          <a:blip r:embed="rId2"/>
          <a:stretch>
            <a:fillRect/>
          </a:stretch>
        </p:blipFill>
        <p:spPr>
          <a:xfrm>
            <a:off x="1151214" y="3619311"/>
            <a:ext cx="6866860" cy="3034907"/>
          </a:xfrm>
          <a:prstGeom prst="rect">
            <a:avLst/>
          </a:prstGeom>
        </p:spPr>
      </p:pic>
      <p:sp>
        <p:nvSpPr>
          <p:cNvPr id="5" name="Rechteck 4"/>
          <p:cNvSpPr/>
          <p:nvPr/>
        </p:nvSpPr>
        <p:spPr>
          <a:xfrm>
            <a:off x="6224798" y="6523413"/>
            <a:ext cx="2241256" cy="261610"/>
          </a:xfrm>
          <a:prstGeom prst="rect">
            <a:avLst/>
          </a:prstGeom>
        </p:spPr>
        <p:txBody>
          <a:bodyPr wrap="none">
            <a:spAutoFit/>
          </a:bodyPr>
          <a:lstStyle/>
          <a:p>
            <a:r>
              <a:rPr lang="de-DE" sz="1100" dirty="0" smtClean="0"/>
              <a:t>[Quelle: Fowler: </a:t>
            </a:r>
            <a:r>
              <a:rPr lang="de-DE" sz="1100" dirty="0" err="1" smtClean="0"/>
              <a:t>NoSQL</a:t>
            </a:r>
            <a:r>
              <a:rPr lang="de-DE" sz="1100" dirty="0" smtClean="0"/>
              <a:t> </a:t>
            </a:r>
            <a:r>
              <a:rPr lang="de-DE" sz="1100" dirty="0" err="1" smtClean="0"/>
              <a:t>Distilled</a:t>
            </a:r>
            <a:r>
              <a:rPr lang="de-DE" sz="1100" dirty="0" smtClean="0"/>
              <a:t>]</a:t>
            </a:r>
            <a:endParaRPr lang="de-DE" sz="1100" dirty="0"/>
          </a:p>
        </p:txBody>
      </p:sp>
    </p:spTree>
    <p:extLst>
      <p:ext uri="{BB962C8B-B14F-4D97-AF65-F5344CB8AC3E}">
        <p14:creationId xmlns:p14="http://schemas.microsoft.com/office/powerpoint/2010/main" val="4034334319"/>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Column</a:t>
            </a:r>
            <a:r>
              <a:rPr lang="de-DE" dirty="0" smtClean="0"/>
              <a:t>-Family Stores – Vertreter</a:t>
            </a:r>
            <a:endParaRPr lang="de-DE" dirty="0"/>
          </a:p>
        </p:txBody>
      </p:sp>
      <p:sp>
        <p:nvSpPr>
          <p:cNvPr id="3" name="Inhaltsplatzhalter 2"/>
          <p:cNvSpPr>
            <a:spLocks noGrp="1"/>
          </p:cNvSpPr>
          <p:nvPr>
            <p:ph idx="1"/>
          </p:nvPr>
        </p:nvSpPr>
        <p:spPr/>
        <p:txBody>
          <a:bodyPr>
            <a:normAutofit/>
          </a:bodyPr>
          <a:lstStyle/>
          <a:p>
            <a:r>
              <a:rPr lang="de-DE" sz="2000" dirty="0" smtClean="0"/>
              <a:t>Cassandra </a:t>
            </a:r>
            <a:r>
              <a:rPr lang="de-DE" sz="2000" dirty="0"/>
              <a:t>(hier betrachtet</a:t>
            </a:r>
            <a:r>
              <a:rPr lang="de-DE" sz="2000" dirty="0" smtClean="0"/>
              <a:t>) ist ein populärer Vertreter dieser Art von Datenbank</a:t>
            </a:r>
          </a:p>
          <a:p>
            <a:r>
              <a:rPr lang="de-DE" sz="2000" dirty="0" smtClean="0"/>
              <a:t>Andere sind</a:t>
            </a:r>
            <a:r>
              <a:rPr lang="de-DE" sz="2000" dirty="0"/>
              <a:t>: </a:t>
            </a:r>
            <a:r>
              <a:rPr lang="de-DE" sz="2000" dirty="0" err="1"/>
              <a:t>HBase</a:t>
            </a:r>
            <a:r>
              <a:rPr lang="de-DE" sz="2000" dirty="0"/>
              <a:t>, </a:t>
            </a:r>
            <a:r>
              <a:rPr lang="de-DE" sz="2000" dirty="0" err="1" smtClean="0"/>
              <a:t>Hypertable</a:t>
            </a:r>
            <a:r>
              <a:rPr lang="de-DE" sz="2000" dirty="0" smtClean="0"/>
              <a:t> und Amazon </a:t>
            </a:r>
            <a:r>
              <a:rPr lang="de-DE" sz="2000" dirty="0" err="1" smtClean="0"/>
              <a:t>DynamoDB</a:t>
            </a:r>
            <a:endParaRPr lang="de-DE" sz="2000" dirty="0" smtClean="0"/>
          </a:p>
          <a:p>
            <a:r>
              <a:rPr lang="de-DE" sz="2000" dirty="0" smtClean="0"/>
              <a:t>Vergleich der Terminologie Cassandra zu Oracle:</a:t>
            </a:r>
            <a:endParaRPr lang="de-DE" sz="1800" dirty="0"/>
          </a:p>
        </p:txBody>
      </p:sp>
      <p:sp>
        <p:nvSpPr>
          <p:cNvPr id="5" name="Rechteck 4"/>
          <p:cNvSpPr/>
          <p:nvPr/>
        </p:nvSpPr>
        <p:spPr>
          <a:xfrm>
            <a:off x="6224798" y="5873611"/>
            <a:ext cx="2241256" cy="261610"/>
          </a:xfrm>
          <a:prstGeom prst="rect">
            <a:avLst/>
          </a:prstGeom>
        </p:spPr>
        <p:txBody>
          <a:bodyPr wrap="none">
            <a:spAutoFit/>
          </a:bodyPr>
          <a:lstStyle/>
          <a:p>
            <a:r>
              <a:rPr lang="de-DE" sz="1100" dirty="0" smtClean="0"/>
              <a:t>[Quelle: Fowler: </a:t>
            </a:r>
            <a:r>
              <a:rPr lang="de-DE" sz="1100" dirty="0" err="1" smtClean="0"/>
              <a:t>NoSQL</a:t>
            </a:r>
            <a:r>
              <a:rPr lang="de-DE" sz="1100" dirty="0" smtClean="0"/>
              <a:t> </a:t>
            </a:r>
            <a:r>
              <a:rPr lang="de-DE" sz="1100" dirty="0" err="1" smtClean="0"/>
              <a:t>Distilled</a:t>
            </a:r>
            <a:r>
              <a:rPr lang="de-DE" sz="1100" dirty="0" smtClean="0"/>
              <a:t>]</a:t>
            </a:r>
            <a:endParaRPr lang="de-DE" sz="1100" dirty="0"/>
          </a:p>
        </p:txBody>
      </p:sp>
      <p:pic>
        <p:nvPicPr>
          <p:cNvPr id="6" name="Bild 5"/>
          <p:cNvPicPr>
            <a:picLocks noChangeAspect="1"/>
          </p:cNvPicPr>
          <p:nvPr/>
        </p:nvPicPr>
        <p:blipFill>
          <a:blip r:embed="rId2"/>
          <a:stretch>
            <a:fillRect/>
          </a:stretch>
        </p:blipFill>
        <p:spPr>
          <a:xfrm>
            <a:off x="821014" y="3110327"/>
            <a:ext cx="7477618" cy="2606484"/>
          </a:xfrm>
          <a:prstGeom prst="rect">
            <a:avLst/>
          </a:prstGeom>
        </p:spPr>
      </p:pic>
    </p:spTree>
    <p:extLst>
      <p:ext uri="{BB962C8B-B14F-4D97-AF65-F5344CB8AC3E}">
        <p14:creationId xmlns:p14="http://schemas.microsoft.com/office/powerpoint/2010/main" val="713673654"/>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Cassandra – </a:t>
            </a:r>
            <a:r>
              <a:rPr lang="de-DE" dirty="0" err="1" smtClean="0"/>
              <a:t>Column</a:t>
            </a:r>
            <a:endParaRPr lang="de-DE" dirty="0"/>
          </a:p>
        </p:txBody>
      </p:sp>
      <p:sp>
        <p:nvSpPr>
          <p:cNvPr id="3" name="Inhaltsplatzhalter 2"/>
          <p:cNvSpPr>
            <a:spLocks noGrp="1"/>
          </p:cNvSpPr>
          <p:nvPr>
            <p:ph idx="1"/>
          </p:nvPr>
        </p:nvSpPr>
        <p:spPr/>
        <p:txBody>
          <a:bodyPr>
            <a:normAutofit/>
          </a:bodyPr>
          <a:lstStyle/>
          <a:p>
            <a:r>
              <a:rPr lang="de-DE" dirty="0"/>
              <a:t>Kleinste Speichereinheit: </a:t>
            </a:r>
            <a:r>
              <a:rPr lang="de-DE" b="1" dirty="0" err="1"/>
              <a:t>Column</a:t>
            </a:r>
            <a:r>
              <a:rPr lang="de-DE" dirty="0"/>
              <a:t> (Spalte)</a:t>
            </a:r>
          </a:p>
          <a:p>
            <a:pPr lvl="1"/>
            <a:r>
              <a:rPr lang="de-DE" dirty="0" err="1"/>
              <a:t>Column</a:t>
            </a:r>
            <a:r>
              <a:rPr lang="de-DE" dirty="0"/>
              <a:t>=</a:t>
            </a:r>
            <a:r>
              <a:rPr lang="de-DE" dirty="0" smtClean="0"/>
              <a:t>Name/Wert</a:t>
            </a:r>
            <a:r>
              <a:rPr lang="de-DE" dirty="0"/>
              <a:t>-Paar + </a:t>
            </a:r>
            <a:r>
              <a:rPr lang="de-DE" dirty="0" err="1"/>
              <a:t>Timestamp</a:t>
            </a:r>
            <a:endParaRPr lang="de-DE" dirty="0"/>
          </a:p>
          <a:p>
            <a:pPr lvl="1"/>
            <a:endParaRPr lang="de-DE" dirty="0"/>
          </a:p>
          <a:p>
            <a:pPr lvl="1"/>
            <a:endParaRPr lang="de-DE" dirty="0"/>
          </a:p>
          <a:p>
            <a:pPr lvl="1"/>
            <a:endParaRPr lang="de-DE" dirty="0"/>
          </a:p>
          <a:p>
            <a:pPr lvl="1"/>
            <a:endParaRPr lang="de-DE" dirty="0"/>
          </a:p>
          <a:p>
            <a:endParaRPr lang="de-DE" dirty="0"/>
          </a:p>
          <a:p>
            <a:endParaRPr lang="de-DE" dirty="0"/>
          </a:p>
          <a:p>
            <a:endParaRPr lang="de-DE" dirty="0"/>
          </a:p>
          <a:p>
            <a:endParaRPr lang="de-DE" dirty="0"/>
          </a:p>
          <a:p>
            <a:endParaRPr lang="de-DE" dirty="0"/>
          </a:p>
        </p:txBody>
      </p:sp>
      <p:sp>
        <p:nvSpPr>
          <p:cNvPr id="4" name="Rechteck 3"/>
          <p:cNvSpPr/>
          <p:nvPr/>
        </p:nvSpPr>
        <p:spPr>
          <a:xfrm>
            <a:off x="765076" y="2401087"/>
            <a:ext cx="4572000" cy="1384995"/>
          </a:xfrm>
          <a:prstGeom prst="rect">
            <a:avLst/>
          </a:prstGeom>
        </p:spPr>
        <p:txBody>
          <a:bodyPr>
            <a:spAutoFit/>
          </a:bodyPr>
          <a:lstStyle/>
          <a:p>
            <a:r>
              <a:rPr lang="en-US" sz="1400" dirty="0">
                <a:latin typeface="Courier"/>
                <a:cs typeface="Courier"/>
              </a:rPr>
              <a:t>{</a:t>
            </a:r>
          </a:p>
          <a:p>
            <a:r>
              <a:rPr lang="en-US" sz="1400" dirty="0">
                <a:latin typeface="Courier"/>
                <a:cs typeface="Courier"/>
              </a:rPr>
              <a:t>  name: </a:t>
            </a:r>
            <a:r>
              <a:rPr lang="en-US" sz="1400" dirty="0" smtClean="0">
                <a:latin typeface="Courier"/>
                <a:cs typeface="Courier"/>
              </a:rPr>
              <a:t>”</a:t>
            </a:r>
            <a:r>
              <a:rPr lang="en-US" sz="1400" dirty="0" err="1" smtClean="0">
                <a:latin typeface="Courier"/>
                <a:cs typeface="Courier"/>
              </a:rPr>
              <a:t>firstName</a:t>
            </a:r>
            <a:r>
              <a:rPr lang="en-US" sz="1400" dirty="0" smtClean="0">
                <a:latin typeface="Courier"/>
                <a:cs typeface="Courier"/>
              </a:rPr>
              <a:t>"</a:t>
            </a:r>
            <a:r>
              <a:rPr lang="en-US" sz="1400" dirty="0">
                <a:latin typeface="Courier"/>
                <a:cs typeface="Courier"/>
              </a:rPr>
              <a:t>,</a:t>
            </a:r>
          </a:p>
          <a:p>
            <a:r>
              <a:rPr lang="en-US" sz="1400" dirty="0">
                <a:latin typeface="Courier"/>
                <a:cs typeface="Courier"/>
              </a:rPr>
              <a:t>  value: "</a:t>
            </a:r>
            <a:r>
              <a:rPr lang="en-US" sz="1400" dirty="0" smtClean="0">
                <a:latin typeface="Courier"/>
                <a:cs typeface="Courier"/>
              </a:rPr>
              <a:t>Martin"</a:t>
            </a:r>
            <a:r>
              <a:rPr lang="en-US" sz="1400" dirty="0">
                <a:latin typeface="Courier"/>
                <a:cs typeface="Courier"/>
              </a:rPr>
              <a:t>,</a:t>
            </a:r>
          </a:p>
          <a:p>
            <a:r>
              <a:rPr lang="en-US" sz="1400" dirty="0">
                <a:latin typeface="Courier"/>
                <a:cs typeface="Courier"/>
              </a:rPr>
              <a:t>  timestamp: 12345667890</a:t>
            </a:r>
          </a:p>
          <a:p>
            <a:r>
              <a:rPr lang="en-US" sz="1400" dirty="0">
                <a:latin typeface="Courier"/>
                <a:cs typeface="Courier"/>
              </a:rPr>
              <a:t>}</a:t>
            </a:r>
          </a:p>
          <a:p>
            <a:endParaRPr lang="en-US" sz="1400" dirty="0">
              <a:latin typeface="Courier"/>
              <a:cs typeface="Courier"/>
            </a:endParaRPr>
          </a:p>
        </p:txBody>
      </p:sp>
      <p:sp>
        <p:nvSpPr>
          <p:cNvPr id="7" name="Geschweifte Klammer rechts 6"/>
          <p:cNvSpPr/>
          <p:nvPr/>
        </p:nvSpPr>
        <p:spPr>
          <a:xfrm>
            <a:off x="3570701" y="2637436"/>
            <a:ext cx="163454" cy="783219"/>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sp>
        <p:nvSpPr>
          <p:cNvPr id="8" name="Rechteck 7"/>
          <p:cNvSpPr/>
          <p:nvPr/>
        </p:nvSpPr>
        <p:spPr>
          <a:xfrm>
            <a:off x="3834742" y="2854812"/>
            <a:ext cx="1506204" cy="369332"/>
          </a:xfrm>
          <a:prstGeom prst="rect">
            <a:avLst/>
          </a:prstGeom>
        </p:spPr>
        <p:txBody>
          <a:bodyPr wrap="none">
            <a:spAutoFit/>
          </a:bodyPr>
          <a:lstStyle/>
          <a:p>
            <a:r>
              <a:rPr lang="de-DE" dirty="0" smtClean="0">
                <a:solidFill>
                  <a:schemeClr val="tx2"/>
                </a:solidFill>
              </a:rPr>
              <a:t>eine </a:t>
            </a:r>
            <a:r>
              <a:rPr lang="de-DE" dirty="0" err="1" smtClean="0">
                <a:solidFill>
                  <a:schemeClr val="tx2"/>
                </a:solidFill>
              </a:rPr>
              <a:t>Column</a:t>
            </a:r>
            <a:endParaRPr lang="de-DE" dirty="0">
              <a:solidFill>
                <a:schemeClr val="tx2"/>
              </a:solidFill>
            </a:endParaRPr>
          </a:p>
        </p:txBody>
      </p:sp>
    </p:spTree>
    <p:extLst>
      <p:ext uri="{BB962C8B-B14F-4D97-AF65-F5344CB8AC3E}">
        <p14:creationId xmlns:p14="http://schemas.microsoft.com/office/powerpoint/2010/main" val="2485433246"/>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Cassandra – </a:t>
            </a:r>
            <a:r>
              <a:rPr lang="de-DE" dirty="0" err="1" smtClean="0"/>
              <a:t>Row</a:t>
            </a:r>
            <a:r>
              <a:rPr lang="de-DE" dirty="0" smtClean="0"/>
              <a:t> und </a:t>
            </a:r>
            <a:r>
              <a:rPr lang="de-DE" dirty="0" err="1" smtClean="0"/>
              <a:t>Column</a:t>
            </a:r>
            <a:r>
              <a:rPr lang="de-DE" dirty="0" smtClean="0"/>
              <a:t> Family</a:t>
            </a:r>
            <a:endParaRPr lang="de-DE" dirty="0"/>
          </a:p>
        </p:txBody>
      </p:sp>
      <p:sp>
        <p:nvSpPr>
          <p:cNvPr id="3" name="Inhaltsplatzhalter 2"/>
          <p:cNvSpPr>
            <a:spLocks noGrp="1"/>
          </p:cNvSpPr>
          <p:nvPr>
            <p:ph idx="1"/>
          </p:nvPr>
        </p:nvSpPr>
        <p:spPr/>
        <p:txBody>
          <a:bodyPr>
            <a:normAutofit/>
          </a:bodyPr>
          <a:lstStyle/>
          <a:p>
            <a:r>
              <a:rPr lang="de-DE" dirty="0"/>
              <a:t>Eine </a:t>
            </a:r>
            <a:r>
              <a:rPr lang="de-DE" b="1" dirty="0" err="1"/>
              <a:t>Row</a:t>
            </a:r>
            <a:r>
              <a:rPr lang="de-DE" dirty="0"/>
              <a:t> (Zeile) ist eine Menge von Columns, die mit einem Schlüssel assoziiert werden</a:t>
            </a:r>
          </a:p>
          <a:p>
            <a:endParaRPr lang="de-DE" dirty="0"/>
          </a:p>
          <a:p>
            <a:endParaRPr lang="de-DE" dirty="0"/>
          </a:p>
          <a:p>
            <a:endParaRPr lang="de-DE" dirty="0"/>
          </a:p>
          <a:p>
            <a:endParaRPr lang="de-DE" dirty="0"/>
          </a:p>
          <a:p>
            <a:endParaRPr lang="de-DE" dirty="0"/>
          </a:p>
        </p:txBody>
      </p:sp>
      <p:sp>
        <p:nvSpPr>
          <p:cNvPr id="7" name="Geschweifte Klammer rechts 6"/>
          <p:cNvSpPr/>
          <p:nvPr/>
        </p:nvSpPr>
        <p:spPr>
          <a:xfrm>
            <a:off x="4072753" y="2374594"/>
            <a:ext cx="163454" cy="3323987"/>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sp>
        <p:nvSpPr>
          <p:cNvPr id="8" name="Rechteck 7"/>
          <p:cNvSpPr/>
          <p:nvPr/>
        </p:nvSpPr>
        <p:spPr>
          <a:xfrm>
            <a:off x="4236207" y="3703736"/>
            <a:ext cx="3870464" cy="707886"/>
          </a:xfrm>
          <a:prstGeom prst="rect">
            <a:avLst/>
          </a:prstGeom>
        </p:spPr>
        <p:txBody>
          <a:bodyPr wrap="square">
            <a:spAutoFit/>
          </a:bodyPr>
          <a:lstStyle/>
          <a:p>
            <a:r>
              <a:rPr lang="de-DE" sz="2000" dirty="0" smtClean="0">
                <a:solidFill>
                  <a:schemeClr val="tx2"/>
                </a:solidFill>
              </a:rPr>
              <a:t>eine </a:t>
            </a:r>
            <a:r>
              <a:rPr lang="de-DE" sz="2000" dirty="0" err="1" smtClean="0">
                <a:solidFill>
                  <a:schemeClr val="tx2"/>
                </a:solidFill>
              </a:rPr>
              <a:t>Column</a:t>
            </a:r>
            <a:r>
              <a:rPr lang="de-DE" sz="2000" dirty="0" smtClean="0">
                <a:solidFill>
                  <a:schemeClr val="tx2"/>
                </a:solidFill>
              </a:rPr>
              <a:t>-Family ist eine Menge von gleichartigen </a:t>
            </a:r>
            <a:r>
              <a:rPr lang="de-DE" sz="2000" dirty="0" err="1" smtClean="0">
                <a:solidFill>
                  <a:schemeClr val="tx2"/>
                </a:solidFill>
              </a:rPr>
              <a:t>Rows</a:t>
            </a:r>
            <a:endParaRPr lang="de-DE" sz="2000" dirty="0">
              <a:solidFill>
                <a:schemeClr val="tx2"/>
              </a:solidFill>
            </a:endParaRPr>
          </a:p>
        </p:txBody>
      </p:sp>
      <p:sp>
        <p:nvSpPr>
          <p:cNvPr id="9" name="Rechteck 8"/>
          <p:cNvSpPr/>
          <p:nvPr/>
        </p:nvSpPr>
        <p:spPr>
          <a:xfrm>
            <a:off x="661713" y="2374594"/>
            <a:ext cx="4572000" cy="3323987"/>
          </a:xfrm>
          <a:prstGeom prst="rect">
            <a:avLst/>
          </a:prstGeom>
        </p:spPr>
        <p:txBody>
          <a:bodyPr>
            <a:spAutoFit/>
          </a:bodyPr>
          <a:lstStyle/>
          <a:p>
            <a:r>
              <a:rPr lang="de-DE" sz="1400" dirty="0">
                <a:latin typeface="Courier"/>
                <a:cs typeface="Courier"/>
              </a:rPr>
              <a:t>//</a:t>
            </a:r>
            <a:r>
              <a:rPr lang="de-DE" sz="1400" dirty="0" err="1">
                <a:latin typeface="Courier"/>
                <a:cs typeface="Courier"/>
              </a:rPr>
              <a:t>column</a:t>
            </a:r>
            <a:r>
              <a:rPr lang="de-DE" sz="1400" dirty="0">
                <a:latin typeface="Courier"/>
                <a:cs typeface="Courier"/>
              </a:rPr>
              <a:t> </a:t>
            </a:r>
            <a:r>
              <a:rPr lang="de-DE" sz="1400" dirty="0" err="1">
                <a:latin typeface="Courier"/>
                <a:cs typeface="Courier"/>
              </a:rPr>
              <a:t>family</a:t>
            </a:r>
            <a:endParaRPr lang="de-DE" sz="1400" dirty="0">
              <a:latin typeface="Courier"/>
              <a:cs typeface="Courier"/>
            </a:endParaRPr>
          </a:p>
          <a:p>
            <a:r>
              <a:rPr lang="de-DE" sz="1400" dirty="0">
                <a:latin typeface="Courier"/>
                <a:cs typeface="Courier"/>
              </a:rPr>
              <a:t>{</a:t>
            </a:r>
          </a:p>
          <a:p>
            <a:r>
              <a:rPr lang="de-DE" sz="1400" dirty="0">
                <a:latin typeface="Courier"/>
                <a:cs typeface="Courier"/>
              </a:rPr>
              <a:t>//</a:t>
            </a:r>
            <a:r>
              <a:rPr lang="de-DE" sz="1400" dirty="0" err="1">
                <a:latin typeface="Courier"/>
                <a:cs typeface="Courier"/>
              </a:rPr>
              <a:t>row</a:t>
            </a:r>
            <a:endParaRPr lang="de-DE" sz="1400" dirty="0">
              <a:latin typeface="Courier"/>
              <a:cs typeface="Courier"/>
            </a:endParaRPr>
          </a:p>
          <a:p>
            <a:r>
              <a:rPr lang="de-DE" sz="1400" dirty="0">
                <a:latin typeface="Courier"/>
                <a:cs typeface="Courier"/>
              </a:rPr>
              <a:t>  "</a:t>
            </a:r>
            <a:r>
              <a:rPr lang="de-DE" sz="1400" dirty="0" err="1">
                <a:latin typeface="Courier"/>
                <a:cs typeface="Courier"/>
              </a:rPr>
              <a:t>pramod-sadalage</a:t>
            </a:r>
            <a:r>
              <a:rPr lang="de-DE" sz="1400" dirty="0">
                <a:latin typeface="Courier"/>
                <a:cs typeface="Courier"/>
              </a:rPr>
              <a:t>" : {</a:t>
            </a:r>
          </a:p>
          <a:p>
            <a:r>
              <a:rPr lang="de-DE" sz="1400" dirty="0">
                <a:latin typeface="Courier"/>
                <a:cs typeface="Courier"/>
              </a:rPr>
              <a:t>     </a:t>
            </a:r>
            <a:r>
              <a:rPr lang="de-DE" sz="1400" dirty="0" err="1">
                <a:latin typeface="Courier"/>
                <a:cs typeface="Courier"/>
              </a:rPr>
              <a:t>firstName</a:t>
            </a:r>
            <a:r>
              <a:rPr lang="de-DE" sz="1400" dirty="0">
                <a:latin typeface="Courier"/>
                <a:cs typeface="Courier"/>
              </a:rPr>
              <a:t>: "</a:t>
            </a:r>
            <a:r>
              <a:rPr lang="de-DE" sz="1400" dirty="0" err="1">
                <a:latin typeface="Courier"/>
                <a:cs typeface="Courier"/>
              </a:rPr>
              <a:t>Pramod</a:t>
            </a:r>
            <a:r>
              <a:rPr lang="de-DE" sz="1400" dirty="0">
                <a:latin typeface="Courier"/>
                <a:cs typeface="Courier"/>
              </a:rPr>
              <a:t>",</a:t>
            </a:r>
          </a:p>
          <a:p>
            <a:r>
              <a:rPr lang="de-DE" sz="1400" dirty="0">
                <a:latin typeface="Courier"/>
                <a:cs typeface="Courier"/>
              </a:rPr>
              <a:t>     </a:t>
            </a:r>
            <a:r>
              <a:rPr lang="de-DE" sz="1400" dirty="0" err="1">
                <a:latin typeface="Courier"/>
                <a:cs typeface="Courier"/>
              </a:rPr>
              <a:t>lastName</a:t>
            </a:r>
            <a:r>
              <a:rPr lang="de-DE" sz="1400" dirty="0">
                <a:latin typeface="Courier"/>
                <a:cs typeface="Courier"/>
              </a:rPr>
              <a:t>: "</a:t>
            </a:r>
            <a:r>
              <a:rPr lang="de-DE" sz="1400" dirty="0" err="1">
                <a:latin typeface="Courier"/>
                <a:cs typeface="Courier"/>
              </a:rPr>
              <a:t>Sadalage</a:t>
            </a:r>
            <a:r>
              <a:rPr lang="de-DE" sz="1400" dirty="0">
                <a:latin typeface="Courier"/>
                <a:cs typeface="Courier"/>
              </a:rPr>
              <a:t>",</a:t>
            </a:r>
          </a:p>
          <a:p>
            <a:r>
              <a:rPr lang="de-DE" sz="1400" dirty="0">
                <a:latin typeface="Courier"/>
                <a:cs typeface="Courier"/>
              </a:rPr>
              <a:t>     </a:t>
            </a:r>
            <a:r>
              <a:rPr lang="de-DE" sz="1400" dirty="0" err="1">
                <a:latin typeface="Courier"/>
                <a:cs typeface="Courier"/>
              </a:rPr>
              <a:t>lastVisit</a:t>
            </a:r>
            <a:r>
              <a:rPr lang="de-DE" sz="1400" dirty="0">
                <a:latin typeface="Courier"/>
                <a:cs typeface="Courier"/>
              </a:rPr>
              <a:t>: "2012/12/12"</a:t>
            </a:r>
          </a:p>
          <a:p>
            <a:r>
              <a:rPr lang="de-DE" sz="1400" dirty="0">
                <a:latin typeface="Courier"/>
                <a:cs typeface="Courier"/>
              </a:rPr>
              <a:t>  }</a:t>
            </a:r>
          </a:p>
          <a:p>
            <a:r>
              <a:rPr lang="de-DE" sz="1400" dirty="0">
                <a:latin typeface="Courier"/>
                <a:cs typeface="Courier"/>
              </a:rPr>
              <a:t>//</a:t>
            </a:r>
            <a:r>
              <a:rPr lang="de-DE" sz="1400" dirty="0" err="1">
                <a:latin typeface="Courier"/>
                <a:cs typeface="Courier"/>
              </a:rPr>
              <a:t>row</a:t>
            </a:r>
            <a:endParaRPr lang="de-DE" sz="1400" dirty="0">
              <a:latin typeface="Courier"/>
              <a:cs typeface="Courier"/>
            </a:endParaRPr>
          </a:p>
          <a:p>
            <a:r>
              <a:rPr lang="de-DE" sz="1400" dirty="0">
                <a:latin typeface="Courier"/>
                <a:cs typeface="Courier"/>
              </a:rPr>
              <a:t>  "</a:t>
            </a:r>
            <a:r>
              <a:rPr lang="de-DE" sz="1400" dirty="0" err="1">
                <a:latin typeface="Courier"/>
                <a:cs typeface="Courier"/>
              </a:rPr>
              <a:t>martin-fowler</a:t>
            </a:r>
            <a:r>
              <a:rPr lang="de-DE" sz="1400" dirty="0">
                <a:latin typeface="Courier"/>
                <a:cs typeface="Courier"/>
              </a:rPr>
              <a:t>" : {</a:t>
            </a:r>
          </a:p>
          <a:p>
            <a:r>
              <a:rPr lang="de-DE" sz="1400" dirty="0">
                <a:latin typeface="Courier"/>
                <a:cs typeface="Courier"/>
              </a:rPr>
              <a:t>     </a:t>
            </a:r>
            <a:r>
              <a:rPr lang="de-DE" sz="1400" dirty="0" err="1">
                <a:latin typeface="Courier"/>
                <a:cs typeface="Courier"/>
              </a:rPr>
              <a:t>firstName</a:t>
            </a:r>
            <a:r>
              <a:rPr lang="de-DE" sz="1400" dirty="0">
                <a:latin typeface="Courier"/>
                <a:cs typeface="Courier"/>
              </a:rPr>
              <a:t>: "Martin",</a:t>
            </a:r>
          </a:p>
          <a:p>
            <a:r>
              <a:rPr lang="de-DE" sz="1400" dirty="0">
                <a:latin typeface="Courier"/>
                <a:cs typeface="Courier"/>
              </a:rPr>
              <a:t>     </a:t>
            </a:r>
            <a:r>
              <a:rPr lang="de-DE" sz="1400" dirty="0" err="1">
                <a:latin typeface="Courier"/>
                <a:cs typeface="Courier"/>
              </a:rPr>
              <a:t>lastName</a:t>
            </a:r>
            <a:r>
              <a:rPr lang="de-DE" sz="1400" dirty="0">
                <a:latin typeface="Courier"/>
                <a:cs typeface="Courier"/>
              </a:rPr>
              <a:t>: "Fowler",</a:t>
            </a:r>
          </a:p>
          <a:p>
            <a:r>
              <a:rPr lang="de-DE" sz="1400" dirty="0">
                <a:latin typeface="Courier"/>
                <a:cs typeface="Courier"/>
              </a:rPr>
              <a:t>     </a:t>
            </a:r>
            <a:r>
              <a:rPr lang="de-DE" sz="1400" dirty="0" err="1">
                <a:latin typeface="Courier"/>
                <a:cs typeface="Courier"/>
              </a:rPr>
              <a:t>location</a:t>
            </a:r>
            <a:r>
              <a:rPr lang="de-DE" sz="1400" dirty="0">
                <a:latin typeface="Courier"/>
                <a:cs typeface="Courier"/>
              </a:rPr>
              <a:t>: "Boston"</a:t>
            </a:r>
          </a:p>
          <a:p>
            <a:r>
              <a:rPr lang="de-DE" sz="1400" dirty="0">
                <a:latin typeface="Courier"/>
                <a:cs typeface="Courier"/>
              </a:rPr>
              <a:t>  }</a:t>
            </a:r>
          </a:p>
          <a:p>
            <a:r>
              <a:rPr lang="de-DE" sz="1400" dirty="0">
                <a:latin typeface="Courier"/>
                <a:cs typeface="Courier"/>
              </a:rPr>
              <a:t>}</a:t>
            </a:r>
          </a:p>
        </p:txBody>
      </p:sp>
      <p:sp>
        <p:nvSpPr>
          <p:cNvPr id="10" name="Wolkenförmige Legende 9"/>
          <p:cNvSpPr/>
          <p:nvPr/>
        </p:nvSpPr>
        <p:spPr>
          <a:xfrm>
            <a:off x="4470082" y="5002211"/>
            <a:ext cx="2490660" cy="1179054"/>
          </a:xfrm>
          <a:prstGeom prst="cloudCallout">
            <a:avLst>
              <a:gd name="adj1" fmla="val -93287"/>
              <a:gd name="adj2" fmla="val -37338"/>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de-DE" sz="1200" dirty="0" smtClean="0"/>
              <a:t>Die </a:t>
            </a:r>
            <a:r>
              <a:rPr lang="de-DE" sz="1200" dirty="0" err="1" smtClean="0"/>
              <a:t>Rows</a:t>
            </a:r>
            <a:r>
              <a:rPr lang="de-DE" sz="1200" dirty="0" smtClean="0"/>
              <a:t> einer </a:t>
            </a:r>
            <a:r>
              <a:rPr lang="de-DE" sz="1200" dirty="0" err="1" smtClean="0"/>
              <a:t>Column</a:t>
            </a:r>
            <a:r>
              <a:rPr lang="de-DE" sz="1200" dirty="0" smtClean="0"/>
              <a:t>-Family müssen nicht unbedingt dieselben Columns besitzen!</a:t>
            </a:r>
            <a:endParaRPr lang="de-DE" sz="1200" dirty="0"/>
          </a:p>
        </p:txBody>
      </p:sp>
    </p:spTree>
    <p:extLst>
      <p:ext uri="{BB962C8B-B14F-4D97-AF65-F5344CB8AC3E}">
        <p14:creationId xmlns:p14="http://schemas.microsoft.com/office/powerpoint/2010/main" val="29841906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Ressourcenproblematik</a:t>
            </a:r>
            <a:endParaRPr lang="de-DE" dirty="0"/>
          </a:p>
        </p:txBody>
      </p:sp>
      <p:sp>
        <p:nvSpPr>
          <p:cNvPr id="3" name="Inhaltsplatzhalter 2"/>
          <p:cNvSpPr>
            <a:spLocks noGrp="1"/>
          </p:cNvSpPr>
          <p:nvPr>
            <p:ph idx="1"/>
          </p:nvPr>
        </p:nvSpPr>
        <p:spPr/>
        <p:txBody>
          <a:bodyPr>
            <a:normAutofit/>
          </a:bodyPr>
          <a:lstStyle/>
          <a:p>
            <a:r>
              <a:rPr lang="de-DE" dirty="0" smtClean="0"/>
              <a:t>Seit den 2000ern „</a:t>
            </a:r>
            <a:r>
              <a:rPr lang="de-DE" dirty="0"/>
              <a:t>Increase in </a:t>
            </a:r>
            <a:r>
              <a:rPr lang="de-DE" dirty="0" err="1"/>
              <a:t>Scale</a:t>
            </a:r>
            <a:r>
              <a:rPr lang="de-DE" dirty="0" smtClean="0"/>
              <a:t>“</a:t>
            </a:r>
          </a:p>
          <a:p>
            <a:pPr lvl="1"/>
            <a:r>
              <a:rPr lang="de-DE" dirty="0" smtClean="0"/>
              <a:t>Riesige Datenmengen</a:t>
            </a:r>
          </a:p>
          <a:p>
            <a:pPr lvl="2"/>
            <a:r>
              <a:rPr lang="de-DE" dirty="0" smtClean="0"/>
              <a:t>Tracking, Werbung im Netz</a:t>
            </a:r>
          </a:p>
          <a:p>
            <a:pPr lvl="2"/>
            <a:r>
              <a:rPr lang="de-DE" dirty="0" smtClean="0"/>
              <a:t>Soziale Netzwerke</a:t>
            </a:r>
          </a:p>
          <a:p>
            <a:pPr lvl="1"/>
            <a:r>
              <a:rPr lang="de-DE" dirty="0" smtClean="0"/>
              <a:t>Große Nutzerzahlen – Anforderungen an Skalierbarkeit/Verfügbarkeit</a:t>
            </a:r>
          </a:p>
          <a:p>
            <a:pPr lvl="2"/>
            <a:r>
              <a:rPr lang="de-DE" dirty="0" smtClean="0"/>
              <a:t>Große Plattformen wie Amazon, Facebook, </a:t>
            </a:r>
            <a:r>
              <a:rPr lang="de-DE" dirty="0" err="1" smtClean="0"/>
              <a:t>Ebay</a:t>
            </a:r>
            <a:r>
              <a:rPr lang="de-DE" dirty="0" smtClean="0"/>
              <a:t>, Google, ... mit Millionen von Nutzern</a:t>
            </a:r>
          </a:p>
          <a:p>
            <a:r>
              <a:rPr lang="de-DE" dirty="0" smtClean="0"/>
              <a:t>Beispiel Facebook</a:t>
            </a:r>
            <a:br>
              <a:rPr lang="de-DE" dirty="0" smtClean="0"/>
            </a:br>
            <a:r>
              <a:rPr lang="de-DE" dirty="0" smtClean="0"/>
              <a:t>„</a:t>
            </a:r>
            <a:r>
              <a:rPr lang="de-DE" sz="1800" i="1" dirty="0" smtClean="0"/>
              <a:t>Facebook</a:t>
            </a:r>
            <a:r>
              <a:rPr lang="de-DE" sz="1800" i="1" dirty="0"/>
              <a:t>-Nutzer laden pro Tag im Schnitt 300 Millionen Fotos hoch und teilen 2,5 Milliarden Inhalte wie beispielsweise Statusupdates oder Ortsmarken. Facebook verarbeitet täglich 70.000 Suchanfragen. Außerdem werden alle 30 Minuten über 105 Terabyte an Daten gescannt, damit Facebook Daten in Echtzeit verarbeiten kann</a:t>
            </a:r>
            <a:r>
              <a:rPr lang="de-DE" sz="1800" dirty="0" smtClean="0"/>
              <a:t>.“</a:t>
            </a:r>
          </a:p>
          <a:p>
            <a:endParaRPr lang="de-DE" dirty="0"/>
          </a:p>
        </p:txBody>
      </p:sp>
      <p:sp>
        <p:nvSpPr>
          <p:cNvPr id="4" name="Rechteck 3"/>
          <p:cNvSpPr/>
          <p:nvPr/>
        </p:nvSpPr>
        <p:spPr>
          <a:xfrm>
            <a:off x="699224" y="6174523"/>
            <a:ext cx="7023114" cy="261610"/>
          </a:xfrm>
          <a:prstGeom prst="rect">
            <a:avLst/>
          </a:prstGeom>
        </p:spPr>
        <p:txBody>
          <a:bodyPr wrap="none">
            <a:spAutoFit/>
          </a:bodyPr>
          <a:lstStyle/>
          <a:p>
            <a:r>
              <a:rPr lang="de-DE" sz="1100" dirty="0" smtClean="0"/>
              <a:t>[Quelle</a:t>
            </a:r>
            <a:r>
              <a:rPr lang="de-DE" sz="1100" dirty="0"/>
              <a:t>: </a:t>
            </a:r>
            <a:r>
              <a:rPr lang="de-DE" sz="1100" dirty="0">
                <a:hlinkClick r:id="rId2"/>
              </a:rPr>
              <a:t>http://computer.t-online.de/facebook-gigantische-datenfluten-pro-tag/id_58980908/</a:t>
            </a:r>
            <a:r>
              <a:rPr lang="de-DE" sz="1100" dirty="0" smtClean="0">
                <a:hlinkClick r:id="rId2"/>
              </a:rPr>
              <a:t>index</a:t>
            </a:r>
            <a:r>
              <a:rPr lang="de-DE" sz="1100" dirty="0" smtClean="0"/>
              <a:t>, Stand 2012]</a:t>
            </a:r>
            <a:endParaRPr lang="de-DE" sz="1100" dirty="0"/>
          </a:p>
        </p:txBody>
      </p:sp>
    </p:spTree>
    <p:extLst>
      <p:ext uri="{BB962C8B-B14F-4D97-AF65-F5344CB8AC3E}">
        <p14:creationId xmlns:p14="http://schemas.microsoft.com/office/powerpoint/2010/main" val="1645640508"/>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Cassandra – </a:t>
            </a:r>
            <a:r>
              <a:rPr lang="de-DE" dirty="0" err="1" smtClean="0"/>
              <a:t>Row</a:t>
            </a:r>
            <a:r>
              <a:rPr lang="de-DE" dirty="0" smtClean="0"/>
              <a:t> und </a:t>
            </a:r>
            <a:r>
              <a:rPr lang="de-DE" dirty="0" err="1" smtClean="0"/>
              <a:t>Column</a:t>
            </a:r>
            <a:r>
              <a:rPr lang="de-DE" dirty="0" smtClean="0"/>
              <a:t> Family</a:t>
            </a:r>
            <a:endParaRPr lang="de-DE" dirty="0"/>
          </a:p>
        </p:txBody>
      </p:sp>
      <p:sp>
        <p:nvSpPr>
          <p:cNvPr id="3" name="Inhaltsplatzhalter 2"/>
          <p:cNvSpPr>
            <a:spLocks noGrp="1"/>
          </p:cNvSpPr>
          <p:nvPr>
            <p:ph idx="1"/>
          </p:nvPr>
        </p:nvSpPr>
        <p:spPr/>
        <p:txBody>
          <a:bodyPr>
            <a:normAutofit/>
          </a:bodyPr>
          <a:lstStyle/>
          <a:p>
            <a:r>
              <a:rPr lang="de-DE" dirty="0"/>
              <a:t>Eine </a:t>
            </a:r>
            <a:r>
              <a:rPr lang="de-DE" b="1" dirty="0" smtClean="0"/>
              <a:t>Super-</a:t>
            </a:r>
            <a:r>
              <a:rPr lang="de-DE" b="1" dirty="0" err="1" smtClean="0"/>
              <a:t>Column</a:t>
            </a:r>
            <a:r>
              <a:rPr lang="de-DE" dirty="0"/>
              <a:t> </a:t>
            </a:r>
            <a:r>
              <a:rPr lang="de-DE" dirty="0" smtClean="0"/>
              <a:t>ist eine </a:t>
            </a:r>
            <a:r>
              <a:rPr lang="de-DE" dirty="0" err="1" smtClean="0"/>
              <a:t>Column</a:t>
            </a:r>
            <a:r>
              <a:rPr lang="de-DE" dirty="0" smtClean="0"/>
              <a:t>, die aus einer </a:t>
            </a:r>
            <a:r>
              <a:rPr lang="de-DE" dirty="0" err="1" smtClean="0"/>
              <a:t>Map</a:t>
            </a:r>
            <a:r>
              <a:rPr lang="de-DE" dirty="0" smtClean="0"/>
              <a:t> von Columns besteht</a:t>
            </a:r>
            <a:endParaRPr lang="de-DE" dirty="0"/>
          </a:p>
          <a:p>
            <a:endParaRPr lang="de-DE" dirty="0"/>
          </a:p>
          <a:p>
            <a:endParaRPr lang="de-DE" dirty="0"/>
          </a:p>
          <a:p>
            <a:endParaRPr lang="de-DE" dirty="0"/>
          </a:p>
          <a:p>
            <a:endParaRPr lang="de-DE" dirty="0"/>
          </a:p>
          <a:p>
            <a:endParaRPr lang="de-DE" dirty="0"/>
          </a:p>
        </p:txBody>
      </p:sp>
      <p:sp>
        <p:nvSpPr>
          <p:cNvPr id="7" name="Geschweifte Klammer rechts 6"/>
          <p:cNvSpPr/>
          <p:nvPr/>
        </p:nvSpPr>
        <p:spPr>
          <a:xfrm>
            <a:off x="4014716" y="3293317"/>
            <a:ext cx="223200" cy="1343909"/>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sp>
        <p:nvSpPr>
          <p:cNvPr id="8" name="Rechteck 7"/>
          <p:cNvSpPr/>
          <p:nvPr/>
        </p:nvSpPr>
        <p:spPr>
          <a:xfrm>
            <a:off x="4236207" y="3748040"/>
            <a:ext cx="3870464" cy="400110"/>
          </a:xfrm>
          <a:prstGeom prst="rect">
            <a:avLst/>
          </a:prstGeom>
        </p:spPr>
        <p:txBody>
          <a:bodyPr wrap="square">
            <a:spAutoFit/>
          </a:bodyPr>
          <a:lstStyle/>
          <a:p>
            <a:r>
              <a:rPr lang="de-DE" sz="2000" dirty="0" smtClean="0">
                <a:solidFill>
                  <a:schemeClr val="tx2"/>
                </a:solidFill>
              </a:rPr>
              <a:t>Super-</a:t>
            </a:r>
            <a:r>
              <a:rPr lang="de-DE" sz="2000" dirty="0" err="1" smtClean="0">
                <a:solidFill>
                  <a:schemeClr val="tx2"/>
                </a:solidFill>
              </a:rPr>
              <a:t>Column</a:t>
            </a:r>
            <a:endParaRPr lang="de-DE" sz="2000" dirty="0">
              <a:solidFill>
                <a:schemeClr val="tx2"/>
              </a:solidFill>
            </a:endParaRPr>
          </a:p>
        </p:txBody>
      </p:sp>
      <p:sp>
        <p:nvSpPr>
          <p:cNvPr id="4" name="Rechteck 3"/>
          <p:cNvSpPr/>
          <p:nvPr/>
        </p:nvSpPr>
        <p:spPr>
          <a:xfrm>
            <a:off x="634395" y="2374594"/>
            <a:ext cx="4572000" cy="3985706"/>
          </a:xfrm>
          <a:prstGeom prst="rect">
            <a:avLst/>
          </a:prstGeom>
        </p:spPr>
        <p:txBody>
          <a:bodyPr>
            <a:spAutoFit/>
          </a:bodyPr>
          <a:lstStyle/>
          <a:p>
            <a:r>
              <a:rPr lang="en-US" sz="1100" dirty="0">
                <a:latin typeface="Courier"/>
                <a:cs typeface="Courier"/>
              </a:rPr>
              <a:t>//super column family</a:t>
            </a:r>
          </a:p>
          <a:p>
            <a:r>
              <a:rPr lang="en-US" sz="1100" dirty="0">
                <a:latin typeface="Courier"/>
                <a:cs typeface="Courier"/>
              </a:rPr>
              <a:t>{</a:t>
            </a:r>
          </a:p>
          <a:p>
            <a:r>
              <a:rPr lang="en-US" sz="1100" dirty="0">
                <a:latin typeface="Courier"/>
                <a:cs typeface="Courier"/>
              </a:rPr>
              <a:t>//row</a:t>
            </a:r>
          </a:p>
          <a:p>
            <a:r>
              <a:rPr lang="en-US" sz="1100" dirty="0">
                <a:latin typeface="Courier"/>
                <a:cs typeface="Courier"/>
              </a:rPr>
              <a:t>name:"</a:t>
            </a:r>
            <a:r>
              <a:rPr lang="en-US" sz="1100" dirty="0" err="1">
                <a:latin typeface="Courier"/>
                <a:cs typeface="Courier"/>
              </a:rPr>
              <a:t>billing:martin-fowler</a:t>
            </a:r>
            <a:r>
              <a:rPr lang="en-US" sz="1100" dirty="0">
                <a:latin typeface="Courier"/>
                <a:cs typeface="Courier"/>
              </a:rPr>
              <a:t>",</a:t>
            </a:r>
          </a:p>
          <a:p>
            <a:r>
              <a:rPr lang="en-US" sz="1100" dirty="0">
                <a:latin typeface="Courier"/>
                <a:cs typeface="Courier"/>
              </a:rPr>
              <a:t>value: {</a:t>
            </a:r>
          </a:p>
          <a:p>
            <a:r>
              <a:rPr lang="en-US" sz="1100" dirty="0">
                <a:latin typeface="Courier"/>
                <a:cs typeface="Courier"/>
              </a:rPr>
              <a:t>  address: {</a:t>
            </a:r>
          </a:p>
          <a:p>
            <a:r>
              <a:rPr lang="en-US" sz="1100" dirty="0">
                <a:latin typeface="Courier"/>
                <a:cs typeface="Courier"/>
              </a:rPr>
              <a:t>    name: "</a:t>
            </a:r>
            <a:r>
              <a:rPr lang="en-US" sz="1100" dirty="0" err="1">
                <a:latin typeface="Courier"/>
                <a:cs typeface="Courier"/>
              </a:rPr>
              <a:t>address:default</a:t>
            </a:r>
            <a:r>
              <a:rPr lang="en-US" sz="1100" dirty="0">
                <a:latin typeface="Courier"/>
                <a:cs typeface="Courier"/>
              </a:rPr>
              <a:t>",</a:t>
            </a:r>
          </a:p>
          <a:p>
            <a:r>
              <a:rPr lang="en-US" sz="1100" dirty="0">
                <a:latin typeface="Courier"/>
                <a:cs typeface="Courier"/>
              </a:rPr>
              <a:t>    value: {</a:t>
            </a:r>
          </a:p>
          <a:p>
            <a:r>
              <a:rPr lang="en-US" sz="1100" dirty="0">
                <a:latin typeface="Courier"/>
                <a:cs typeface="Courier"/>
              </a:rPr>
              <a:t>      </a:t>
            </a:r>
            <a:r>
              <a:rPr lang="en-US" sz="1100" dirty="0" err="1">
                <a:latin typeface="Courier"/>
                <a:cs typeface="Courier"/>
              </a:rPr>
              <a:t>fullName</a:t>
            </a:r>
            <a:r>
              <a:rPr lang="en-US" sz="1100" dirty="0">
                <a:latin typeface="Courier"/>
                <a:cs typeface="Courier"/>
              </a:rPr>
              <a:t>: "Martin Fowler",</a:t>
            </a:r>
          </a:p>
          <a:p>
            <a:r>
              <a:rPr lang="en-US" sz="1100" dirty="0">
                <a:latin typeface="Courier"/>
                <a:cs typeface="Courier"/>
              </a:rPr>
              <a:t>      street:"100 N. Main Street",</a:t>
            </a:r>
          </a:p>
          <a:p>
            <a:r>
              <a:rPr lang="en-US" sz="1100" dirty="0">
                <a:latin typeface="Courier"/>
                <a:cs typeface="Courier"/>
              </a:rPr>
              <a:t>      zip: "20145"</a:t>
            </a:r>
          </a:p>
          <a:p>
            <a:r>
              <a:rPr lang="en-US" sz="1100" dirty="0">
                <a:latin typeface="Courier"/>
                <a:cs typeface="Courier"/>
              </a:rPr>
              <a:t>    }</a:t>
            </a:r>
          </a:p>
          <a:p>
            <a:r>
              <a:rPr lang="en-US" sz="1100" dirty="0">
                <a:latin typeface="Courier"/>
                <a:cs typeface="Courier"/>
              </a:rPr>
              <a:t>  },</a:t>
            </a:r>
          </a:p>
          <a:p>
            <a:r>
              <a:rPr lang="en-US" sz="1100" dirty="0">
                <a:latin typeface="Courier"/>
                <a:cs typeface="Courier"/>
              </a:rPr>
              <a:t>  billing: {</a:t>
            </a:r>
          </a:p>
          <a:p>
            <a:r>
              <a:rPr lang="en-US" sz="1100" dirty="0">
                <a:latin typeface="Courier"/>
                <a:cs typeface="Courier"/>
              </a:rPr>
              <a:t>    name: "</a:t>
            </a:r>
            <a:r>
              <a:rPr lang="en-US" sz="1100" dirty="0" err="1">
                <a:latin typeface="Courier"/>
                <a:cs typeface="Courier"/>
              </a:rPr>
              <a:t>billing:default</a:t>
            </a:r>
            <a:r>
              <a:rPr lang="en-US" sz="1100" dirty="0">
                <a:latin typeface="Courier"/>
                <a:cs typeface="Courier"/>
              </a:rPr>
              <a:t>",</a:t>
            </a:r>
          </a:p>
          <a:p>
            <a:r>
              <a:rPr lang="en-US" sz="1100" dirty="0">
                <a:latin typeface="Courier"/>
                <a:cs typeface="Courier"/>
              </a:rPr>
              <a:t>    value: {</a:t>
            </a:r>
          </a:p>
          <a:p>
            <a:r>
              <a:rPr lang="en-US" sz="1100" dirty="0">
                <a:latin typeface="Courier"/>
                <a:cs typeface="Courier"/>
              </a:rPr>
              <a:t>      </a:t>
            </a:r>
            <a:r>
              <a:rPr lang="en-US" sz="1100" dirty="0" err="1">
                <a:latin typeface="Courier"/>
                <a:cs typeface="Courier"/>
              </a:rPr>
              <a:t>creditcard</a:t>
            </a:r>
            <a:r>
              <a:rPr lang="en-US" sz="1100" dirty="0">
                <a:latin typeface="Courier"/>
                <a:cs typeface="Courier"/>
              </a:rPr>
              <a:t>: "8888-8888-8888-8888",</a:t>
            </a:r>
          </a:p>
          <a:p>
            <a:r>
              <a:rPr lang="en-US" sz="1100" dirty="0">
                <a:latin typeface="Courier"/>
                <a:cs typeface="Courier"/>
              </a:rPr>
              <a:t>      </a:t>
            </a:r>
            <a:r>
              <a:rPr lang="en-US" sz="1100" dirty="0" err="1">
                <a:latin typeface="Courier"/>
                <a:cs typeface="Courier"/>
              </a:rPr>
              <a:t>expDate</a:t>
            </a:r>
            <a:r>
              <a:rPr lang="en-US" sz="1100" dirty="0">
                <a:latin typeface="Courier"/>
                <a:cs typeface="Courier"/>
              </a:rPr>
              <a:t>: "12/2016"</a:t>
            </a:r>
          </a:p>
          <a:p>
            <a:r>
              <a:rPr lang="en-US" sz="1100" dirty="0">
                <a:latin typeface="Courier"/>
                <a:cs typeface="Courier"/>
              </a:rPr>
              <a:t>      }</a:t>
            </a:r>
          </a:p>
          <a:p>
            <a:r>
              <a:rPr lang="en-US" sz="1100" dirty="0">
                <a:latin typeface="Courier"/>
                <a:cs typeface="Courier"/>
              </a:rPr>
              <a:t>    }</a:t>
            </a:r>
          </a:p>
          <a:p>
            <a:r>
              <a:rPr lang="en-US" sz="1100" dirty="0">
                <a:latin typeface="Courier"/>
                <a:cs typeface="Courier"/>
              </a:rPr>
              <a:t>  </a:t>
            </a:r>
            <a:r>
              <a:rPr lang="en-US" sz="1100" dirty="0" smtClean="0">
                <a:latin typeface="Courier"/>
                <a:cs typeface="Courier"/>
              </a:rPr>
              <a:t>}</a:t>
            </a:r>
          </a:p>
          <a:p>
            <a:r>
              <a:rPr lang="en-US" sz="1100" dirty="0" smtClean="0">
                <a:latin typeface="Courier"/>
                <a:cs typeface="Courier"/>
              </a:rPr>
              <a:t>//row</a:t>
            </a:r>
          </a:p>
          <a:p>
            <a:r>
              <a:rPr lang="en-US" sz="1100" dirty="0" smtClean="0">
                <a:latin typeface="Courier"/>
                <a:cs typeface="Courier"/>
              </a:rPr>
              <a:t>...</a:t>
            </a:r>
            <a:endParaRPr lang="en-US" sz="1100" dirty="0">
              <a:latin typeface="Courier"/>
              <a:cs typeface="Courier"/>
            </a:endParaRPr>
          </a:p>
        </p:txBody>
      </p:sp>
    </p:spTree>
    <p:extLst>
      <p:ext uri="{BB962C8B-B14F-4D97-AF65-F5344CB8AC3E}">
        <p14:creationId xmlns:p14="http://schemas.microsoft.com/office/powerpoint/2010/main" val="9930472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smtClean="0"/>
              <a:t>Cassandra – Konsistenz</a:t>
            </a:r>
            <a:endParaRPr lang="de-DE" dirty="0"/>
          </a:p>
        </p:txBody>
      </p:sp>
      <p:sp>
        <p:nvSpPr>
          <p:cNvPr id="3" name="Inhaltsplatzhalter 2"/>
          <p:cNvSpPr>
            <a:spLocks noGrp="1"/>
          </p:cNvSpPr>
          <p:nvPr>
            <p:ph idx="1"/>
          </p:nvPr>
        </p:nvSpPr>
        <p:spPr/>
        <p:txBody>
          <a:bodyPr>
            <a:normAutofit/>
          </a:bodyPr>
          <a:lstStyle/>
          <a:p>
            <a:r>
              <a:rPr lang="de-DE" dirty="0" smtClean="0"/>
              <a:t>Cassandra ist ein Peer-</a:t>
            </a:r>
            <a:r>
              <a:rPr lang="de-DE" dirty="0" err="1" smtClean="0"/>
              <a:t>to</a:t>
            </a:r>
            <a:r>
              <a:rPr lang="de-DE" dirty="0" smtClean="0"/>
              <a:t>-Peer System, d. h. es gibt keinen Master</a:t>
            </a:r>
          </a:p>
          <a:p>
            <a:pPr lvl="1"/>
            <a:r>
              <a:rPr lang="de-DE" dirty="0" smtClean="0"/>
              <a:t>jede Lese- und Schreiboperation kann von allen Knoten durchgeführt werden</a:t>
            </a:r>
          </a:p>
          <a:p>
            <a:r>
              <a:rPr lang="de-DE" dirty="0" smtClean="0"/>
              <a:t>Für Lese- und Schreiboperationen kann ein Konsistenzlevel definiert werden</a:t>
            </a:r>
            <a:endParaRPr lang="de-DE" dirty="0"/>
          </a:p>
          <a:p>
            <a:endParaRPr lang="de-DE" dirty="0"/>
          </a:p>
          <a:p>
            <a:endParaRPr lang="de-DE" dirty="0"/>
          </a:p>
          <a:p>
            <a:endParaRPr lang="de-DE" dirty="0"/>
          </a:p>
          <a:p>
            <a:endParaRPr lang="de-DE" dirty="0"/>
          </a:p>
          <a:p>
            <a:endParaRPr lang="de-DE" dirty="0"/>
          </a:p>
        </p:txBody>
      </p:sp>
    </p:spTree>
    <p:extLst>
      <p:ext uri="{BB962C8B-B14F-4D97-AF65-F5344CB8AC3E}">
        <p14:creationId xmlns:p14="http://schemas.microsoft.com/office/powerpoint/2010/main" val="3828910567"/>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smtClean="0"/>
              <a:t>Cassandra – Konsistenz</a:t>
            </a:r>
            <a:endParaRPr lang="de-DE" dirty="0"/>
          </a:p>
        </p:txBody>
      </p:sp>
      <p:sp>
        <p:nvSpPr>
          <p:cNvPr id="3" name="Inhaltsplatzhalter 2"/>
          <p:cNvSpPr>
            <a:spLocks noGrp="1"/>
          </p:cNvSpPr>
          <p:nvPr>
            <p:ph idx="1"/>
          </p:nvPr>
        </p:nvSpPr>
        <p:spPr>
          <a:xfrm>
            <a:off x="457200" y="1600200"/>
            <a:ext cx="8446848" cy="4876800"/>
          </a:xfrm>
        </p:spPr>
        <p:txBody>
          <a:bodyPr>
            <a:normAutofit/>
          </a:bodyPr>
          <a:lstStyle/>
          <a:p>
            <a:pPr marL="0" indent="0">
              <a:buNone/>
            </a:pPr>
            <a:r>
              <a:rPr lang="de-DE" u="sng" dirty="0" smtClean="0"/>
              <a:t>Konsistenz „</a:t>
            </a:r>
            <a:r>
              <a:rPr lang="de-DE" b="1" u="sng" dirty="0" smtClean="0"/>
              <a:t>ONE“</a:t>
            </a:r>
            <a:endParaRPr lang="de-DE" u="sng" dirty="0"/>
          </a:p>
          <a:p>
            <a:r>
              <a:rPr lang="de-DE" dirty="0" smtClean="0"/>
              <a:t>Default für alle Leseoperationen</a:t>
            </a:r>
          </a:p>
          <a:p>
            <a:r>
              <a:rPr lang="de-DE" dirty="0" smtClean="0"/>
              <a:t>Read: </a:t>
            </a:r>
          </a:p>
          <a:p>
            <a:pPr lvl="1"/>
            <a:r>
              <a:rPr lang="de-DE" dirty="0" smtClean="0"/>
              <a:t>liefert die Daten des nahesten Replikats (evtl. inkonsistent!)</a:t>
            </a:r>
          </a:p>
          <a:p>
            <a:pPr lvl="1"/>
            <a:r>
              <a:rPr lang="de-DE" dirty="0" smtClean="0"/>
              <a:t>weitere Leseoperationen liefern evtl. neuere Daten („Read </a:t>
            </a:r>
            <a:r>
              <a:rPr lang="de-DE" dirty="0" err="1" smtClean="0"/>
              <a:t>Repair</a:t>
            </a:r>
            <a:r>
              <a:rPr lang="de-DE" dirty="0" smtClean="0"/>
              <a:t>“)</a:t>
            </a:r>
          </a:p>
          <a:p>
            <a:pPr lvl="1"/>
            <a:r>
              <a:rPr lang="de-DE" dirty="0" smtClean="0"/>
              <a:t>Gut, falls hohe Anforderungen an Lesegeschwindigkeit (aber  </a:t>
            </a:r>
            <a:r>
              <a:rPr lang="de-DE" b="1" dirty="0" smtClean="0"/>
              <a:t>potenziell inkonsistenten </a:t>
            </a:r>
            <a:r>
              <a:rPr lang="de-DE" dirty="0" smtClean="0"/>
              <a:t>Daten!)</a:t>
            </a:r>
          </a:p>
          <a:p>
            <a:r>
              <a:rPr lang="de-DE" dirty="0" smtClean="0"/>
              <a:t>Write:</a:t>
            </a:r>
          </a:p>
          <a:p>
            <a:pPr lvl="1"/>
            <a:r>
              <a:rPr lang="de-DE" dirty="0" smtClean="0"/>
              <a:t>das naheste Replikat wird geschrieben</a:t>
            </a:r>
          </a:p>
          <a:p>
            <a:pPr lvl="1"/>
            <a:r>
              <a:rPr lang="de-DE" dirty="0"/>
              <a:t>Gut, falls hohe Anforderungen an </a:t>
            </a:r>
            <a:r>
              <a:rPr lang="de-DE" dirty="0" smtClean="0"/>
              <a:t>Schreibgeschwindigkeit (</a:t>
            </a:r>
            <a:r>
              <a:rPr lang="de-DE" dirty="0"/>
              <a:t>aber  </a:t>
            </a:r>
            <a:r>
              <a:rPr lang="de-DE" b="1" dirty="0"/>
              <a:t>potenziell </a:t>
            </a:r>
            <a:r>
              <a:rPr lang="de-DE" b="1" dirty="0" smtClean="0"/>
              <a:t>verlorene </a:t>
            </a:r>
            <a:r>
              <a:rPr lang="de-DE" dirty="0" smtClean="0"/>
              <a:t>Daten, falls der Knoten abstürzt, bevor die Daten an andere Replikate weitergereicht wurden)</a:t>
            </a:r>
            <a:endParaRPr lang="de-DE" dirty="0"/>
          </a:p>
          <a:p>
            <a:pPr lvl="1"/>
            <a:endParaRPr lang="de-DE" dirty="0" smtClean="0"/>
          </a:p>
          <a:p>
            <a:endParaRPr lang="de-DE" dirty="0"/>
          </a:p>
          <a:p>
            <a:endParaRPr lang="de-DE" dirty="0"/>
          </a:p>
          <a:p>
            <a:endParaRPr lang="de-DE" dirty="0"/>
          </a:p>
          <a:p>
            <a:endParaRPr lang="de-DE" dirty="0"/>
          </a:p>
        </p:txBody>
      </p:sp>
    </p:spTree>
    <p:extLst>
      <p:ext uri="{BB962C8B-B14F-4D97-AF65-F5344CB8AC3E}">
        <p14:creationId xmlns:p14="http://schemas.microsoft.com/office/powerpoint/2010/main" val="900709593"/>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smtClean="0"/>
              <a:t>Cassandra – Konsistenz</a:t>
            </a:r>
            <a:endParaRPr lang="de-DE" dirty="0"/>
          </a:p>
        </p:txBody>
      </p:sp>
      <p:sp>
        <p:nvSpPr>
          <p:cNvPr id="3" name="Inhaltsplatzhalter 2"/>
          <p:cNvSpPr>
            <a:spLocks noGrp="1"/>
          </p:cNvSpPr>
          <p:nvPr>
            <p:ph idx="1"/>
          </p:nvPr>
        </p:nvSpPr>
        <p:spPr>
          <a:xfrm>
            <a:off x="457200" y="1600200"/>
            <a:ext cx="8446848" cy="4876800"/>
          </a:xfrm>
        </p:spPr>
        <p:txBody>
          <a:bodyPr>
            <a:normAutofit/>
          </a:bodyPr>
          <a:lstStyle/>
          <a:p>
            <a:pPr marL="0" indent="0">
              <a:buNone/>
            </a:pPr>
            <a:r>
              <a:rPr lang="de-DE" u="sng" dirty="0" smtClean="0"/>
              <a:t>Konsistenz „</a:t>
            </a:r>
            <a:r>
              <a:rPr lang="de-DE" b="1" u="sng" dirty="0" smtClean="0"/>
              <a:t>QUORUM“</a:t>
            </a:r>
            <a:endParaRPr lang="de-DE" u="sng" dirty="0"/>
          </a:p>
          <a:p>
            <a:r>
              <a:rPr lang="de-DE" dirty="0" smtClean="0"/>
              <a:t>Read: </a:t>
            </a:r>
          </a:p>
          <a:p>
            <a:pPr lvl="1"/>
            <a:r>
              <a:rPr lang="de-DE" dirty="0"/>
              <a:t>Die Mehrheit der Knoten antwortet auf </a:t>
            </a:r>
            <a:r>
              <a:rPr lang="de-DE" dirty="0" smtClean="0"/>
              <a:t>Read-</a:t>
            </a:r>
            <a:r>
              <a:rPr lang="de-DE" dirty="0"/>
              <a:t>Operationen mit den neuesten Daten (bestimmt anhand des </a:t>
            </a:r>
            <a:r>
              <a:rPr lang="de-DE" dirty="0" err="1"/>
              <a:t>Timestamp</a:t>
            </a:r>
            <a:r>
              <a:rPr lang="de-DE" dirty="0"/>
              <a:t>)</a:t>
            </a:r>
          </a:p>
          <a:p>
            <a:pPr lvl="1"/>
            <a:r>
              <a:rPr lang="de-DE" dirty="0"/>
              <a:t>Für die anderen Knoten (veraltete Daten) wird ein Read-</a:t>
            </a:r>
            <a:r>
              <a:rPr lang="de-DE" dirty="0" err="1"/>
              <a:t>Repair</a:t>
            </a:r>
            <a:r>
              <a:rPr lang="de-DE" dirty="0"/>
              <a:t> durchgeführt</a:t>
            </a:r>
          </a:p>
          <a:p>
            <a:r>
              <a:rPr lang="de-DE" dirty="0" smtClean="0"/>
              <a:t>Write:</a:t>
            </a:r>
          </a:p>
          <a:p>
            <a:pPr lvl="1"/>
            <a:r>
              <a:rPr lang="de-DE" dirty="0" smtClean="0"/>
              <a:t>Eine Schreiboperation wird erst als erfolgreich an den Client gemeldet, falls eine Mehrheit der Knoten geschrieben wurde</a:t>
            </a:r>
            <a:endParaRPr lang="de-DE" dirty="0"/>
          </a:p>
          <a:p>
            <a:pPr lvl="1"/>
            <a:endParaRPr lang="de-DE" dirty="0" smtClean="0"/>
          </a:p>
          <a:p>
            <a:endParaRPr lang="de-DE" dirty="0"/>
          </a:p>
          <a:p>
            <a:endParaRPr lang="de-DE" dirty="0"/>
          </a:p>
          <a:p>
            <a:endParaRPr lang="de-DE" dirty="0"/>
          </a:p>
          <a:p>
            <a:endParaRPr lang="de-DE" dirty="0"/>
          </a:p>
        </p:txBody>
      </p:sp>
    </p:spTree>
    <p:extLst>
      <p:ext uri="{BB962C8B-B14F-4D97-AF65-F5344CB8AC3E}">
        <p14:creationId xmlns:p14="http://schemas.microsoft.com/office/powerpoint/2010/main" val="3279238087"/>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smtClean="0"/>
              <a:t>Cassandra – Konsistenz</a:t>
            </a:r>
            <a:endParaRPr lang="de-DE" dirty="0"/>
          </a:p>
        </p:txBody>
      </p:sp>
      <p:sp>
        <p:nvSpPr>
          <p:cNvPr id="3" name="Inhaltsplatzhalter 2"/>
          <p:cNvSpPr>
            <a:spLocks noGrp="1"/>
          </p:cNvSpPr>
          <p:nvPr>
            <p:ph idx="1"/>
          </p:nvPr>
        </p:nvSpPr>
        <p:spPr>
          <a:xfrm>
            <a:off x="457200" y="1600200"/>
            <a:ext cx="8446848" cy="4876800"/>
          </a:xfrm>
        </p:spPr>
        <p:txBody>
          <a:bodyPr>
            <a:normAutofit/>
          </a:bodyPr>
          <a:lstStyle/>
          <a:p>
            <a:pPr marL="0" indent="0">
              <a:buNone/>
            </a:pPr>
            <a:r>
              <a:rPr lang="de-DE" u="sng" dirty="0" smtClean="0"/>
              <a:t>Weitere Konsistenzeinstellungen</a:t>
            </a:r>
          </a:p>
          <a:p>
            <a:pPr marL="0" indent="0">
              <a:buNone/>
            </a:pPr>
            <a:endParaRPr lang="de-DE" u="sng" dirty="0"/>
          </a:p>
          <a:p>
            <a:pPr marL="0" indent="0">
              <a:buNone/>
            </a:pPr>
            <a:endParaRPr lang="de-DE" u="sng" dirty="0" smtClean="0"/>
          </a:p>
          <a:p>
            <a:pPr marL="0" indent="0">
              <a:buNone/>
            </a:pPr>
            <a:endParaRPr lang="de-DE" u="sng" dirty="0"/>
          </a:p>
          <a:p>
            <a:pPr marL="0" indent="0">
              <a:buNone/>
            </a:pPr>
            <a:endParaRPr lang="de-DE" u="sng" dirty="0" smtClean="0"/>
          </a:p>
          <a:p>
            <a:pPr marL="0" indent="0">
              <a:buNone/>
            </a:pPr>
            <a:endParaRPr lang="de-DE" u="sng" dirty="0"/>
          </a:p>
          <a:p>
            <a:pPr marL="0" indent="0">
              <a:buNone/>
            </a:pPr>
            <a:endParaRPr lang="de-DE" u="sng" dirty="0" smtClean="0"/>
          </a:p>
          <a:p>
            <a:pPr marL="0" indent="0">
              <a:buNone/>
            </a:pPr>
            <a:endParaRPr lang="de-DE" u="sng" dirty="0"/>
          </a:p>
          <a:p>
            <a:r>
              <a:rPr lang="de-DE" dirty="0" smtClean="0"/>
              <a:t>Der Konsistenzlevel kann pro Operation eingestellt werden!</a:t>
            </a:r>
          </a:p>
          <a:p>
            <a:pPr lvl="1"/>
            <a:r>
              <a:rPr lang="de-DE" dirty="0" smtClean="0"/>
              <a:t>dies ermöglicht optimales angepasstes Verhalten, je nach entsprechender Anforderung der Fachdomäne</a:t>
            </a:r>
            <a:endParaRPr lang="de-DE" dirty="0"/>
          </a:p>
          <a:p>
            <a:pPr lvl="1"/>
            <a:endParaRPr lang="de-DE" dirty="0" smtClean="0"/>
          </a:p>
          <a:p>
            <a:endParaRPr lang="de-DE" dirty="0"/>
          </a:p>
          <a:p>
            <a:endParaRPr lang="de-DE" dirty="0"/>
          </a:p>
          <a:p>
            <a:endParaRPr lang="de-DE" dirty="0"/>
          </a:p>
          <a:p>
            <a:endParaRPr lang="de-DE" dirty="0"/>
          </a:p>
        </p:txBody>
      </p:sp>
      <p:pic>
        <p:nvPicPr>
          <p:cNvPr id="4" name="Bild 3"/>
          <p:cNvPicPr>
            <a:picLocks noChangeAspect="1"/>
          </p:cNvPicPr>
          <p:nvPr/>
        </p:nvPicPr>
        <p:blipFill>
          <a:blip r:embed="rId2"/>
          <a:stretch>
            <a:fillRect/>
          </a:stretch>
        </p:blipFill>
        <p:spPr>
          <a:xfrm>
            <a:off x="0" y="2228705"/>
            <a:ext cx="9144000" cy="2466975"/>
          </a:xfrm>
          <a:prstGeom prst="rect">
            <a:avLst/>
          </a:prstGeom>
        </p:spPr>
      </p:pic>
      <p:sp>
        <p:nvSpPr>
          <p:cNvPr id="5" name="Rechteck 4"/>
          <p:cNvSpPr/>
          <p:nvPr/>
        </p:nvSpPr>
        <p:spPr>
          <a:xfrm>
            <a:off x="457200" y="4680292"/>
            <a:ext cx="4246187" cy="261610"/>
          </a:xfrm>
          <a:prstGeom prst="rect">
            <a:avLst/>
          </a:prstGeom>
        </p:spPr>
        <p:txBody>
          <a:bodyPr wrap="none">
            <a:spAutoFit/>
          </a:bodyPr>
          <a:lstStyle/>
          <a:p>
            <a:r>
              <a:rPr lang="de-DE" sz="1100" dirty="0" smtClean="0"/>
              <a:t>[Quelle: </a:t>
            </a:r>
            <a:r>
              <a:rPr lang="de-DE" sz="1100" dirty="0">
                <a:hlinkClick r:id="rId3"/>
              </a:rPr>
              <a:t>http://www.datastax.com/docs/1.1/dml/</a:t>
            </a:r>
            <a:r>
              <a:rPr lang="de-DE" sz="1100" dirty="0" smtClean="0">
                <a:hlinkClick r:id="rId3"/>
              </a:rPr>
              <a:t>data_consistency</a:t>
            </a:r>
            <a:r>
              <a:rPr lang="de-DE" sz="1100" dirty="0" smtClean="0"/>
              <a:t>]</a:t>
            </a:r>
            <a:endParaRPr lang="de-DE" sz="1100" dirty="0"/>
          </a:p>
        </p:txBody>
      </p:sp>
    </p:spTree>
    <p:extLst>
      <p:ext uri="{BB962C8B-B14F-4D97-AF65-F5344CB8AC3E}">
        <p14:creationId xmlns:p14="http://schemas.microsoft.com/office/powerpoint/2010/main" val="734599920"/>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smtClean="0"/>
              <a:t>Cassandra</a:t>
            </a:r>
            <a:endParaRPr lang="de-DE" dirty="0"/>
          </a:p>
        </p:txBody>
      </p:sp>
      <p:sp>
        <p:nvSpPr>
          <p:cNvPr id="3" name="Inhaltsplatzhalter 2"/>
          <p:cNvSpPr>
            <a:spLocks noGrp="1"/>
          </p:cNvSpPr>
          <p:nvPr>
            <p:ph idx="1"/>
          </p:nvPr>
        </p:nvSpPr>
        <p:spPr>
          <a:xfrm>
            <a:off x="457200" y="1600200"/>
            <a:ext cx="8446848" cy="4876800"/>
          </a:xfrm>
        </p:spPr>
        <p:txBody>
          <a:bodyPr>
            <a:normAutofit/>
          </a:bodyPr>
          <a:lstStyle/>
          <a:p>
            <a:r>
              <a:rPr lang="de-DE" sz="2800" b="1" dirty="0" smtClean="0"/>
              <a:t>Transaktionen</a:t>
            </a:r>
          </a:p>
          <a:p>
            <a:pPr lvl="1"/>
            <a:r>
              <a:rPr lang="de-DE" sz="2400" dirty="0" smtClean="0"/>
              <a:t>Schreiboperationen sind atomar auf Zeilen (</a:t>
            </a:r>
            <a:r>
              <a:rPr lang="de-DE" sz="2400" dirty="0" err="1" smtClean="0"/>
              <a:t>Row</a:t>
            </a:r>
            <a:r>
              <a:rPr lang="de-DE" sz="2400" dirty="0" smtClean="0"/>
              <a:t>)-Ebene</a:t>
            </a:r>
          </a:p>
          <a:p>
            <a:r>
              <a:rPr lang="de-DE" sz="2800" b="1" dirty="0" smtClean="0"/>
              <a:t>Verfügbarkeit (</a:t>
            </a:r>
            <a:r>
              <a:rPr lang="de-DE" sz="2800" b="1" dirty="0" err="1" smtClean="0"/>
              <a:t>Availability</a:t>
            </a:r>
            <a:r>
              <a:rPr lang="de-DE" sz="2800" b="1" dirty="0" smtClean="0"/>
              <a:t>)</a:t>
            </a:r>
          </a:p>
          <a:p>
            <a:pPr lvl="1"/>
            <a:r>
              <a:rPr lang="de-DE" dirty="0" smtClean="0"/>
              <a:t>Per Definition hoch, da kein Master vorhanden</a:t>
            </a:r>
          </a:p>
          <a:p>
            <a:pPr lvl="1"/>
            <a:r>
              <a:rPr lang="de-DE" dirty="0" smtClean="0"/>
              <a:t>Verfügbarkeit bestimmt durch die Formel (R + W) &gt; N</a:t>
            </a:r>
          </a:p>
          <a:p>
            <a:pPr lvl="1"/>
            <a:r>
              <a:rPr lang="de-DE" dirty="0" smtClean="0"/>
              <a:t>Hierdurch tunen möglich: „</a:t>
            </a:r>
            <a:r>
              <a:rPr lang="de-DE" dirty="0" err="1" smtClean="0"/>
              <a:t>Consistency</a:t>
            </a:r>
            <a:r>
              <a:rPr lang="de-DE" dirty="0" smtClean="0"/>
              <a:t> vs. </a:t>
            </a:r>
            <a:r>
              <a:rPr lang="de-DE" dirty="0" err="1" smtClean="0"/>
              <a:t>Availability</a:t>
            </a:r>
            <a:r>
              <a:rPr lang="de-DE" dirty="0" smtClean="0"/>
              <a:t>“</a:t>
            </a:r>
          </a:p>
          <a:p>
            <a:r>
              <a:rPr lang="de-DE" sz="2800" b="1" dirty="0"/>
              <a:t>Skalierbarkeit</a:t>
            </a:r>
          </a:p>
          <a:p>
            <a:pPr lvl="1"/>
            <a:r>
              <a:rPr lang="de-DE" dirty="0" smtClean="0"/>
              <a:t>Neue Knoten sind zur Laufzeit hinzufügbar</a:t>
            </a:r>
          </a:p>
          <a:p>
            <a:pPr lvl="1"/>
            <a:endParaRPr lang="de-DE" dirty="0" smtClean="0"/>
          </a:p>
          <a:p>
            <a:pPr lvl="1"/>
            <a:endParaRPr lang="de-DE" dirty="0"/>
          </a:p>
          <a:p>
            <a:endParaRPr lang="de-DE" sz="2800" dirty="0"/>
          </a:p>
          <a:p>
            <a:endParaRPr lang="de-DE" sz="2800" dirty="0"/>
          </a:p>
        </p:txBody>
      </p:sp>
    </p:spTree>
    <p:extLst>
      <p:ext uri="{BB962C8B-B14F-4D97-AF65-F5344CB8AC3E}">
        <p14:creationId xmlns:p14="http://schemas.microsoft.com/office/powerpoint/2010/main" val="158566547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smtClean="0"/>
              <a:t>Cassandra – API</a:t>
            </a:r>
            <a:endParaRPr lang="de-DE" dirty="0"/>
          </a:p>
        </p:txBody>
      </p:sp>
      <p:sp>
        <p:nvSpPr>
          <p:cNvPr id="5" name="Rechteck 4"/>
          <p:cNvSpPr/>
          <p:nvPr/>
        </p:nvSpPr>
        <p:spPr>
          <a:xfrm>
            <a:off x="457200" y="1524902"/>
            <a:ext cx="7988712" cy="3970318"/>
          </a:xfrm>
          <a:prstGeom prst="rect">
            <a:avLst/>
          </a:prstGeom>
        </p:spPr>
        <p:txBody>
          <a:bodyPr wrap="square">
            <a:spAutoFit/>
          </a:bodyPr>
          <a:lstStyle/>
          <a:p>
            <a:r>
              <a:rPr lang="de-DE" dirty="0" smtClean="0">
                <a:latin typeface="Courier"/>
                <a:cs typeface="Courier"/>
              </a:rPr>
              <a:t>// </a:t>
            </a:r>
            <a:r>
              <a:rPr lang="de-DE" dirty="0" err="1" smtClean="0">
                <a:latin typeface="Courier"/>
                <a:cs typeface="Courier"/>
              </a:rPr>
              <a:t>Column</a:t>
            </a:r>
            <a:r>
              <a:rPr lang="de-DE" dirty="0" smtClean="0">
                <a:latin typeface="Courier"/>
                <a:cs typeface="Courier"/>
              </a:rPr>
              <a:t>-Family anlegen</a:t>
            </a:r>
          </a:p>
          <a:p>
            <a:r>
              <a:rPr lang="de-DE" dirty="0" smtClean="0">
                <a:latin typeface="Courier"/>
                <a:cs typeface="Courier"/>
              </a:rPr>
              <a:t>CREATE </a:t>
            </a:r>
            <a:r>
              <a:rPr lang="de-DE" dirty="0">
                <a:latin typeface="Courier"/>
                <a:cs typeface="Courier"/>
              </a:rPr>
              <a:t>COLUMN FAMILY Customer</a:t>
            </a:r>
          </a:p>
          <a:p>
            <a:r>
              <a:rPr lang="de-DE" dirty="0">
                <a:latin typeface="Courier"/>
                <a:cs typeface="Courier"/>
              </a:rPr>
              <a:t>WITH </a:t>
            </a:r>
            <a:r>
              <a:rPr lang="de-DE" dirty="0" err="1">
                <a:latin typeface="Courier"/>
                <a:cs typeface="Courier"/>
              </a:rPr>
              <a:t>comparator</a:t>
            </a:r>
            <a:r>
              <a:rPr lang="de-DE" dirty="0">
                <a:latin typeface="Courier"/>
                <a:cs typeface="Courier"/>
              </a:rPr>
              <a:t> = UTF8Type</a:t>
            </a:r>
          </a:p>
          <a:p>
            <a:r>
              <a:rPr lang="de-DE" dirty="0">
                <a:latin typeface="Courier"/>
                <a:cs typeface="Courier"/>
              </a:rPr>
              <a:t>AND </a:t>
            </a:r>
            <a:r>
              <a:rPr lang="de-DE" dirty="0" err="1">
                <a:latin typeface="Courier"/>
                <a:cs typeface="Courier"/>
              </a:rPr>
              <a:t>key_validation_class</a:t>
            </a:r>
            <a:r>
              <a:rPr lang="de-DE" dirty="0">
                <a:latin typeface="Courier"/>
                <a:cs typeface="Courier"/>
              </a:rPr>
              <a:t>=UTF8Type</a:t>
            </a:r>
          </a:p>
          <a:p>
            <a:r>
              <a:rPr lang="de-DE" dirty="0">
                <a:latin typeface="Courier"/>
                <a:cs typeface="Courier"/>
              </a:rPr>
              <a:t>AND </a:t>
            </a:r>
            <a:r>
              <a:rPr lang="de-DE" dirty="0" err="1">
                <a:latin typeface="Courier"/>
                <a:cs typeface="Courier"/>
              </a:rPr>
              <a:t>column_metadata</a:t>
            </a:r>
            <a:r>
              <a:rPr lang="de-DE" dirty="0">
                <a:latin typeface="Courier"/>
                <a:cs typeface="Courier"/>
              </a:rPr>
              <a:t> = [</a:t>
            </a:r>
          </a:p>
          <a:p>
            <a:r>
              <a:rPr lang="de-DE" dirty="0">
                <a:latin typeface="Courier"/>
                <a:cs typeface="Courier"/>
              </a:rPr>
              <a:t>{</a:t>
            </a:r>
            <a:r>
              <a:rPr lang="de-DE" dirty="0" err="1">
                <a:latin typeface="Courier"/>
                <a:cs typeface="Courier"/>
              </a:rPr>
              <a:t>column_name</a:t>
            </a:r>
            <a:r>
              <a:rPr lang="de-DE" dirty="0">
                <a:latin typeface="Courier"/>
                <a:cs typeface="Courier"/>
              </a:rPr>
              <a:t>: </a:t>
            </a:r>
            <a:r>
              <a:rPr lang="de-DE" dirty="0" err="1">
                <a:latin typeface="Courier"/>
                <a:cs typeface="Courier"/>
              </a:rPr>
              <a:t>city</a:t>
            </a:r>
            <a:r>
              <a:rPr lang="de-DE" dirty="0">
                <a:latin typeface="Courier"/>
                <a:cs typeface="Courier"/>
              </a:rPr>
              <a:t>, </a:t>
            </a:r>
            <a:r>
              <a:rPr lang="de-DE" dirty="0" err="1">
                <a:latin typeface="Courier"/>
                <a:cs typeface="Courier"/>
              </a:rPr>
              <a:t>validation_class</a:t>
            </a:r>
            <a:r>
              <a:rPr lang="de-DE" dirty="0">
                <a:latin typeface="Courier"/>
                <a:cs typeface="Courier"/>
              </a:rPr>
              <a:t>: UTF8Type}</a:t>
            </a:r>
          </a:p>
          <a:p>
            <a:r>
              <a:rPr lang="de-DE" dirty="0">
                <a:latin typeface="Courier"/>
                <a:cs typeface="Courier"/>
              </a:rPr>
              <a:t>{</a:t>
            </a:r>
            <a:r>
              <a:rPr lang="de-DE" dirty="0" err="1">
                <a:latin typeface="Courier"/>
                <a:cs typeface="Courier"/>
              </a:rPr>
              <a:t>column_name</a:t>
            </a:r>
            <a:r>
              <a:rPr lang="de-DE" dirty="0">
                <a:latin typeface="Courier"/>
                <a:cs typeface="Courier"/>
              </a:rPr>
              <a:t>: </a:t>
            </a:r>
            <a:r>
              <a:rPr lang="de-DE" dirty="0" err="1">
                <a:latin typeface="Courier"/>
                <a:cs typeface="Courier"/>
              </a:rPr>
              <a:t>name</a:t>
            </a:r>
            <a:r>
              <a:rPr lang="de-DE" dirty="0">
                <a:latin typeface="Courier"/>
                <a:cs typeface="Courier"/>
              </a:rPr>
              <a:t>, </a:t>
            </a:r>
            <a:r>
              <a:rPr lang="de-DE" dirty="0" err="1">
                <a:latin typeface="Courier"/>
                <a:cs typeface="Courier"/>
              </a:rPr>
              <a:t>validation_class</a:t>
            </a:r>
            <a:r>
              <a:rPr lang="de-DE" dirty="0">
                <a:latin typeface="Courier"/>
                <a:cs typeface="Courier"/>
              </a:rPr>
              <a:t>: UTF8Type}</a:t>
            </a:r>
          </a:p>
          <a:p>
            <a:r>
              <a:rPr lang="de-DE" dirty="0">
                <a:latin typeface="Courier"/>
                <a:cs typeface="Courier"/>
              </a:rPr>
              <a:t>{</a:t>
            </a:r>
            <a:r>
              <a:rPr lang="de-DE" dirty="0" err="1">
                <a:latin typeface="Courier"/>
                <a:cs typeface="Courier"/>
              </a:rPr>
              <a:t>column_name</a:t>
            </a:r>
            <a:r>
              <a:rPr lang="de-DE" dirty="0">
                <a:latin typeface="Courier"/>
                <a:cs typeface="Courier"/>
              </a:rPr>
              <a:t>: web, </a:t>
            </a:r>
            <a:r>
              <a:rPr lang="de-DE" dirty="0" err="1">
                <a:latin typeface="Courier"/>
                <a:cs typeface="Courier"/>
              </a:rPr>
              <a:t>validation_class</a:t>
            </a:r>
            <a:r>
              <a:rPr lang="de-DE" dirty="0">
                <a:latin typeface="Courier"/>
                <a:cs typeface="Courier"/>
              </a:rPr>
              <a:t>: UTF8Type}</a:t>
            </a:r>
          </a:p>
          <a:p>
            <a:r>
              <a:rPr lang="de-DE" dirty="0">
                <a:latin typeface="Courier"/>
                <a:cs typeface="Courier"/>
              </a:rPr>
              <a:t>]</a:t>
            </a:r>
            <a:r>
              <a:rPr lang="de-DE" dirty="0" smtClean="0">
                <a:latin typeface="Courier"/>
                <a:cs typeface="Courier"/>
              </a:rPr>
              <a:t>;</a:t>
            </a:r>
          </a:p>
          <a:p>
            <a:endParaRPr lang="de-DE" dirty="0">
              <a:latin typeface="Courier"/>
              <a:cs typeface="Courier"/>
            </a:endParaRPr>
          </a:p>
          <a:p>
            <a:r>
              <a:rPr lang="de-DE" dirty="0" smtClean="0">
                <a:latin typeface="Courier"/>
                <a:cs typeface="Courier"/>
              </a:rPr>
              <a:t>// </a:t>
            </a:r>
            <a:r>
              <a:rPr lang="de-DE" dirty="0" err="1" smtClean="0">
                <a:latin typeface="Courier"/>
                <a:cs typeface="Courier"/>
              </a:rPr>
              <a:t>Column</a:t>
            </a:r>
            <a:r>
              <a:rPr lang="de-DE" dirty="0" smtClean="0">
                <a:latin typeface="Courier"/>
                <a:cs typeface="Courier"/>
              </a:rPr>
              <a:t> speichern</a:t>
            </a:r>
          </a:p>
          <a:p>
            <a:r>
              <a:rPr lang="de-DE" dirty="0">
                <a:latin typeface="Courier"/>
                <a:cs typeface="Courier"/>
              </a:rPr>
              <a:t>SET Customer['</a:t>
            </a:r>
            <a:r>
              <a:rPr lang="de-DE" dirty="0" err="1">
                <a:latin typeface="Courier"/>
                <a:cs typeface="Courier"/>
              </a:rPr>
              <a:t>mfowler</a:t>
            </a:r>
            <a:r>
              <a:rPr lang="de-DE" dirty="0">
                <a:latin typeface="Courier"/>
                <a:cs typeface="Courier"/>
              </a:rPr>
              <a:t>']['</a:t>
            </a:r>
            <a:r>
              <a:rPr lang="de-DE" dirty="0" err="1">
                <a:latin typeface="Courier"/>
                <a:cs typeface="Courier"/>
              </a:rPr>
              <a:t>city</a:t>
            </a:r>
            <a:r>
              <a:rPr lang="de-DE" dirty="0">
                <a:latin typeface="Courier"/>
                <a:cs typeface="Courier"/>
              </a:rPr>
              <a:t>']='Boston';</a:t>
            </a:r>
          </a:p>
          <a:p>
            <a:r>
              <a:rPr lang="de-DE" dirty="0">
                <a:latin typeface="Courier"/>
                <a:cs typeface="Courier"/>
              </a:rPr>
              <a:t>SET Customer['</a:t>
            </a:r>
            <a:r>
              <a:rPr lang="de-DE" dirty="0" err="1">
                <a:latin typeface="Courier"/>
                <a:cs typeface="Courier"/>
              </a:rPr>
              <a:t>mfowler</a:t>
            </a:r>
            <a:r>
              <a:rPr lang="de-DE" dirty="0">
                <a:latin typeface="Courier"/>
                <a:cs typeface="Courier"/>
              </a:rPr>
              <a:t>']['</a:t>
            </a:r>
            <a:r>
              <a:rPr lang="de-DE" dirty="0" err="1">
                <a:latin typeface="Courier"/>
                <a:cs typeface="Courier"/>
              </a:rPr>
              <a:t>name</a:t>
            </a:r>
            <a:r>
              <a:rPr lang="de-DE" dirty="0">
                <a:latin typeface="Courier"/>
                <a:cs typeface="Courier"/>
              </a:rPr>
              <a:t>']='Martin Fowler';</a:t>
            </a:r>
          </a:p>
          <a:p>
            <a:r>
              <a:rPr lang="de-DE" dirty="0">
                <a:latin typeface="Courier"/>
                <a:cs typeface="Courier"/>
              </a:rPr>
              <a:t>SET Customer['</a:t>
            </a:r>
            <a:r>
              <a:rPr lang="de-DE" dirty="0" err="1">
                <a:latin typeface="Courier"/>
                <a:cs typeface="Courier"/>
              </a:rPr>
              <a:t>mfowler</a:t>
            </a:r>
            <a:r>
              <a:rPr lang="de-DE" dirty="0">
                <a:latin typeface="Courier"/>
                <a:cs typeface="Courier"/>
              </a:rPr>
              <a:t>']['web']='</a:t>
            </a:r>
            <a:r>
              <a:rPr lang="de-DE" dirty="0" err="1">
                <a:latin typeface="Courier"/>
                <a:cs typeface="Courier"/>
              </a:rPr>
              <a:t>www.martinfowler.com</a:t>
            </a:r>
            <a:r>
              <a:rPr lang="de-DE" dirty="0">
                <a:latin typeface="Courier"/>
                <a:cs typeface="Courier"/>
              </a:rPr>
              <a:t>';</a:t>
            </a:r>
          </a:p>
        </p:txBody>
      </p:sp>
    </p:spTree>
    <p:extLst>
      <p:ext uri="{BB962C8B-B14F-4D97-AF65-F5344CB8AC3E}">
        <p14:creationId xmlns:p14="http://schemas.microsoft.com/office/powerpoint/2010/main" val="2668343480"/>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smtClean="0"/>
              <a:t>Cassandra – API</a:t>
            </a:r>
            <a:endParaRPr lang="de-DE" dirty="0"/>
          </a:p>
        </p:txBody>
      </p:sp>
      <p:sp>
        <p:nvSpPr>
          <p:cNvPr id="5" name="Rechteck 4"/>
          <p:cNvSpPr/>
          <p:nvPr/>
        </p:nvSpPr>
        <p:spPr>
          <a:xfrm>
            <a:off x="457199" y="1524902"/>
            <a:ext cx="8355925" cy="3970318"/>
          </a:xfrm>
          <a:prstGeom prst="rect">
            <a:avLst/>
          </a:prstGeom>
        </p:spPr>
        <p:txBody>
          <a:bodyPr wrap="square">
            <a:spAutoFit/>
          </a:bodyPr>
          <a:lstStyle/>
          <a:p>
            <a:r>
              <a:rPr lang="de-DE" dirty="0" smtClean="0">
                <a:latin typeface="Courier"/>
                <a:cs typeface="Courier"/>
              </a:rPr>
              <a:t>// </a:t>
            </a:r>
            <a:r>
              <a:rPr lang="de-DE" dirty="0" err="1" smtClean="0">
                <a:latin typeface="Courier"/>
                <a:cs typeface="Courier"/>
              </a:rPr>
              <a:t>Column</a:t>
            </a:r>
            <a:r>
              <a:rPr lang="de-DE" dirty="0" smtClean="0">
                <a:latin typeface="Courier"/>
                <a:cs typeface="Courier"/>
              </a:rPr>
              <a:t>-Family anlegen (JAVA-Client)</a:t>
            </a:r>
          </a:p>
          <a:p>
            <a:r>
              <a:rPr lang="de-DE" dirty="0" err="1">
                <a:latin typeface="Courier"/>
                <a:cs typeface="Courier"/>
              </a:rPr>
              <a:t>ColumnFamilyTemplate</a:t>
            </a:r>
            <a:r>
              <a:rPr lang="de-DE" dirty="0">
                <a:latin typeface="Courier"/>
                <a:cs typeface="Courier"/>
              </a:rPr>
              <a:t>&lt;String, String&gt; </a:t>
            </a:r>
            <a:r>
              <a:rPr lang="de-DE" dirty="0" err="1">
                <a:latin typeface="Courier"/>
                <a:cs typeface="Courier"/>
              </a:rPr>
              <a:t>template</a:t>
            </a:r>
            <a:r>
              <a:rPr lang="de-DE" dirty="0">
                <a:latin typeface="Courier"/>
                <a:cs typeface="Courier"/>
              </a:rPr>
              <a:t> =</a:t>
            </a:r>
          </a:p>
          <a:p>
            <a:r>
              <a:rPr lang="de-DE" dirty="0">
                <a:latin typeface="Courier"/>
                <a:cs typeface="Courier"/>
              </a:rPr>
              <a:t>        </a:t>
            </a:r>
            <a:r>
              <a:rPr lang="de-DE" dirty="0" err="1">
                <a:latin typeface="Courier"/>
                <a:cs typeface="Courier"/>
              </a:rPr>
              <a:t>cassandra.getColumnFamilyTemplate</a:t>
            </a:r>
            <a:r>
              <a:rPr lang="de-DE" dirty="0">
                <a:latin typeface="Courier"/>
                <a:cs typeface="Courier"/>
              </a:rPr>
              <a:t>();</a:t>
            </a:r>
          </a:p>
          <a:p>
            <a:r>
              <a:rPr lang="de-DE" dirty="0" err="1">
                <a:latin typeface="Courier"/>
                <a:cs typeface="Courier"/>
              </a:rPr>
              <a:t>ColumnFamilyUpdater</a:t>
            </a:r>
            <a:r>
              <a:rPr lang="de-DE" dirty="0">
                <a:latin typeface="Courier"/>
                <a:cs typeface="Courier"/>
              </a:rPr>
              <a:t>&lt;String, String&gt; </a:t>
            </a:r>
            <a:r>
              <a:rPr lang="de-DE" dirty="0" err="1">
                <a:latin typeface="Courier"/>
                <a:cs typeface="Courier"/>
              </a:rPr>
              <a:t>updater</a:t>
            </a:r>
            <a:r>
              <a:rPr lang="de-DE" dirty="0">
                <a:latin typeface="Courier"/>
                <a:cs typeface="Courier"/>
              </a:rPr>
              <a:t> =</a:t>
            </a:r>
          </a:p>
          <a:p>
            <a:r>
              <a:rPr lang="de-DE" dirty="0">
                <a:latin typeface="Courier"/>
                <a:cs typeface="Courier"/>
              </a:rPr>
              <a:t>        </a:t>
            </a:r>
            <a:r>
              <a:rPr lang="de-DE" dirty="0" err="1">
                <a:latin typeface="Courier"/>
                <a:cs typeface="Courier"/>
              </a:rPr>
              <a:t>template.createUpdater</a:t>
            </a:r>
            <a:r>
              <a:rPr lang="de-DE" dirty="0">
                <a:latin typeface="Courier"/>
                <a:cs typeface="Courier"/>
              </a:rPr>
              <a:t>(</a:t>
            </a:r>
            <a:r>
              <a:rPr lang="de-DE" dirty="0" err="1">
                <a:latin typeface="Courier"/>
                <a:cs typeface="Courier"/>
              </a:rPr>
              <a:t>key</a:t>
            </a:r>
            <a:r>
              <a:rPr lang="de-DE" dirty="0">
                <a:latin typeface="Courier"/>
                <a:cs typeface="Courier"/>
              </a:rPr>
              <a:t>)</a:t>
            </a:r>
            <a:r>
              <a:rPr lang="de-DE" dirty="0" smtClean="0">
                <a:latin typeface="Courier"/>
                <a:cs typeface="Courier"/>
              </a:rPr>
              <a:t>; // </a:t>
            </a:r>
            <a:r>
              <a:rPr lang="de-DE" dirty="0" err="1" smtClean="0">
                <a:latin typeface="Courier"/>
                <a:cs typeface="Courier"/>
              </a:rPr>
              <a:t>Row</a:t>
            </a:r>
            <a:r>
              <a:rPr lang="de-DE" dirty="0" smtClean="0">
                <a:latin typeface="Courier"/>
                <a:cs typeface="Courier"/>
              </a:rPr>
              <a:t>-Key</a:t>
            </a:r>
            <a:endParaRPr lang="de-DE" dirty="0">
              <a:latin typeface="Courier"/>
              <a:cs typeface="Courier"/>
            </a:endParaRPr>
          </a:p>
          <a:p>
            <a:r>
              <a:rPr lang="de-DE" dirty="0" err="1">
                <a:latin typeface="Courier"/>
                <a:cs typeface="Courier"/>
              </a:rPr>
              <a:t>for</a:t>
            </a:r>
            <a:r>
              <a:rPr lang="de-DE" dirty="0">
                <a:latin typeface="Courier"/>
                <a:cs typeface="Courier"/>
              </a:rPr>
              <a:t> (String </a:t>
            </a:r>
            <a:r>
              <a:rPr lang="de-DE" dirty="0" err="1">
                <a:latin typeface="Courier"/>
                <a:cs typeface="Courier"/>
              </a:rPr>
              <a:t>name</a:t>
            </a:r>
            <a:r>
              <a:rPr lang="de-DE" dirty="0">
                <a:latin typeface="Courier"/>
                <a:cs typeface="Courier"/>
              </a:rPr>
              <a:t> : </a:t>
            </a:r>
            <a:r>
              <a:rPr lang="de-DE" dirty="0" err="1">
                <a:latin typeface="Courier"/>
                <a:cs typeface="Courier"/>
              </a:rPr>
              <a:t>values.keySet</a:t>
            </a:r>
            <a:r>
              <a:rPr lang="de-DE" dirty="0">
                <a:latin typeface="Courier"/>
                <a:cs typeface="Courier"/>
              </a:rPr>
              <a:t>()) </a:t>
            </a:r>
            <a:r>
              <a:rPr lang="de-DE" dirty="0" smtClean="0">
                <a:latin typeface="Courier"/>
                <a:cs typeface="Courier"/>
              </a:rPr>
              <a:t>{</a:t>
            </a:r>
          </a:p>
          <a:p>
            <a:r>
              <a:rPr lang="de-DE" dirty="0">
                <a:latin typeface="Courier"/>
                <a:cs typeface="Courier"/>
              </a:rPr>
              <a:t> </a:t>
            </a:r>
            <a:r>
              <a:rPr lang="de-DE" dirty="0" smtClean="0">
                <a:latin typeface="Courier"/>
                <a:cs typeface="Courier"/>
              </a:rPr>
              <a:t>   // </a:t>
            </a:r>
            <a:r>
              <a:rPr lang="de-DE" dirty="0" err="1" smtClean="0">
                <a:latin typeface="Courier"/>
                <a:cs typeface="Courier"/>
              </a:rPr>
              <a:t>Column</a:t>
            </a:r>
            <a:r>
              <a:rPr lang="de-DE" dirty="0" smtClean="0">
                <a:latin typeface="Courier"/>
                <a:cs typeface="Courier"/>
              </a:rPr>
              <a:t> setzen</a:t>
            </a:r>
            <a:endParaRPr lang="de-DE" dirty="0">
              <a:latin typeface="Courier"/>
              <a:cs typeface="Courier"/>
            </a:endParaRPr>
          </a:p>
          <a:p>
            <a:r>
              <a:rPr lang="de-DE" dirty="0">
                <a:latin typeface="Courier"/>
                <a:cs typeface="Courier"/>
              </a:rPr>
              <a:t>    </a:t>
            </a:r>
            <a:r>
              <a:rPr lang="de-DE" dirty="0" err="1">
                <a:latin typeface="Courier"/>
                <a:cs typeface="Courier"/>
              </a:rPr>
              <a:t>updater.setString</a:t>
            </a:r>
            <a:r>
              <a:rPr lang="de-DE" dirty="0">
                <a:latin typeface="Courier"/>
                <a:cs typeface="Courier"/>
              </a:rPr>
              <a:t>(</a:t>
            </a:r>
            <a:r>
              <a:rPr lang="de-DE" dirty="0" err="1">
                <a:latin typeface="Courier"/>
                <a:cs typeface="Courier"/>
              </a:rPr>
              <a:t>name</a:t>
            </a:r>
            <a:r>
              <a:rPr lang="de-DE" dirty="0">
                <a:latin typeface="Courier"/>
                <a:cs typeface="Courier"/>
              </a:rPr>
              <a:t>, </a:t>
            </a:r>
            <a:r>
              <a:rPr lang="de-DE" dirty="0" err="1">
                <a:latin typeface="Courier"/>
                <a:cs typeface="Courier"/>
              </a:rPr>
              <a:t>values.get</a:t>
            </a:r>
            <a:r>
              <a:rPr lang="de-DE" dirty="0">
                <a:latin typeface="Courier"/>
                <a:cs typeface="Courier"/>
              </a:rPr>
              <a:t>(</a:t>
            </a:r>
            <a:r>
              <a:rPr lang="de-DE" dirty="0" err="1">
                <a:latin typeface="Courier"/>
                <a:cs typeface="Courier"/>
              </a:rPr>
              <a:t>name</a:t>
            </a:r>
            <a:r>
              <a:rPr lang="de-DE" dirty="0">
                <a:latin typeface="Courier"/>
                <a:cs typeface="Courier"/>
              </a:rPr>
              <a:t>));</a:t>
            </a:r>
          </a:p>
          <a:p>
            <a:r>
              <a:rPr lang="de-DE" dirty="0">
                <a:latin typeface="Courier"/>
                <a:cs typeface="Courier"/>
              </a:rPr>
              <a:t>}</a:t>
            </a:r>
          </a:p>
          <a:p>
            <a:r>
              <a:rPr lang="de-DE" dirty="0" err="1">
                <a:latin typeface="Courier"/>
                <a:cs typeface="Courier"/>
              </a:rPr>
              <a:t>try</a:t>
            </a:r>
            <a:r>
              <a:rPr lang="de-DE" dirty="0">
                <a:latin typeface="Courier"/>
                <a:cs typeface="Courier"/>
              </a:rPr>
              <a:t> {</a:t>
            </a:r>
          </a:p>
          <a:p>
            <a:r>
              <a:rPr lang="de-DE" dirty="0">
                <a:latin typeface="Courier"/>
                <a:cs typeface="Courier"/>
              </a:rPr>
              <a:t>    </a:t>
            </a:r>
            <a:r>
              <a:rPr lang="de-DE" dirty="0" err="1">
                <a:latin typeface="Courier"/>
                <a:cs typeface="Courier"/>
              </a:rPr>
              <a:t>template.update</a:t>
            </a:r>
            <a:r>
              <a:rPr lang="de-DE" dirty="0">
                <a:latin typeface="Courier"/>
                <a:cs typeface="Courier"/>
              </a:rPr>
              <a:t>(</a:t>
            </a:r>
            <a:r>
              <a:rPr lang="de-DE" dirty="0" err="1">
                <a:latin typeface="Courier"/>
                <a:cs typeface="Courier"/>
              </a:rPr>
              <a:t>updater</a:t>
            </a:r>
            <a:r>
              <a:rPr lang="de-DE" dirty="0">
                <a:latin typeface="Courier"/>
                <a:cs typeface="Courier"/>
              </a:rPr>
              <a:t>);</a:t>
            </a:r>
          </a:p>
          <a:p>
            <a:r>
              <a:rPr lang="de-DE" dirty="0">
                <a:latin typeface="Courier"/>
                <a:cs typeface="Courier"/>
              </a:rPr>
              <a:t>} catch (</a:t>
            </a:r>
            <a:r>
              <a:rPr lang="de-DE" dirty="0" err="1">
                <a:latin typeface="Courier"/>
                <a:cs typeface="Courier"/>
              </a:rPr>
              <a:t>HectorException</a:t>
            </a:r>
            <a:r>
              <a:rPr lang="de-DE" dirty="0">
                <a:latin typeface="Courier"/>
                <a:cs typeface="Courier"/>
              </a:rPr>
              <a:t> </a:t>
            </a:r>
            <a:r>
              <a:rPr lang="de-DE" dirty="0" err="1">
                <a:latin typeface="Courier"/>
                <a:cs typeface="Courier"/>
              </a:rPr>
              <a:t>e</a:t>
            </a:r>
            <a:r>
              <a:rPr lang="de-DE" dirty="0">
                <a:latin typeface="Courier"/>
                <a:cs typeface="Courier"/>
              </a:rPr>
              <a:t>) {</a:t>
            </a:r>
          </a:p>
          <a:p>
            <a:r>
              <a:rPr lang="de-DE" dirty="0">
                <a:latin typeface="Courier"/>
                <a:cs typeface="Courier"/>
              </a:rPr>
              <a:t>    </a:t>
            </a:r>
            <a:r>
              <a:rPr lang="de-DE" dirty="0" err="1">
                <a:latin typeface="Courier"/>
                <a:cs typeface="Courier"/>
              </a:rPr>
              <a:t>handleException</a:t>
            </a:r>
            <a:r>
              <a:rPr lang="de-DE" dirty="0">
                <a:latin typeface="Courier"/>
                <a:cs typeface="Courier"/>
              </a:rPr>
              <a:t>(</a:t>
            </a:r>
            <a:r>
              <a:rPr lang="de-DE" dirty="0" err="1">
                <a:latin typeface="Courier"/>
                <a:cs typeface="Courier"/>
              </a:rPr>
              <a:t>e</a:t>
            </a:r>
            <a:r>
              <a:rPr lang="de-DE" dirty="0">
                <a:latin typeface="Courier"/>
                <a:cs typeface="Courier"/>
              </a:rPr>
              <a:t>);</a:t>
            </a:r>
          </a:p>
          <a:p>
            <a:r>
              <a:rPr lang="de-DE" dirty="0">
                <a:latin typeface="Courier"/>
                <a:cs typeface="Courier"/>
              </a:rPr>
              <a:t>}</a:t>
            </a:r>
          </a:p>
        </p:txBody>
      </p:sp>
    </p:spTree>
    <p:extLst>
      <p:ext uri="{BB962C8B-B14F-4D97-AF65-F5344CB8AC3E}">
        <p14:creationId xmlns:p14="http://schemas.microsoft.com/office/powerpoint/2010/main" val="930601451"/>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smtClean="0"/>
              <a:t>Cassandra – API</a:t>
            </a:r>
            <a:endParaRPr lang="de-DE" dirty="0"/>
          </a:p>
        </p:txBody>
      </p:sp>
      <p:sp>
        <p:nvSpPr>
          <p:cNvPr id="5" name="Rechteck 4"/>
          <p:cNvSpPr/>
          <p:nvPr/>
        </p:nvSpPr>
        <p:spPr>
          <a:xfrm>
            <a:off x="457200" y="1524902"/>
            <a:ext cx="7988712" cy="3139321"/>
          </a:xfrm>
          <a:prstGeom prst="rect">
            <a:avLst/>
          </a:prstGeom>
        </p:spPr>
        <p:txBody>
          <a:bodyPr wrap="square">
            <a:spAutoFit/>
          </a:bodyPr>
          <a:lstStyle/>
          <a:p>
            <a:r>
              <a:rPr lang="de-DE" dirty="0" smtClean="0">
                <a:latin typeface="Courier"/>
                <a:cs typeface="Courier"/>
              </a:rPr>
              <a:t>// </a:t>
            </a:r>
            <a:r>
              <a:rPr lang="de-DE" dirty="0" err="1" smtClean="0">
                <a:latin typeface="Courier"/>
                <a:cs typeface="Courier"/>
              </a:rPr>
              <a:t>Column</a:t>
            </a:r>
            <a:r>
              <a:rPr lang="de-DE" dirty="0" smtClean="0">
                <a:latin typeface="Courier"/>
                <a:cs typeface="Courier"/>
              </a:rPr>
              <a:t>-Family lesen</a:t>
            </a:r>
          </a:p>
          <a:p>
            <a:r>
              <a:rPr lang="de-DE" dirty="0">
                <a:latin typeface="Courier"/>
                <a:cs typeface="Courier"/>
              </a:rPr>
              <a:t>GET Customer['</a:t>
            </a:r>
            <a:r>
              <a:rPr lang="de-DE" dirty="0" err="1">
                <a:latin typeface="Courier"/>
                <a:cs typeface="Courier"/>
              </a:rPr>
              <a:t>mfowler</a:t>
            </a:r>
            <a:r>
              <a:rPr lang="de-DE" dirty="0">
                <a:latin typeface="Courier"/>
                <a:cs typeface="Courier"/>
              </a:rPr>
              <a:t>'];</a:t>
            </a:r>
          </a:p>
          <a:p>
            <a:endParaRPr lang="de-DE" dirty="0">
              <a:latin typeface="Courier"/>
              <a:cs typeface="Courier"/>
            </a:endParaRPr>
          </a:p>
          <a:p>
            <a:r>
              <a:rPr lang="de-DE" dirty="0" smtClean="0">
                <a:latin typeface="Courier"/>
                <a:cs typeface="Courier"/>
              </a:rPr>
              <a:t>// Einzelne </a:t>
            </a:r>
            <a:r>
              <a:rPr lang="de-DE" dirty="0" err="1" smtClean="0">
                <a:latin typeface="Courier"/>
                <a:cs typeface="Courier"/>
              </a:rPr>
              <a:t>Column</a:t>
            </a:r>
            <a:r>
              <a:rPr lang="de-DE" dirty="0" smtClean="0">
                <a:latin typeface="Courier"/>
                <a:cs typeface="Courier"/>
              </a:rPr>
              <a:t> lesen</a:t>
            </a:r>
            <a:endParaRPr lang="de-DE" dirty="0">
              <a:latin typeface="Courier"/>
              <a:cs typeface="Courier"/>
            </a:endParaRPr>
          </a:p>
          <a:p>
            <a:r>
              <a:rPr lang="de-DE" dirty="0">
                <a:latin typeface="Courier"/>
                <a:cs typeface="Courier"/>
              </a:rPr>
              <a:t>GET Customer['</a:t>
            </a:r>
            <a:r>
              <a:rPr lang="de-DE" dirty="0" err="1">
                <a:latin typeface="Courier"/>
                <a:cs typeface="Courier"/>
              </a:rPr>
              <a:t>mfowler</a:t>
            </a:r>
            <a:r>
              <a:rPr lang="de-DE" dirty="0">
                <a:latin typeface="Courier"/>
                <a:cs typeface="Courier"/>
              </a:rPr>
              <a:t>']['web']</a:t>
            </a:r>
            <a:r>
              <a:rPr lang="de-DE" dirty="0" smtClean="0">
                <a:latin typeface="Courier"/>
                <a:cs typeface="Courier"/>
              </a:rPr>
              <a:t>;</a:t>
            </a:r>
          </a:p>
          <a:p>
            <a:endParaRPr lang="de-DE" dirty="0" smtClean="0">
              <a:latin typeface="Courier"/>
              <a:cs typeface="Courier"/>
            </a:endParaRPr>
          </a:p>
          <a:p>
            <a:r>
              <a:rPr lang="de-DE" dirty="0" smtClean="0">
                <a:latin typeface="Courier"/>
                <a:cs typeface="Courier"/>
              </a:rPr>
              <a:t>// </a:t>
            </a:r>
            <a:r>
              <a:rPr lang="de-DE" dirty="0" err="1" smtClean="0">
                <a:latin typeface="Courier"/>
                <a:cs typeface="Courier"/>
              </a:rPr>
              <a:t>Column</a:t>
            </a:r>
            <a:r>
              <a:rPr lang="de-DE" dirty="0" smtClean="0">
                <a:latin typeface="Courier"/>
                <a:cs typeface="Courier"/>
              </a:rPr>
              <a:t>-Family löschen</a:t>
            </a:r>
            <a:endParaRPr lang="de-DE" dirty="0">
              <a:latin typeface="Courier"/>
              <a:cs typeface="Courier"/>
            </a:endParaRPr>
          </a:p>
          <a:p>
            <a:r>
              <a:rPr lang="de-DE" dirty="0">
                <a:latin typeface="Courier"/>
                <a:cs typeface="Courier"/>
              </a:rPr>
              <a:t>DEL Customer['</a:t>
            </a:r>
            <a:r>
              <a:rPr lang="de-DE" dirty="0" err="1">
                <a:latin typeface="Courier"/>
                <a:cs typeface="Courier"/>
              </a:rPr>
              <a:t>mfowler</a:t>
            </a:r>
            <a:r>
              <a:rPr lang="de-DE" dirty="0">
                <a:latin typeface="Courier"/>
                <a:cs typeface="Courier"/>
              </a:rPr>
              <a:t>']['</a:t>
            </a:r>
            <a:r>
              <a:rPr lang="de-DE" dirty="0" err="1">
                <a:latin typeface="Courier"/>
                <a:cs typeface="Courier"/>
              </a:rPr>
              <a:t>city</a:t>
            </a:r>
            <a:r>
              <a:rPr lang="de-DE" dirty="0">
                <a:latin typeface="Courier"/>
                <a:cs typeface="Courier"/>
              </a:rPr>
              <a:t>'];</a:t>
            </a:r>
          </a:p>
          <a:p>
            <a:endParaRPr lang="de-DE" dirty="0" smtClean="0">
              <a:latin typeface="Courier"/>
              <a:cs typeface="Courier"/>
            </a:endParaRPr>
          </a:p>
          <a:p>
            <a:r>
              <a:rPr lang="de-DE" dirty="0" smtClean="0">
                <a:latin typeface="Courier"/>
                <a:cs typeface="Courier"/>
              </a:rPr>
              <a:t>// Einzelne </a:t>
            </a:r>
            <a:r>
              <a:rPr lang="de-DE" dirty="0" err="1" smtClean="0">
                <a:latin typeface="Courier"/>
                <a:cs typeface="Courier"/>
              </a:rPr>
              <a:t>Column</a:t>
            </a:r>
            <a:r>
              <a:rPr lang="de-DE" dirty="0" smtClean="0">
                <a:latin typeface="Courier"/>
                <a:cs typeface="Courier"/>
              </a:rPr>
              <a:t> löschen</a:t>
            </a:r>
            <a:endParaRPr lang="de-DE" dirty="0">
              <a:latin typeface="Courier"/>
              <a:cs typeface="Courier"/>
            </a:endParaRPr>
          </a:p>
          <a:p>
            <a:r>
              <a:rPr lang="de-DE" dirty="0">
                <a:latin typeface="Courier"/>
                <a:cs typeface="Courier"/>
              </a:rPr>
              <a:t>DEL Customer['</a:t>
            </a:r>
            <a:r>
              <a:rPr lang="de-DE" dirty="0" err="1">
                <a:latin typeface="Courier"/>
                <a:cs typeface="Courier"/>
              </a:rPr>
              <a:t>mfowler</a:t>
            </a:r>
            <a:r>
              <a:rPr lang="de-DE" dirty="0">
                <a:latin typeface="Courier"/>
                <a:cs typeface="Courier"/>
              </a:rPr>
              <a:t>']</a:t>
            </a:r>
            <a:r>
              <a:rPr lang="de-DE" dirty="0" smtClean="0">
                <a:latin typeface="Courier"/>
                <a:cs typeface="Courier"/>
              </a:rPr>
              <a:t>;</a:t>
            </a:r>
            <a:endParaRPr lang="de-DE" dirty="0">
              <a:latin typeface="Courier"/>
              <a:cs typeface="Courier"/>
            </a:endParaRPr>
          </a:p>
        </p:txBody>
      </p:sp>
    </p:spTree>
    <p:extLst>
      <p:ext uri="{BB962C8B-B14F-4D97-AF65-F5344CB8AC3E}">
        <p14:creationId xmlns:p14="http://schemas.microsoft.com/office/powerpoint/2010/main" val="1704610141"/>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smtClean="0"/>
              <a:t>Cassandra – API</a:t>
            </a:r>
            <a:endParaRPr lang="de-DE" dirty="0"/>
          </a:p>
        </p:txBody>
      </p:sp>
      <p:sp>
        <p:nvSpPr>
          <p:cNvPr id="5" name="Rechteck 4"/>
          <p:cNvSpPr/>
          <p:nvPr/>
        </p:nvSpPr>
        <p:spPr>
          <a:xfrm>
            <a:off x="457200" y="1524902"/>
            <a:ext cx="7988712" cy="2585323"/>
          </a:xfrm>
          <a:prstGeom prst="rect">
            <a:avLst/>
          </a:prstGeom>
        </p:spPr>
        <p:txBody>
          <a:bodyPr wrap="square">
            <a:spAutoFit/>
          </a:bodyPr>
          <a:lstStyle/>
          <a:p>
            <a:r>
              <a:rPr lang="de-DE" dirty="0" smtClean="0">
                <a:latin typeface="Courier"/>
                <a:cs typeface="Courier"/>
              </a:rPr>
              <a:t>// Index erzeugen</a:t>
            </a:r>
          </a:p>
          <a:p>
            <a:r>
              <a:rPr lang="de-DE" dirty="0">
                <a:latin typeface="Courier"/>
                <a:cs typeface="Courier"/>
              </a:rPr>
              <a:t>UPDATE COLUMN FAMILY Customer</a:t>
            </a:r>
          </a:p>
          <a:p>
            <a:r>
              <a:rPr lang="de-DE" dirty="0">
                <a:latin typeface="Courier"/>
                <a:cs typeface="Courier"/>
              </a:rPr>
              <a:t>WITH </a:t>
            </a:r>
            <a:r>
              <a:rPr lang="de-DE" dirty="0" err="1">
                <a:latin typeface="Courier"/>
                <a:cs typeface="Courier"/>
              </a:rPr>
              <a:t>comparator</a:t>
            </a:r>
            <a:r>
              <a:rPr lang="de-DE" dirty="0">
                <a:latin typeface="Courier"/>
                <a:cs typeface="Courier"/>
              </a:rPr>
              <a:t> = UTF8Type</a:t>
            </a:r>
          </a:p>
          <a:p>
            <a:r>
              <a:rPr lang="de-DE" dirty="0">
                <a:latin typeface="Courier"/>
                <a:cs typeface="Courier"/>
              </a:rPr>
              <a:t>AND </a:t>
            </a:r>
            <a:r>
              <a:rPr lang="de-DE" dirty="0" err="1">
                <a:latin typeface="Courier"/>
                <a:cs typeface="Courier"/>
              </a:rPr>
              <a:t>column_metadata</a:t>
            </a:r>
            <a:r>
              <a:rPr lang="de-DE" dirty="0">
                <a:latin typeface="Courier"/>
                <a:cs typeface="Courier"/>
              </a:rPr>
              <a:t> = [{</a:t>
            </a:r>
            <a:r>
              <a:rPr lang="de-DE" dirty="0" err="1">
                <a:latin typeface="Courier"/>
                <a:cs typeface="Courier"/>
              </a:rPr>
              <a:t>column_name</a:t>
            </a:r>
            <a:r>
              <a:rPr lang="de-DE" dirty="0">
                <a:latin typeface="Courier"/>
                <a:cs typeface="Courier"/>
              </a:rPr>
              <a:t>: </a:t>
            </a:r>
            <a:r>
              <a:rPr lang="de-DE" dirty="0" err="1">
                <a:latin typeface="Courier"/>
                <a:cs typeface="Courier"/>
              </a:rPr>
              <a:t>city</a:t>
            </a:r>
            <a:r>
              <a:rPr lang="de-DE" dirty="0">
                <a:latin typeface="Courier"/>
                <a:cs typeface="Courier"/>
              </a:rPr>
              <a:t>,</a:t>
            </a:r>
          </a:p>
          <a:p>
            <a:r>
              <a:rPr lang="de-DE" dirty="0">
                <a:latin typeface="Courier"/>
                <a:cs typeface="Courier"/>
              </a:rPr>
              <a:t>                        </a:t>
            </a:r>
            <a:r>
              <a:rPr lang="de-DE" dirty="0" err="1">
                <a:latin typeface="Courier"/>
                <a:cs typeface="Courier"/>
              </a:rPr>
              <a:t>validation_class</a:t>
            </a:r>
            <a:r>
              <a:rPr lang="de-DE" dirty="0">
                <a:latin typeface="Courier"/>
                <a:cs typeface="Courier"/>
              </a:rPr>
              <a:t>: UTF8Type,</a:t>
            </a:r>
          </a:p>
          <a:p>
            <a:r>
              <a:rPr lang="de-DE" dirty="0">
                <a:latin typeface="Courier"/>
                <a:cs typeface="Courier"/>
              </a:rPr>
              <a:t>                        </a:t>
            </a:r>
            <a:r>
              <a:rPr lang="de-DE" dirty="0" err="1">
                <a:latin typeface="Courier"/>
                <a:cs typeface="Courier"/>
              </a:rPr>
              <a:t>index_type</a:t>
            </a:r>
            <a:r>
              <a:rPr lang="de-DE" dirty="0">
                <a:latin typeface="Courier"/>
                <a:cs typeface="Courier"/>
              </a:rPr>
              <a:t>: KEYS}];</a:t>
            </a:r>
          </a:p>
          <a:p>
            <a:endParaRPr lang="de-DE" dirty="0">
              <a:latin typeface="Courier"/>
              <a:cs typeface="Courier"/>
            </a:endParaRPr>
          </a:p>
          <a:p>
            <a:r>
              <a:rPr lang="de-DE" dirty="0" smtClean="0">
                <a:latin typeface="Courier"/>
                <a:cs typeface="Courier"/>
              </a:rPr>
              <a:t>// Abfrage auf indexierter </a:t>
            </a:r>
            <a:r>
              <a:rPr lang="de-DE" dirty="0" err="1" smtClean="0">
                <a:latin typeface="Courier"/>
                <a:cs typeface="Courier"/>
              </a:rPr>
              <a:t>Column</a:t>
            </a:r>
            <a:endParaRPr lang="de-DE" dirty="0">
              <a:latin typeface="Courier"/>
              <a:cs typeface="Courier"/>
            </a:endParaRPr>
          </a:p>
          <a:p>
            <a:r>
              <a:rPr lang="de-DE" dirty="0">
                <a:latin typeface="Courier"/>
                <a:cs typeface="Courier"/>
              </a:rPr>
              <a:t>GET Customer WHERE </a:t>
            </a:r>
            <a:r>
              <a:rPr lang="de-DE" dirty="0" err="1">
                <a:latin typeface="Courier"/>
                <a:cs typeface="Courier"/>
              </a:rPr>
              <a:t>city</a:t>
            </a:r>
            <a:r>
              <a:rPr lang="de-DE" dirty="0">
                <a:latin typeface="Courier"/>
                <a:cs typeface="Courier"/>
              </a:rPr>
              <a:t> = 'Boston';</a:t>
            </a:r>
          </a:p>
        </p:txBody>
      </p:sp>
    </p:spTree>
    <p:extLst>
      <p:ext uri="{BB962C8B-B14F-4D97-AF65-F5344CB8AC3E}">
        <p14:creationId xmlns:p14="http://schemas.microsoft.com/office/powerpoint/2010/main" val="243155942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Obamacare</a:t>
            </a:r>
            <a:endParaRPr lang="de-DE" dirty="0"/>
          </a:p>
        </p:txBody>
      </p:sp>
      <p:pic>
        <p:nvPicPr>
          <p:cNvPr id="4" name="Bild 3"/>
          <p:cNvPicPr>
            <a:picLocks noChangeAspect="1"/>
          </p:cNvPicPr>
          <p:nvPr/>
        </p:nvPicPr>
        <p:blipFill>
          <a:blip r:embed="rId2"/>
          <a:stretch>
            <a:fillRect/>
          </a:stretch>
        </p:blipFill>
        <p:spPr>
          <a:xfrm>
            <a:off x="317500" y="1524000"/>
            <a:ext cx="4069773" cy="3286816"/>
          </a:xfrm>
          <a:prstGeom prst="rect">
            <a:avLst/>
          </a:prstGeom>
        </p:spPr>
      </p:pic>
      <p:sp>
        <p:nvSpPr>
          <p:cNvPr id="5" name="Rechteck 4"/>
          <p:cNvSpPr/>
          <p:nvPr/>
        </p:nvSpPr>
        <p:spPr>
          <a:xfrm>
            <a:off x="4114800" y="6061517"/>
            <a:ext cx="4572000" cy="200055"/>
          </a:xfrm>
          <a:prstGeom prst="rect">
            <a:avLst/>
          </a:prstGeom>
        </p:spPr>
        <p:txBody>
          <a:bodyPr>
            <a:spAutoFit/>
          </a:bodyPr>
          <a:lstStyle/>
          <a:p>
            <a:r>
              <a:rPr lang="de-DE" sz="700" dirty="0"/>
              <a:t>http://</a:t>
            </a:r>
            <a:r>
              <a:rPr lang="de-DE" sz="700" dirty="0" err="1"/>
              <a:t>www.rp-online.de</a:t>
            </a:r>
            <a:r>
              <a:rPr lang="de-DE" sz="700" dirty="0"/>
              <a:t>/</a:t>
            </a:r>
            <a:r>
              <a:rPr lang="de-DE" sz="700" dirty="0" err="1"/>
              <a:t>politik</a:t>
            </a:r>
            <a:r>
              <a:rPr lang="de-DE" sz="700" dirty="0"/>
              <a:t>/</a:t>
            </a:r>
            <a:r>
              <a:rPr lang="de-DE" sz="700" dirty="0" err="1"/>
              <a:t>ausland</a:t>
            </a:r>
            <a:r>
              <a:rPr lang="de-DE" sz="700" dirty="0"/>
              <a:t>/us-praesident-barack-obama-verteidigt-obamacare-aid-1.3763132</a:t>
            </a:r>
          </a:p>
        </p:txBody>
      </p:sp>
      <p:pic>
        <p:nvPicPr>
          <p:cNvPr id="6" name="Bild 5"/>
          <p:cNvPicPr>
            <a:picLocks noChangeAspect="1"/>
          </p:cNvPicPr>
          <p:nvPr/>
        </p:nvPicPr>
        <p:blipFill>
          <a:blip r:embed="rId3"/>
          <a:stretch>
            <a:fillRect/>
          </a:stretch>
        </p:blipFill>
        <p:spPr>
          <a:xfrm>
            <a:off x="4613180" y="1031394"/>
            <a:ext cx="3676456" cy="4953814"/>
          </a:xfrm>
          <a:prstGeom prst="rect">
            <a:avLst/>
          </a:prstGeom>
        </p:spPr>
      </p:pic>
    </p:spTree>
    <p:extLst>
      <p:ext uri="{BB962C8B-B14F-4D97-AF65-F5344CB8AC3E}">
        <p14:creationId xmlns:p14="http://schemas.microsoft.com/office/powerpoint/2010/main" val="28115441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smtClean="0"/>
              <a:t>Cassandra – API – CQL</a:t>
            </a:r>
            <a:endParaRPr lang="de-DE" dirty="0"/>
          </a:p>
        </p:txBody>
      </p:sp>
      <p:sp>
        <p:nvSpPr>
          <p:cNvPr id="3" name="Inhaltsplatzhalter 2"/>
          <p:cNvSpPr>
            <a:spLocks noGrp="1"/>
          </p:cNvSpPr>
          <p:nvPr>
            <p:ph idx="1"/>
          </p:nvPr>
        </p:nvSpPr>
        <p:spPr/>
        <p:txBody>
          <a:bodyPr/>
          <a:lstStyle/>
          <a:p>
            <a:r>
              <a:rPr lang="de-DE" dirty="0" smtClean="0"/>
              <a:t>CQL : Cassandra Query Language (angelehnt an SQL)</a:t>
            </a:r>
            <a:endParaRPr lang="de-DE" dirty="0"/>
          </a:p>
        </p:txBody>
      </p:sp>
      <p:sp>
        <p:nvSpPr>
          <p:cNvPr id="5" name="Rechteck 4"/>
          <p:cNvSpPr/>
          <p:nvPr/>
        </p:nvSpPr>
        <p:spPr>
          <a:xfrm>
            <a:off x="457200" y="2121583"/>
            <a:ext cx="7988712" cy="4278094"/>
          </a:xfrm>
          <a:prstGeom prst="rect">
            <a:avLst/>
          </a:prstGeom>
        </p:spPr>
        <p:txBody>
          <a:bodyPr wrap="square">
            <a:spAutoFit/>
          </a:bodyPr>
          <a:lstStyle/>
          <a:p>
            <a:r>
              <a:rPr lang="de-DE" sz="1600" dirty="0" smtClean="0">
                <a:latin typeface="Courier"/>
                <a:cs typeface="Courier"/>
              </a:rPr>
              <a:t>// </a:t>
            </a:r>
            <a:r>
              <a:rPr lang="de-DE" sz="1600" dirty="0" err="1" smtClean="0">
                <a:latin typeface="Courier"/>
                <a:cs typeface="Courier"/>
              </a:rPr>
              <a:t>Column</a:t>
            </a:r>
            <a:r>
              <a:rPr lang="de-DE" sz="1600" dirty="0" smtClean="0">
                <a:latin typeface="Courier"/>
                <a:cs typeface="Courier"/>
              </a:rPr>
              <a:t>-Family erzeugen</a:t>
            </a:r>
          </a:p>
          <a:p>
            <a:r>
              <a:rPr lang="de-DE" sz="1600" dirty="0">
                <a:latin typeface="Courier"/>
                <a:cs typeface="Courier"/>
              </a:rPr>
              <a:t>CREATE COLUMNFAMILY Customer (</a:t>
            </a:r>
          </a:p>
          <a:p>
            <a:r>
              <a:rPr lang="de-DE" sz="1600" dirty="0">
                <a:latin typeface="Courier"/>
                <a:cs typeface="Courier"/>
              </a:rPr>
              <a:t>  KEY </a:t>
            </a:r>
            <a:r>
              <a:rPr lang="de-DE" sz="1600" dirty="0" err="1">
                <a:latin typeface="Courier"/>
                <a:cs typeface="Courier"/>
              </a:rPr>
              <a:t>varchar</a:t>
            </a:r>
            <a:r>
              <a:rPr lang="de-DE" sz="1600" dirty="0">
                <a:latin typeface="Courier"/>
                <a:cs typeface="Courier"/>
              </a:rPr>
              <a:t> PRIMARY KEY,</a:t>
            </a:r>
          </a:p>
          <a:p>
            <a:r>
              <a:rPr lang="de-DE" sz="1600" dirty="0">
                <a:latin typeface="Courier"/>
                <a:cs typeface="Courier"/>
              </a:rPr>
              <a:t>  </a:t>
            </a:r>
            <a:r>
              <a:rPr lang="de-DE" sz="1600" dirty="0" err="1">
                <a:latin typeface="Courier"/>
                <a:cs typeface="Courier"/>
              </a:rPr>
              <a:t>name</a:t>
            </a:r>
            <a:r>
              <a:rPr lang="de-DE" sz="1600" dirty="0">
                <a:latin typeface="Courier"/>
                <a:cs typeface="Courier"/>
              </a:rPr>
              <a:t> </a:t>
            </a:r>
            <a:r>
              <a:rPr lang="de-DE" sz="1600" dirty="0" err="1">
                <a:latin typeface="Courier"/>
                <a:cs typeface="Courier"/>
              </a:rPr>
              <a:t>varchar</a:t>
            </a:r>
            <a:r>
              <a:rPr lang="de-DE" sz="1600" dirty="0">
                <a:latin typeface="Courier"/>
                <a:cs typeface="Courier"/>
              </a:rPr>
              <a:t>,</a:t>
            </a:r>
          </a:p>
          <a:p>
            <a:r>
              <a:rPr lang="de-DE" sz="1600" dirty="0">
                <a:latin typeface="Courier"/>
                <a:cs typeface="Courier"/>
              </a:rPr>
              <a:t>  </a:t>
            </a:r>
            <a:r>
              <a:rPr lang="de-DE" sz="1600" dirty="0" err="1">
                <a:latin typeface="Courier"/>
                <a:cs typeface="Courier"/>
              </a:rPr>
              <a:t>city</a:t>
            </a:r>
            <a:r>
              <a:rPr lang="de-DE" sz="1600" dirty="0">
                <a:latin typeface="Courier"/>
                <a:cs typeface="Courier"/>
              </a:rPr>
              <a:t> </a:t>
            </a:r>
            <a:r>
              <a:rPr lang="de-DE" sz="1600" dirty="0" err="1">
                <a:latin typeface="Courier"/>
                <a:cs typeface="Courier"/>
              </a:rPr>
              <a:t>varchar</a:t>
            </a:r>
            <a:r>
              <a:rPr lang="de-DE" sz="1600" dirty="0">
                <a:latin typeface="Courier"/>
                <a:cs typeface="Courier"/>
              </a:rPr>
              <a:t>,</a:t>
            </a:r>
          </a:p>
          <a:p>
            <a:r>
              <a:rPr lang="de-DE" sz="1600" dirty="0">
                <a:latin typeface="Courier"/>
                <a:cs typeface="Courier"/>
              </a:rPr>
              <a:t>  web  </a:t>
            </a:r>
            <a:r>
              <a:rPr lang="de-DE" sz="1600" dirty="0" err="1">
                <a:latin typeface="Courier"/>
                <a:cs typeface="Courier"/>
              </a:rPr>
              <a:t>varchar</a:t>
            </a:r>
            <a:r>
              <a:rPr lang="de-DE" sz="1600" dirty="0">
                <a:latin typeface="Courier"/>
                <a:cs typeface="Courier"/>
              </a:rPr>
              <a:t>)</a:t>
            </a:r>
            <a:r>
              <a:rPr lang="de-DE" sz="1600" dirty="0" smtClean="0">
                <a:latin typeface="Courier"/>
                <a:cs typeface="Courier"/>
              </a:rPr>
              <a:t>;</a:t>
            </a:r>
          </a:p>
          <a:p>
            <a:endParaRPr lang="de-DE" sz="1600" dirty="0">
              <a:latin typeface="Courier"/>
              <a:cs typeface="Courier"/>
            </a:endParaRPr>
          </a:p>
          <a:p>
            <a:r>
              <a:rPr lang="de-DE" sz="1600" dirty="0" smtClean="0">
                <a:latin typeface="Courier"/>
                <a:cs typeface="Courier"/>
              </a:rPr>
              <a:t>// Einfügen</a:t>
            </a:r>
          </a:p>
          <a:p>
            <a:r>
              <a:rPr lang="de-DE" sz="1600" dirty="0">
                <a:latin typeface="Courier"/>
                <a:cs typeface="Courier"/>
              </a:rPr>
              <a:t>INSERT INTO Customer (</a:t>
            </a:r>
            <a:r>
              <a:rPr lang="de-DE" sz="1600" dirty="0" err="1">
                <a:latin typeface="Courier"/>
                <a:cs typeface="Courier"/>
              </a:rPr>
              <a:t>KEY,name,city,web</a:t>
            </a:r>
            <a:r>
              <a:rPr lang="de-DE" sz="1600" dirty="0">
                <a:latin typeface="Courier"/>
                <a:cs typeface="Courier"/>
              </a:rPr>
              <a:t>)</a:t>
            </a:r>
          </a:p>
          <a:p>
            <a:r>
              <a:rPr lang="de-DE" sz="1600" dirty="0">
                <a:latin typeface="Courier"/>
                <a:cs typeface="Courier"/>
              </a:rPr>
              <a:t>  VALUES ('</a:t>
            </a:r>
            <a:r>
              <a:rPr lang="de-DE" sz="1600" dirty="0" err="1">
                <a:latin typeface="Courier"/>
                <a:cs typeface="Courier"/>
              </a:rPr>
              <a:t>mfowler</a:t>
            </a:r>
            <a:r>
              <a:rPr lang="de-DE" sz="1600" dirty="0">
                <a:latin typeface="Courier"/>
                <a:cs typeface="Courier"/>
              </a:rPr>
              <a:t>',</a:t>
            </a:r>
          </a:p>
          <a:p>
            <a:r>
              <a:rPr lang="de-DE" sz="1600" dirty="0">
                <a:latin typeface="Courier"/>
                <a:cs typeface="Courier"/>
              </a:rPr>
              <a:t>            'Martin Fowler',</a:t>
            </a:r>
          </a:p>
          <a:p>
            <a:r>
              <a:rPr lang="de-DE" sz="1600" dirty="0">
                <a:latin typeface="Courier"/>
                <a:cs typeface="Courier"/>
              </a:rPr>
              <a:t>            'Boston',</a:t>
            </a:r>
          </a:p>
          <a:p>
            <a:r>
              <a:rPr lang="de-DE" sz="1600" dirty="0">
                <a:latin typeface="Courier"/>
                <a:cs typeface="Courier"/>
              </a:rPr>
              <a:t>            '</a:t>
            </a:r>
            <a:r>
              <a:rPr lang="de-DE" sz="1600" dirty="0" err="1">
                <a:latin typeface="Courier"/>
                <a:cs typeface="Courier"/>
              </a:rPr>
              <a:t>www.martinfowler.com</a:t>
            </a:r>
            <a:r>
              <a:rPr lang="de-DE" sz="1600" dirty="0">
                <a:latin typeface="Courier"/>
                <a:cs typeface="Courier"/>
              </a:rPr>
              <a:t>')</a:t>
            </a:r>
            <a:r>
              <a:rPr lang="de-DE" sz="1600" dirty="0" smtClean="0">
                <a:latin typeface="Courier"/>
                <a:cs typeface="Courier"/>
              </a:rPr>
              <a:t>;</a:t>
            </a:r>
          </a:p>
          <a:p>
            <a:endParaRPr lang="de-DE" sz="1600" dirty="0">
              <a:latin typeface="Courier"/>
              <a:cs typeface="Courier"/>
            </a:endParaRPr>
          </a:p>
          <a:p>
            <a:r>
              <a:rPr lang="de-DE" sz="1600" dirty="0" smtClean="0">
                <a:latin typeface="Courier"/>
                <a:cs typeface="Courier"/>
              </a:rPr>
              <a:t>// Abfrage</a:t>
            </a:r>
          </a:p>
          <a:p>
            <a:r>
              <a:rPr lang="de-DE" sz="1600" dirty="0">
                <a:latin typeface="Courier"/>
                <a:cs typeface="Courier"/>
              </a:rPr>
              <a:t>SELECT * FROM </a:t>
            </a:r>
            <a:r>
              <a:rPr lang="de-DE" sz="1600" dirty="0" smtClean="0">
                <a:latin typeface="Courier"/>
                <a:cs typeface="Courier"/>
              </a:rPr>
              <a:t>Customer</a:t>
            </a:r>
          </a:p>
          <a:p>
            <a:r>
              <a:rPr lang="de-DE" sz="1600" dirty="0">
                <a:latin typeface="Courier"/>
                <a:cs typeface="Courier"/>
              </a:rPr>
              <a:t>SELECT </a:t>
            </a:r>
            <a:r>
              <a:rPr lang="de-DE" sz="1600" dirty="0" err="1">
                <a:latin typeface="Courier"/>
                <a:cs typeface="Courier"/>
              </a:rPr>
              <a:t>name,web</a:t>
            </a:r>
            <a:r>
              <a:rPr lang="de-DE" sz="1600" dirty="0">
                <a:latin typeface="Courier"/>
                <a:cs typeface="Courier"/>
              </a:rPr>
              <a:t> FROM Customer WHERE </a:t>
            </a:r>
            <a:r>
              <a:rPr lang="de-DE" sz="1600" dirty="0" err="1">
                <a:latin typeface="Courier"/>
                <a:cs typeface="Courier"/>
              </a:rPr>
              <a:t>city</a:t>
            </a:r>
            <a:r>
              <a:rPr lang="de-DE" sz="1600" dirty="0">
                <a:latin typeface="Courier"/>
                <a:cs typeface="Courier"/>
              </a:rPr>
              <a:t>='Boston'</a:t>
            </a:r>
          </a:p>
        </p:txBody>
      </p:sp>
      <p:sp>
        <p:nvSpPr>
          <p:cNvPr id="6" name="Wolkenförmige Legende 5"/>
          <p:cNvSpPr/>
          <p:nvPr/>
        </p:nvSpPr>
        <p:spPr>
          <a:xfrm>
            <a:off x="5955252" y="4819342"/>
            <a:ext cx="1955140" cy="902938"/>
          </a:xfrm>
          <a:prstGeom prst="cloudCallout">
            <a:avLst>
              <a:gd name="adj1" fmla="val -72627"/>
              <a:gd name="adj2" fmla="val 83126"/>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de-DE" sz="1200" dirty="0" smtClean="0"/>
              <a:t>auf indexierter </a:t>
            </a:r>
            <a:r>
              <a:rPr lang="de-DE" sz="1200" dirty="0" err="1" smtClean="0"/>
              <a:t>Column</a:t>
            </a:r>
            <a:endParaRPr lang="de-DE" sz="1200" dirty="0"/>
          </a:p>
        </p:txBody>
      </p:sp>
    </p:spTree>
    <p:extLst>
      <p:ext uri="{BB962C8B-B14F-4D97-AF65-F5344CB8AC3E}">
        <p14:creationId xmlns:p14="http://schemas.microsoft.com/office/powerpoint/2010/main" val="3035266631"/>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smtClean="0"/>
              <a:t>Cassandra – API – CQL</a:t>
            </a:r>
            <a:endParaRPr lang="de-DE" dirty="0"/>
          </a:p>
        </p:txBody>
      </p:sp>
      <p:sp>
        <p:nvSpPr>
          <p:cNvPr id="3" name="Inhaltsplatzhalter 2"/>
          <p:cNvSpPr>
            <a:spLocks noGrp="1"/>
          </p:cNvSpPr>
          <p:nvPr>
            <p:ph idx="1"/>
          </p:nvPr>
        </p:nvSpPr>
        <p:spPr/>
        <p:txBody>
          <a:bodyPr/>
          <a:lstStyle/>
          <a:p>
            <a:r>
              <a:rPr lang="de-DE" dirty="0" smtClean="0"/>
              <a:t>CQL hat wesentlich weniger Features als SQL</a:t>
            </a:r>
          </a:p>
          <a:p>
            <a:r>
              <a:rPr lang="de-DE" dirty="0" smtClean="0"/>
              <a:t>Insbesondere</a:t>
            </a:r>
          </a:p>
          <a:p>
            <a:pPr lvl="1"/>
            <a:r>
              <a:rPr lang="de-DE" dirty="0" smtClean="0"/>
              <a:t>keine </a:t>
            </a:r>
            <a:r>
              <a:rPr lang="de-DE" dirty="0" err="1" smtClean="0"/>
              <a:t>Joins</a:t>
            </a:r>
            <a:endParaRPr lang="de-DE" dirty="0" smtClean="0"/>
          </a:p>
          <a:p>
            <a:pPr lvl="1"/>
            <a:r>
              <a:rPr lang="de-DE" dirty="0" smtClean="0"/>
              <a:t>keine </a:t>
            </a:r>
            <a:r>
              <a:rPr lang="de-DE" dirty="0" err="1" smtClean="0"/>
              <a:t>Subqueries</a:t>
            </a:r>
            <a:endParaRPr lang="de-DE" dirty="0" smtClean="0"/>
          </a:p>
          <a:p>
            <a:pPr lvl="1"/>
            <a:r>
              <a:rPr lang="de-DE" dirty="0" smtClean="0"/>
              <a:t>keine Aggregate (SUM, AVG</a:t>
            </a:r>
            <a:r>
              <a:rPr lang="de-DE" smtClean="0"/>
              <a:t>, etc.)</a:t>
            </a:r>
            <a:endParaRPr lang="de-DE" dirty="0" smtClean="0"/>
          </a:p>
          <a:p>
            <a:pPr lvl="1"/>
            <a:endParaRPr lang="de-DE" dirty="0"/>
          </a:p>
        </p:txBody>
      </p:sp>
    </p:spTree>
    <p:extLst>
      <p:ext uri="{BB962C8B-B14F-4D97-AF65-F5344CB8AC3E}">
        <p14:creationId xmlns:p14="http://schemas.microsoft.com/office/powerpoint/2010/main" val="2208710279"/>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3200" dirty="0" err="1" smtClean="0"/>
              <a:t>Column</a:t>
            </a:r>
            <a:r>
              <a:rPr lang="de-DE" sz="3200" dirty="0" smtClean="0"/>
              <a:t>-Family-Stores – Wann anwenden?</a:t>
            </a:r>
            <a:endParaRPr lang="de-DE" sz="3200" dirty="0"/>
          </a:p>
        </p:txBody>
      </p:sp>
      <p:sp>
        <p:nvSpPr>
          <p:cNvPr id="3" name="Inhaltsplatzhalter 2"/>
          <p:cNvSpPr>
            <a:spLocks noGrp="1"/>
          </p:cNvSpPr>
          <p:nvPr>
            <p:ph idx="1"/>
          </p:nvPr>
        </p:nvSpPr>
        <p:spPr>
          <a:xfrm>
            <a:off x="457200" y="1370715"/>
            <a:ext cx="8229600" cy="4876800"/>
          </a:xfrm>
        </p:spPr>
        <p:txBody>
          <a:bodyPr>
            <a:normAutofit lnSpcReduction="10000"/>
          </a:bodyPr>
          <a:lstStyle/>
          <a:p>
            <a:r>
              <a:rPr lang="de-DE" dirty="0" smtClean="0"/>
              <a:t>Content Management Systeme (CMS), Blogging-Plattformen</a:t>
            </a:r>
          </a:p>
          <a:p>
            <a:pPr lvl="1"/>
            <a:r>
              <a:rPr lang="de-DE" dirty="0" smtClean="0"/>
              <a:t>Blog enthalten Tags, Kategorien, Kommentare, Links, ...</a:t>
            </a:r>
          </a:p>
          <a:p>
            <a:pPr lvl="1"/>
            <a:r>
              <a:rPr lang="de-DE" dirty="0" smtClean="0"/>
              <a:t>Blog-Benutzer und Blogs z. B. in verschiedene </a:t>
            </a:r>
            <a:r>
              <a:rPr lang="de-DE" dirty="0" err="1" smtClean="0"/>
              <a:t>Keyspaces</a:t>
            </a:r>
            <a:endParaRPr lang="de-DE" dirty="0" smtClean="0"/>
          </a:p>
          <a:p>
            <a:r>
              <a:rPr lang="de-DE" dirty="0" smtClean="0"/>
              <a:t>Event-</a:t>
            </a:r>
            <a:r>
              <a:rPr lang="de-DE" dirty="0" err="1" smtClean="0"/>
              <a:t>Logging</a:t>
            </a:r>
            <a:endParaRPr lang="de-DE" dirty="0" smtClean="0"/>
          </a:p>
          <a:p>
            <a:pPr lvl="1"/>
            <a:r>
              <a:rPr lang="de-DE" dirty="0" err="1" smtClean="0"/>
              <a:t>Application</a:t>
            </a:r>
            <a:r>
              <a:rPr lang="de-DE" dirty="0" smtClean="0"/>
              <a:t>-State, Fehlerinformationen, ...</a:t>
            </a:r>
          </a:p>
          <a:p>
            <a:pPr lvl="1"/>
            <a:endParaRPr lang="de-DE" sz="1800" dirty="0"/>
          </a:p>
          <a:p>
            <a:pPr lvl="1"/>
            <a:endParaRPr lang="de-DE" sz="1800" dirty="0" smtClean="0"/>
          </a:p>
          <a:p>
            <a:pPr lvl="1"/>
            <a:endParaRPr lang="de-DE" sz="1800" dirty="0"/>
          </a:p>
          <a:p>
            <a:pPr lvl="1"/>
            <a:endParaRPr lang="de-DE" sz="1800" dirty="0" smtClean="0"/>
          </a:p>
          <a:p>
            <a:pPr lvl="1"/>
            <a:endParaRPr lang="de-DE" sz="1800" dirty="0"/>
          </a:p>
          <a:p>
            <a:r>
              <a:rPr lang="de-DE" sz="2200" dirty="0" smtClean="0"/>
              <a:t>Web-</a:t>
            </a:r>
            <a:r>
              <a:rPr lang="de-DE" sz="2200" dirty="0" err="1" smtClean="0"/>
              <a:t>Analytics</a:t>
            </a:r>
            <a:r>
              <a:rPr lang="de-DE" sz="2200" dirty="0" smtClean="0"/>
              <a:t> (Informationen und Statistiken über Webseitenbesucher)</a:t>
            </a:r>
          </a:p>
          <a:p>
            <a:r>
              <a:rPr lang="de-DE" sz="2200" dirty="0" smtClean="0"/>
              <a:t>Informationen über Demozugänge (durch „</a:t>
            </a:r>
            <a:r>
              <a:rPr lang="de-DE" sz="2200" dirty="0" err="1" smtClean="0"/>
              <a:t>expiring</a:t>
            </a:r>
            <a:r>
              <a:rPr lang="de-DE" sz="2200" dirty="0" smtClean="0"/>
              <a:t> </a:t>
            </a:r>
            <a:r>
              <a:rPr lang="de-DE" sz="2200" dirty="0" err="1" smtClean="0"/>
              <a:t>columns</a:t>
            </a:r>
            <a:r>
              <a:rPr lang="de-DE" sz="2200" dirty="0" smtClean="0"/>
              <a:t>“)</a:t>
            </a:r>
          </a:p>
          <a:p>
            <a:endParaRPr lang="de-DE" dirty="0"/>
          </a:p>
          <a:p>
            <a:endParaRPr lang="de-DE" dirty="0" smtClean="0"/>
          </a:p>
          <a:p>
            <a:endParaRPr lang="de-DE" dirty="0" smtClean="0"/>
          </a:p>
          <a:p>
            <a:pPr lvl="1"/>
            <a:endParaRPr lang="de-DE" dirty="0" smtClean="0"/>
          </a:p>
        </p:txBody>
      </p:sp>
      <p:sp>
        <p:nvSpPr>
          <p:cNvPr id="4" name="Rechteck 3"/>
          <p:cNvSpPr/>
          <p:nvPr/>
        </p:nvSpPr>
        <p:spPr>
          <a:xfrm>
            <a:off x="8302489" y="546002"/>
            <a:ext cx="768622" cy="923330"/>
          </a:xfrm>
          <a:prstGeom prst="rect">
            <a:avLst/>
          </a:prstGeom>
        </p:spPr>
        <p:txBody>
          <a:bodyPr wrap="none">
            <a:spAutoFit/>
          </a:bodyPr>
          <a:lstStyle/>
          <a:p>
            <a:r>
              <a:rPr lang="de-DE" sz="5400" dirty="0" smtClean="0">
                <a:solidFill>
                  <a:srgbClr val="008000"/>
                </a:solidFill>
                <a:sym typeface="Wingdings"/>
              </a:rPr>
              <a:t></a:t>
            </a:r>
            <a:endParaRPr lang="de-DE" sz="5400" dirty="0">
              <a:solidFill>
                <a:srgbClr val="008000"/>
              </a:solidFill>
            </a:endParaRPr>
          </a:p>
        </p:txBody>
      </p:sp>
      <p:pic>
        <p:nvPicPr>
          <p:cNvPr id="5" name="Bild 4"/>
          <p:cNvPicPr>
            <a:picLocks noChangeAspect="1"/>
          </p:cNvPicPr>
          <p:nvPr/>
        </p:nvPicPr>
        <p:blipFill>
          <a:blip r:embed="rId2"/>
          <a:stretch>
            <a:fillRect/>
          </a:stretch>
        </p:blipFill>
        <p:spPr>
          <a:xfrm>
            <a:off x="457200" y="3770465"/>
            <a:ext cx="7804875" cy="1239214"/>
          </a:xfrm>
          <a:prstGeom prst="rect">
            <a:avLst/>
          </a:prstGeom>
        </p:spPr>
      </p:pic>
      <p:sp>
        <p:nvSpPr>
          <p:cNvPr id="6" name="Rechteck 5"/>
          <p:cNvSpPr/>
          <p:nvPr/>
        </p:nvSpPr>
        <p:spPr>
          <a:xfrm>
            <a:off x="6224798" y="4777002"/>
            <a:ext cx="2241256" cy="261610"/>
          </a:xfrm>
          <a:prstGeom prst="rect">
            <a:avLst/>
          </a:prstGeom>
        </p:spPr>
        <p:txBody>
          <a:bodyPr wrap="none">
            <a:spAutoFit/>
          </a:bodyPr>
          <a:lstStyle/>
          <a:p>
            <a:r>
              <a:rPr lang="de-DE" sz="1100" dirty="0" smtClean="0"/>
              <a:t>[Quelle: Fowler: </a:t>
            </a:r>
            <a:r>
              <a:rPr lang="de-DE" sz="1100" dirty="0" err="1" smtClean="0"/>
              <a:t>NoSQL</a:t>
            </a:r>
            <a:r>
              <a:rPr lang="de-DE" sz="1100" dirty="0" smtClean="0"/>
              <a:t> </a:t>
            </a:r>
            <a:r>
              <a:rPr lang="de-DE" sz="1100" dirty="0" err="1" smtClean="0"/>
              <a:t>Distilled</a:t>
            </a:r>
            <a:r>
              <a:rPr lang="de-DE" sz="1100" dirty="0" smtClean="0"/>
              <a:t>]</a:t>
            </a:r>
            <a:endParaRPr lang="de-DE" sz="1100" dirty="0"/>
          </a:p>
        </p:txBody>
      </p:sp>
    </p:spTree>
    <p:extLst>
      <p:ext uri="{BB962C8B-B14F-4D97-AF65-F5344CB8AC3E}">
        <p14:creationId xmlns:p14="http://schemas.microsoft.com/office/powerpoint/2010/main" val="2811360408"/>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z="3200" dirty="0" err="1"/>
              <a:t>Column</a:t>
            </a:r>
            <a:r>
              <a:rPr lang="de-DE" sz="3200" dirty="0"/>
              <a:t>-Family-Stores – </a:t>
            </a:r>
            <a:r>
              <a:rPr lang="de-DE" sz="3200" dirty="0" smtClean="0"/>
              <a:t>Wann nicht anwenden?</a:t>
            </a:r>
            <a:endParaRPr lang="de-DE" sz="3200" dirty="0"/>
          </a:p>
        </p:txBody>
      </p:sp>
      <p:sp>
        <p:nvSpPr>
          <p:cNvPr id="3" name="Inhaltsplatzhalter 2"/>
          <p:cNvSpPr>
            <a:spLocks noGrp="1"/>
          </p:cNvSpPr>
          <p:nvPr>
            <p:ph idx="1"/>
          </p:nvPr>
        </p:nvSpPr>
        <p:spPr/>
        <p:txBody>
          <a:bodyPr>
            <a:normAutofit/>
          </a:bodyPr>
          <a:lstStyle/>
          <a:p>
            <a:r>
              <a:rPr lang="de-DE" dirty="0" smtClean="0"/>
              <a:t>Transaktionen über mehrere Operationen</a:t>
            </a:r>
          </a:p>
          <a:p>
            <a:r>
              <a:rPr lang="de-DE" dirty="0" smtClean="0"/>
              <a:t>Operationen </a:t>
            </a:r>
            <a:r>
              <a:rPr lang="de-DE" dirty="0" err="1" smtClean="0"/>
              <a:t>Joins</a:t>
            </a:r>
            <a:r>
              <a:rPr lang="de-DE" dirty="0" smtClean="0"/>
              <a:t>, Aggregaten, etc. nicht unterstützt</a:t>
            </a:r>
          </a:p>
          <a:p>
            <a:pPr lvl="1"/>
            <a:r>
              <a:rPr lang="de-DE" dirty="0" smtClean="0"/>
              <a:t>diese müssen Client-seitig berechnet werden!</a:t>
            </a:r>
          </a:p>
          <a:p>
            <a:r>
              <a:rPr lang="de-DE" dirty="0" smtClean="0"/>
              <a:t>für Prototypen evtl. schlecht geeignet</a:t>
            </a:r>
          </a:p>
          <a:p>
            <a:pPr lvl="1"/>
            <a:r>
              <a:rPr lang="de-DE" dirty="0" smtClean="0"/>
              <a:t>RDBMS</a:t>
            </a:r>
            <a:r>
              <a:rPr lang="de-DE" dirty="0"/>
              <a:t>: hohe Kosten bei Schemaänderung, dafür geringe Kosten bei Query-</a:t>
            </a:r>
            <a:r>
              <a:rPr lang="de-DE" dirty="0" smtClean="0"/>
              <a:t>Änderungen</a:t>
            </a:r>
          </a:p>
          <a:p>
            <a:pPr lvl="1"/>
            <a:r>
              <a:rPr lang="de-DE" dirty="0" smtClean="0"/>
              <a:t>bei Cassandra potenziell andersherum</a:t>
            </a:r>
            <a:endParaRPr lang="de-DE" dirty="0"/>
          </a:p>
          <a:p>
            <a:pPr lvl="1"/>
            <a:endParaRPr lang="de-DE" dirty="0" smtClean="0"/>
          </a:p>
          <a:p>
            <a:endParaRPr lang="de-DE" dirty="0" smtClean="0"/>
          </a:p>
          <a:p>
            <a:pPr lvl="1"/>
            <a:endParaRPr lang="de-DE" sz="1800" dirty="0" smtClean="0"/>
          </a:p>
          <a:p>
            <a:endParaRPr lang="de-DE" dirty="0"/>
          </a:p>
          <a:p>
            <a:endParaRPr lang="de-DE" dirty="0" smtClean="0"/>
          </a:p>
          <a:p>
            <a:endParaRPr lang="de-DE" dirty="0" smtClean="0"/>
          </a:p>
          <a:p>
            <a:pPr lvl="1"/>
            <a:endParaRPr lang="de-DE" dirty="0" smtClean="0"/>
          </a:p>
        </p:txBody>
      </p:sp>
      <p:sp>
        <p:nvSpPr>
          <p:cNvPr id="4" name="Rechteck 3"/>
          <p:cNvSpPr/>
          <p:nvPr/>
        </p:nvSpPr>
        <p:spPr>
          <a:xfrm>
            <a:off x="8302489" y="546002"/>
            <a:ext cx="768622" cy="923330"/>
          </a:xfrm>
          <a:prstGeom prst="rect">
            <a:avLst/>
          </a:prstGeom>
        </p:spPr>
        <p:txBody>
          <a:bodyPr wrap="none">
            <a:spAutoFit/>
          </a:bodyPr>
          <a:lstStyle/>
          <a:p>
            <a:r>
              <a:rPr lang="de-DE" sz="5400" dirty="0" smtClean="0">
                <a:solidFill>
                  <a:srgbClr val="FF0000"/>
                </a:solidFill>
                <a:sym typeface="Wingdings"/>
              </a:rPr>
              <a:t></a:t>
            </a:r>
            <a:endParaRPr lang="de-DE" sz="5400" dirty="0">
              <a:solidFill>
                <a:srgbClr val="FF0000"/>
              </a:solidFill>
            </a:endParaRPr>
          </a:p>
        </p:txBody>
      </p:sp>
    </p:spTree>
    <p:extLst>
      <p:ext uri="{BB962C8B-B14F-4D97-AF65-F5344CB8AC3E}">
        <p14:creationId xmlns:p14="http://schemas.microsoft.com/office/powerpoint/2010/main" val="1177351609"/>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612903"/>
            <a:ext cx="8229600" cy="990600"/>
          </a:xfrm>
        </p:spPr>
        <p:txBody>
          <a:bodyPr>
            <a:noAutofit/>
          </a:bodyPr>
          <a:lstStyle/>
          <a:p>
            <a:r>
              <a:rPr lang="de-DE" sz="2800" dirty="0" smtClean="0"/>
              <a:t>Ausgewählte </a:t>
            </a:r>
            <a:r>
              <a:rPr lang="de-DE" sz="2800" dirty="0" err="1" smtClean="0"/>
              <a:t>NoSQL</a:t>
            </a:r>
            <a:r>
              <a:rPr lang="de-DE" sz="2800" dirty="0" smtClean="0"/>
              <a:t>-Datenbanken</a:t>
            </a:r>
            <a:endParaRPr lang="de-DE" sz="2800" dirty="0"/>
          </a:p>
        </p:txBody>
      </p:sp>
      <p:sp>
        <p:nvSpPr>
          <p:cNvPr id="3" name="Rechteck 2"/>
          <p:cNvSpPr/>
          <p:nvPr/>
        </p:nvSpPr>
        <p:spPr>
          <a:xfrm>
            <a:off x="1831581" y="3429733"/>
            <a:ext cx="2941831" cy="1200329"/>
          </a:xfrm>
          <a:prstGeom prst="rect">
            <a:avLst/>
          </a:prstGeom>
        </p:spPr>
        <p:txBody>
          <a:bodyPr wrap="none">
            <a:spAutoFit/>
          </a:bodyPr>
          <a:lstStyle/>
          <a:p>
            <a:pPr marL="285750" indent="-285750">
              <a:buFont typeface="Arial"/>
              <a:buChar char="•"/>
            </a:pPr>
            <a:r>
              <a:rPr lang="de-DE" dirty="0" smtClean="0"/>
              <a:t>Key-Value Datenbanken</a:t>
            </a:r>
          </a:p>
          <a:p>
            <a:pPr marL="285750" indent="-285750">
              <a:buFont typeface="Arial"/>
              <a:buChar char="•"/>
            </a:pPr>
            <a:r>
              <a:rPr lang="de-DE" dirty="0" err="1" smtClean="0"/>
              <a:t>Document</a:t>
            </a:r>
            <a:r>
              <a:rPr lang="de-DE" dirty="0" smtClean="0"/>
              <a:t> </a:t>
            </a:r>
            <a:r>
              <a:rPr lang="de-DE" dirty="0"/>
              <a:t>Datenbanken</a:t>
            </a:r>
            <a:endParaRPr lang="de-DE" dirty="0" smtClean="0"/>
          </a:p>
          <a:p>
            <a:pPr marL="285750" indent="-285750">
              <a:buFont typeface="Arial"/>
              <a:buChar char="•"/>
            </a:pPr>
            <a:r>
              <a:rPr lang="de-DE" dirty="0" err="1" smtClean="0"/>
              <a:t>Column</a:t>
            </a:r>
            <a:r>
              <a:rPr lang="de-DE" dirty="0" smtClean="0"/>
              <a:t>-Family Stores</a:t>
            </a:r>
          </a:p>
          <a:p>
            <a:pPr marL="285750" indent="-285750">
              <a:buFont typeface="Arial"/>
              <a:buChar char="•"/>
            </a:pPr>
            <a:r>
              <a:rPr lang="de-DE" dirty="0" smtClean="0">
                <a:solidFill>
                  <a:schemeClr val="tx2"/>
                </a:solidFill>
              </a:rPr>
              <a:t>Graph </a:t>
            </a:r>
            <a:r>
              <a:rPr lang="de-DE" dirty="0">
                <a:solidFill>
                  <a:schemeClr val="tx2"/>
                </a:solidFill>
              </a:rPr>
              <a:t>Datenbanken</a:t>
            </a:r>
            <a:endParaRPr lang="de-DE" dirty="0" smtClean="0">
              <a:solidFill>
                <a:schemeClr val="tx2"/>
              </a:solidFill>
            </a:endParaRPr>
          </a:p>
        </p:txBody>
      </p:sp>
    </p:spTree>
    <p:extLst>
      <p:ext uri="{BB962C8B-B14F-4D97-AF65-F5344CB8AC3E}">
        <p14:creationId xmlns:p14="http://schemas.microsoft.com/office/powerpoint/2010/main" val="3860508818"/>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Graph Datenbanken – Einführung </a:t>
            </a:r>
            <a:endParaRPr lang="de-DE" dirty="0"/>
          </a:p>
        </p:txBody>
      </p:sp>
      <p:sp>
        <p:nvSpPr>
          <p:cNvPr id="3" name="Inhaltsplatzhalter 2"/>
          <p:cNvSpPr>
            <a:spLocks noGrp="1"/>
          </p:cNvSpPr>
          <p:nvPr>
            <p:ph idx="1"/>
          </p:nvPr>
        </p:nvSpPr>
        <p:spPr/>
        <p:txBody>
          <a:bodyPr/>
          <a:lstStyle/>
          <a:p>
            <a:r>
              <a:rPr lang="de-DE" dirty="0" smtClean="0"/>
              <a:t>können Entitäten und Beziehungen zwischen Entitäten speichern</a:t>
            </a:r>
          </a:p>
          <a:p>
            <a:pPr lvl="1"/>
            <a:r>
              <a:rPr lang="de-DE" b="1" dirty="0" smtClean="0"/>
              <a:t>Entitäten</a:t>
            </a:r>
            <a:r>
              <a:rPr lang="de-DE" dirty="0" smtClean="0"/>
              <a:t> sind Knoten (Nodes), die Eigenschaften haben können (z. B. „Name“)</a:t>
            </a:r>
          </a:p>
          <a:p>
            <a:pPr lvl="1"/>
            <a:r>
              <a:rPr lang="de-DE" b="1" dirty="0" smtClean="0"/>
              <a:t>Beziehungen</a:t>
            </a:r>
            <a:r>
              <a:rPr lang="de-DE" dirty="0" smtClean="0"/>
              <a:t> (</a:t>
            </a:r>
            <a:r>
              <a:rPr lang="de-DE" dirty="0" err="1" smtClean="0"/>
              <a:t>Edges</a:t>
            </a:r>
            <a:r>
              <a:rPr lang="de-DE" dirty="0" smtClean="0"/>
              <a:t>) sind gerichtet, haben einen Typ (z. B. „Freund“) und können ebenfalls Eigenschaften haben (z. B. „Entfernung“)</a:t>
            </a:r>
          </a:p>
          <a:p>
            <a:pPr lvl="2"/>
            <a:r>
              <a:rPr lang="de-DE" dirty="0" smtClean="0"/>
              <a:t>Es sind mehrere Beziehungen zwischen denselben Knoten möglich</a:t>
            </a:r>
          </a:p>
          <a:p>
            <a:r>
              <a:rPr lang="de-DE" dirty="0" smtClean="0"/>
              <a:t>Knoten sind durch Beziehungen organisiert und lassen interessante Abfragen zu</a:t>
            </a:r>
          </a:p>
          <a:p>
            <a:pPr lvl="1"/>
            <a:r>
              <a:rPr lang="de-DE" dirty="0" smtClean="0"/>
              <a:t>z. B. „Gibt mir eine Liste aller meiner Freunde, denen auch das Reeperbahn-Festival gefällt“</a:t>
            </a:r>
            <a:endParaRPr lang="de-DE" dirty="0"/>
          </a:p>
        </p:txBody>
      </p:sp>
    </p:spTree>
    <p:extLst>
      <p:ext uri="{BB962C8B-B14F-4D97-AF65-F5344CB8AC3E}">
        <p14:creationId xmlns:p14="http://schemas.microsoft.com/office/powerpoint/2010/main" val="311499560"/>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 7"/>
          <p:cNvPicPr>
            <a:picLocks noChangeAspect="1"/>
          </p:cNvPicPr>
          <p:nvPr/>
        </p:nvPicPr>
        <p:blipFill>
          <a:blip r:embed="rId3"/>
          <a:stretch>
            <a:fillRect/>
          </a:stretch>
        </p:blipFill>
        <p:spPr>
          <a:xfrm>
            <a:off x="617009" y="2057346"/>
            <a:ext cx="6603687" cy="4084162"/>
          </a:xfrm>
          <a:prstGeom prst="rect">
            <a:avLst/>
          </a:prstGeom>
        </p:spPr>
      </p:pic>
      <p:sp>
        <p:nvSpPr>
          <p:cNvPr id="2" name="Titel 1"/>
          <p:cNvSpPr>
            <a:spLocks noGrp="1"/>
          </p:cNvSpPr>
          <p:nvPr>
            <p:ph type="title"/>
          </p:nvPr>
        </p:nvSpPr>
        <p:spPr/>
        <p:txBody>
          <a:bodyPr/>
          <a:lstStyle/>
          <a:p>
            <a:r>
              <a:rPr lang="de-DE" dirty="0"/>
              <a:t>Graph </a:t>
            </a:r>
            <a:r>
              <a:rPr lang="de-DE" dirty="0" smtClean="0"/>
              <a:t>Datenbanken – Beispiel </a:t>
            </a:r>
            <a:endParaRPr lang="de-DE" dirty="0"/>
          </a:p>
        </p:txBody>
      </p:sp>
      <p:sp>
        <p:nvSpPr>
          <p:cNvPr id="3" name="Inhaltsplatzhalter 2"/>
          <p:cNvSpPr>
            <a:spLocks noGrp="1"/>
          </p:cNvSpPr>
          <p:nvPr>
            <p:ph idx="1"/>
          </p:nvPr>
        </p:nvSpPr>
        <p:spPr/>
        <p:txBody>
          <a:bodyPr/>
          <a:lstStyle/>
          <a:p>
            <a:r>
              <a:rPr lang="de-DE" dirty="0" smtClean="0"/>
              <a:t>Beispiel</a:t>
            </a:r>
            <a:endParaRPr lang="de-DE" dirty="0"/>
          </a:p>
        </p:txBody>
      </p:sp>
      <p:sp>
        <p:nvSpPr>
          <p:cNvPr id="5" name="Rechteck 4"/>
          <p:cNvSpPr/>
          <p:nvPr/>
        </p:nvSpPr>
        <p:spPr>
          <a:xfrm>
            <a:off x="4585745" y="6246239"/>
            <a:ext cx="2241256" cy="261610"/>
          </a:xfrm>
          <a:prstGeom prst="rect">
            <a:avLst/>
          </a:prstGeom>
        </p:spPr>
        <p:txBody>
          <a:bodyPr wrap="none">
            <a:spAutoFit/>
          </a:bodyPr>
          <a:lstStyle/>
          <a:p>
            <a:r>
              <a:rPr lang="de-DE" sz="1100" dirty="0" smtClean="0"/>
              <a:t>[Quelle: Fowler: </a:t>
            </a:r>
            <a:r>
              <a:rPr lang="de-DE" sz="1100" dirty="0" err="1" smtClean="0"/>
              <a:t>NoSQL</a:t>
            </a:r>
            <a:r>
              <a:rPr lang="de-DE" sz="1100" dirty="0" smtClean="0"/>
              <a:t> </a:t>
            </a:r>
            <a:r>
              <a:rPr lang="de-DE" sz="1100" dirty="0" err="1" smtClean="0"/>
              <a:t>Distilled</a:t>
            </a:r>
            <a:r>
              <a:rPr lang="de-DE" sz="1100" dirty="0" smtClean="0"/>
              <a:t>]</a:t>
            </a:r>
            <a:endParaRPr lang="de-DE" sz="1100" dirty="0"/>
          </a:p>
        </p:txBody>
      </p:sp>
      <p:sp>
        <p:nvSpPr>
          <p:cNvPr id="6" name="Wolkenförmige Legende 5"/>
          <p:cNvSpPr/>
          <p:nvPr/>
        </p:nvSpPr>
        <p:spPr>
          <a:xfrm>
            <a:off x="4585745" y="2894574"/>
            <a:ext cx="1533018" cy="642007"/>
          </a:xfrm>
          <a:prstGeom prst="cloudCallout">
            <a:avLst>
              <a:gd name="adj1" fmla="val -68079"/>
              <a:gd name="adj2" fmla="val 25469"/>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de-DE" sz="1200" dirty="0" smtClean="0"/>
              <a:t>Properties</a:t>
            </a:r>
            <a:endParaRPr lang="de-DE" sz="1200" dirty="0"/>
          </a:p>
        </p:txBody>
      </p:sp>
      <p:sp>
        <p:nvSpPr>
          <p:cNvPr id="7" name="Wolkenförmige Legende 6"/>
          <p:cNvSpPr/>
          <p:nvPr/>
        </p:nvSpPr>
        <p:spPr>
          <a:xfrm>
            <a:off x="4300811" y="1743727"/>
            <a:ext cx="1538011" cy="627238"/>
          </a:xfrm>
          <a:prstGeom prst="cloudCallout">
            <a:avLst>
              <a:gd name="adj1" fmla="val -67225"/>
              <a:gd name="adj2" fmla="val 10332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de-DE" sz="1200" dirty="0" smtClean="0"/>
              <a:t>Typ der Beziehung</a:t>
            </a:r>
            <a:endParaRPr lang="de-DE" sz="1200" dirty="0"/>
          </a:p>
        </p:txBody>
      </p:sp>
    </p:spTree>
    <p:extLst>
      <p:ext uri="{BB962C8B-B14F-4D97-AF65-F5344CB8AC3E}">
        <p14:creationId xmlns:p14="http://schemas.microsoft.com/office/powerpoint/2010/main" val="529120804"/>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3200" dirty="0" smtClean="0"/>
              <a:t>Graph Datenbanken – Vergleich mit RDBMS</a:t>
            </a:r>
            <a:endParaRPr lang="de-DE" sz="3200" dirty="0"/>
          </a:p>
        </p:txBody>
      </p:sp>
      <p:sp>
        <p:nvSpPr>
          <p:cNvPr id="3" name="Inhaltsplatzhalter 2"/>
          <p:cNvSpPr>
            <a:spLocks noGrp="1"/>
          </p:cNvSpPr>
          <p:nvPr>
            <p:ph idx="1"/>
          </p:nvPr>
        </p:nvSpPr>
        <p:spPr/>
        <p:txBody>
          <a:bodyPr/>
          <a:lstStyle/>
          <a:p>
            <a:r>
              <a:rPr lang="de-DE" dirty="0" smtClean="0"/>
              <a:t>in RDBMS werden meist Beziehungen eines einzelnen Typs abgebildet (z. B.: „Wer ist mein Chef?“)</a:t>
            </a:r>
          </a:p>
          <a:p>
            <a:pPr lvl="1"/>
            <a:r>
              <a:rPr lang="de-DE" dirty="0" smtClean="0"/>
              <a:t>Weitere Arten von Beziehungen hinzuzufügen verursacht umfangreichen Schemaanpassungen und Datentransformation</a:t>
            </a:r>
          </a:p>
          <a:p>
            <a:r>
              <a:rPr lang="de-DE" dirty="0" smtClean="0"/>
              <a:t>Das RDBMS-Schema wird meist auf Basis der Traversierungsanforderungen entworfen; falls diese sich ändern, muss auch das Schema angepasst werden</a:t>
            </a:r>
          </a:p>
          <a:p>
            <a:r>
              <a:rPr lang="de-DE" dirty="0" smtClean="0"/>
              <a:t>Beziehungen werden in RDBMS zur Abfragezeit „berechnet“ (der referenzierte Datensatz wird aufgrund des Fremdschlüssels lokalisiert); in Graph Datenbanken sind diese Beziehungen persistent gespeichert</a:t>
            </a:r>
            <a:endParaRPr lang="de-DE" dirty="0"/>
          </a:p>
        </p:txBody>
      </p:sp>
    </p:spTree>
    <p:extLst>
      <p:ext uri="{BB962C8B-B14F-4D97-AF65-F5344CB8AC3E}">
        <p14:creationId xmlns:p14="http://schemas.microsoft.com/office/powerpoint/2010/main" val="3001730372"/>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Graph Datenbanken – Vertreter</a:t>
            </a:r>
          </a:p>
        </p:txBody>
      </p:sp>
      <p:sp>
        <p:nvSpPr>
          <p:cNvPr id="3" name="Inhaltsplatzhalter 2"/>
          <p:cNvSpPr>
            <a:spLocks noGrp="1"/>
          </p:cNvSpPr>
          <p:nvPr>
            <p:ph idx="1"/>
          </p:nvPr>
        </p:nvSpPr>
        <p:spPr/>
        <p:txBody>
          <a:bodyPr/>
          <a:lstStyle/>
          <a:p>
            <a:r>
              <a:rPr lang="de-DE" dirty="0" smtClean="0"/>
              <a:t>Neo4J (hier betrachtet)</a:t>
            </a:r>
          </a:p>
          <a:p>
            <a:r>
              <a:rPr lang="de-DE" dirty="0" smtClean="0"/>
              <a:t>Infinite Graph</a:t>
            </a:r>
          </a:p>
          <a:p>
            <a:r>
              <a:rPr lang="de-DE" dirty="0" err="1" smtClean="0"/>
              <a:t>OrientDB</a:t>
            </a:r>
            <a:endParaRPr lang="de-DE" dirty="0" smtClean="0"/>
          </a:p>
          <a:p>
            <a:r>
              <a:rPr lang="de-DE" dirty="0" err="1" smtClean="0"/>
              <a:t>FlockDB</a:t>
            </a:r>
            <a:endParaRPr lang="de-DE" dirty="0" smtClean="0"/>
          </a:p>
          <a:p>
            <a:r>
              <a:rPr lang="de-DE" dirty="0" smtClean="0"/>
              <a:t>DEX</a:t>
            </a:r>
          </a:p>
          <a:p>
            <a:r>
              <a:rPr lang="de-DE" dirty="0" smtClean="0"/>
              <a:t>...</a:t>
            </a:r>
            <a:endParaRPr lang="de-DE" dirty="0"/>
          </a:p>
        </p:txBody>
      </p:sp>
    </p:spTree>
    <p:extLst>
      <p:ext uri="{BB962C8B-B14F-4D97-AF65-F5344CB8AC3E}">
        <p14:creationId xmlns:p14="http://schemas.microsoft.com/office/powerpoint/2010/main" val="2162914876"/>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smtClean="0"/>
              <a:t>Neo4J – Knoten anlegen</a:t>
            </a:r>
            <a:endParaRPr lang="de-DE" dirty="0"/>
          </a:p>
        </p:txBody>
      </p:sp>
      <p:sp>
        <p:nvSpPr>
          <p:cNvPr id="3" name="Inhaltsplatzhalter 2"/>
          <p:cNvSpPr>
            <a:spLocks noGrp="1"/>
          </p:cNvSpPr>
          <p:nvPr>
            <p:ph idx="1"/>
          </p:nvPr>
        </p:nvSpPr>
        <p:spPr/>
        <p:txBody>
          <a:bodyPr>
            <a:noAutofit/>
          </a:bodyPr>
          <a:lstStyle/>
          <a:p>
            <a:pPr marL="0" indent="0">
              <a:buNone/>
            </a:pPr>
            <a:r>
              <a:rPr lang="de-DE" sz="1800" dirty="0" smtClean="0">
                <a:latin typeface="Courier"/>
                <a:cs typeface="Courier"/>
              </a:rPr>
              <a:t>// Knoten erzeugen und Property zuweisen</a:t>
            </a:r>
          </a:p>
          <a:p>
            <a:pPr marL="0" indent="0">
              <a:buNone/>
            </a:pPr>
            <a:r>
              <a:rPr lang="de-DE" sz="1800" dirty="0" err="1" smtClean="0">
                <a:latin typeface="Courier"/>
                <a:cs typeface="Courier"/>
              </a:rPr>
              <a:t>Node</a:t>
            </a:r>
            <a:r>
              <a:rPr lang="de-DE" sz="1800" dirty="0" smtClean="0">
                <a:latin typeface="Courier"/>
                <a:cs typeface="Courier"/>
              </a:rPr>
              <a:t> </a:t>
            </a:r>
            <a:r>
              <a:rPr lang="de-DE" sz="1800" dirty="0" err="1">
                <a:latin typeface="Courier"/>
                <a:cs typeface="Courier"/>
              </a:rPr>
              <a:t>martin</a:t>
            </a:r>
            <a:r>
              <a:rPr lang="de-DE" sz="1800" dirty="0">
                <a:latin typeface="Courier"/>
                <a:cs typeface="Courier"/>
              </a:rPr>
              <a:t> = </a:t>
            </a:r>
            <a:r>
              <a:rPr lang="de-DE" sz="1800" dirty="0" err="1">
                <a:latin typeface="Courier"/>
                <a:cs typeface="Courier"/>
              </a:rPr>
              <a:t>graphDb.createNode</a:t>
            </a:r>
            <a:r>
              <a:rPr lang="de-DE" sz="1800" dirty="0">
                <a:latin typeface="Courier"/>
                <a:cs typeface="Courier"/>
              </a:rPr>
              <a:t>();</a:t>
            </a:r>
          </a:p>
          <a:p>
            <a:pPr marL="0" indent="0">
              <a:buNone/>
            </a:pPr>
            <a:r>
              <a:rPr lang="de-DE" sz="1800" dirty="0" err="1">
                <a:latin typeface="Courier"/>
                <a:cs typeface="Courier"/>
              </a:rPr>
              <a:t>martin.setProperty</a:t>
            </a:r>
            <a:r>
              <a:rPr lang="de-DE" sz="1800" dirty="0">
                <a:latin typeface="Courier"/>
                <a:cs typeface="Courier"/>
              </a:rPr>
              <a:t>("</a:t>
            </a:r>
            <a:r>
              <a:rPr lang="de-DE" sz="1800" dirty="0" err="1">
                <a:latin typeface="Courier"/>
                <a:cs typeface="Courier"/>
              </a:rPr>
              <a:t>name</a:t>
            </a:r>
            <a:r>
              <a:rPr lang="de-DE" sz="1800" dirty="0">
                <a:latin typeface="Courier"/>
                <a:cs typeface="Courier"/>
              </a:rPr>
              <a:t>", "Martin");</a:t>
            </a:r>
          </a:p>
          <a:p>
            <a:pPr marL="0" indent="0">
              <a:buNone/>
            </a:pPr>
            <a:endParaRPr lang="de-DE" sz="1800" dirty="0">
              <a:latin typeface="Courier"/>
              <a:cs typeface="Courier"/>
            </a:endParaRPr>
          </a:p>
          <a:p>
            <a:pPr marL="0" indent="0">
              <a:buNone/>
            </a:pPr>
            <a:r>
              <a:rPr lang="de-DE" sz="1800" dirty="0" err="1">
                <a:latin typeface="Courier"/>
                <a:cs typeface="Courier"/>
              </a:rPr>
              <a:t>Node</a:t>
            </a:r>
            <a:r>
              <a:rPr lang="de-DE" sz="1800" dirty="0">
                <a:latin typeface="Courier"/>
                <a:cs typeface="Courier"/>
              </a:rPr>
              <a:t> </a:t>
            </a:r>
            <a:r>
              <a:rPr lang="de-DE" sz="1800" dirty="0" err="1">
                <a:latin typeface="Courier"/>
                <a:cs typeface="Courier"/>
              </a:rPr>
              <a:t>pramod</a:t>
            </a:r>
            <a:r>
              <a:rPr lang="de-DE" sz="1800" dirty="0">
                <a:latin typeface="Courier"/>
                <a:cs typeface="Courier"/>
              </a:rPr>
              <a:t> = </a:t>
            </a:r>
            <a:r>
              <a:rPr lang="de-DE" sz="1800" dirty="0" err="1">
                <a:latin typeface="Courier"/>
                <a:cs typeface="Courier"/>
              </a:rPr>
              <a:t>graphDb.createNode</a:t>
            </a:r>
            <a:r>
              <a:rPr lang="de-DE" sz="1800" dirty="0">
                <a:latin typeface="Courier"/>
                <a:cs typeface="Courier"/>
              </a:rPr>
              <a:t>();</a:t>
            </a:r>
          </a:p>
          <a:p>
            <a:pPr marL="0" indent="0">
              <a:buNone/>
            </a:pPr>
            <a:r>
              <a:rPr lang="de-DE" sz="1800" dirty="0" err="1">
                <a:latin typeface="Courier"/>
                <a:cs typeface="Courier"/>
              </a:rPr>
              <a:t>pramod.setProperty</a:t>
            </a:r>
            <a:r>
              <a:rPr lang="de-DE" sz="1800" dirty="0">
                <a:latin typeface="Courier"/>
                <a:cs typeface="Courier"/>
              </a:rPr>
              <a:t>("</a:t>
            </a:r>
            <a:r>
              <a:rPr lang="de-DE" sz="1800" dirty="0" err="1">
                <a:latin typeface="Courier"/>
                <a:cs typeface="Courier"/>
              </a:rPr>
              <a:t>name</a:t>
            </a:r>
            <a:r>
              <a:rPr lang="de-DE" sz="1800" dirty="0">
                <a:latin typeface="Courier"/>
                <a:cs typeface="Courier"/>
              </a:rPr>
              <a:t>", "</a:t>
            </a:r>
            <a:r>
              <a:rPr lang="de-DE" sz="1800" dirty="0" err="1">
                <a:latin typeface="Courier"/>
                <a:cs typeface="Courier"/>
              </a:rPr>
              <a:t>Pramod</a:t>
            </a:r>
            <a:r>
              <a:rPr lang="de-DE" sz="1800" dirty="0">
                <a:latin typeface="Courier"/>
                <a:cs typeface="Courier"/>
              </a:rPr>
              <a:t>");</a:t>
            </a:r>
          </a:p>
          <a:p>
            <a:pPr marL="0" indent="0">
              <a:buNone/>
            </a:pPr>
            <a:endParaRPr lang="de-DE" sz="1800" dirty="0">
              <a:latin typeface="Courier"/>
              <a:cs typeface="Courier"/>
            </a:endParaRPr>
          </a:p>
          <a:p>
            <a:pPr marL="0" indent="0">
              <a:buNone/>
            </a:pPr>
            <a:r>
              <a:rPr lang="de-DE" sz="1800" dirty="0" smtClean="0">
                <a:latin typeface="Courier"/>
                <a:cs typeface="Courier"/>
              </a:rPr>
              <a:t>// Beziehungen anlegen</a:t>
            </a:r>
            <a:endParaRPr lang="de-DE" sz="1800" dirty="0">
              <a:latin typeface="Courier"/>
              <a:cs typeface="Courier"/>
            </a:endParaRPr>
          </a:p>
          <a:p>
            <a:pPr marL="0" indent="0">
              <a:buNone/>
            </a:pPr>
            <a:r>
              <a:rPr lang="de-DE" sz="1800" dirty="0" err="1">
                <a:latin typeface="Courier"/>
                <a:cs typeface="Courier"/>
              </a:rPr>
              <a:t>martin.createRelationshipTo</a:t>
            </a:r>
            <a:r>
              <a:rPr lang="de-DE" sz="1800" dirty="0">
                <a:latin typeface="Courier"/>
                <a:cs typeface="Courier"/>
              </a:rPr>
              <a:t>(</a:t>
            </a:r>
            <a:r>
              <a:rPr lang="de-DE" sz="1800" dirty="0" err="1">
                <a:latin typeface="Courier"/>
                <a:cs typeface="Courier"/>
              </a:rPr>
              <a:t>pramod</a:t>
            </a:r>
            <a:r>
              <a:rPr lang="de-DE" sz="1800" dirty="0">
                <a:latin typeface="Courier"/>
                <a:cs typeface="Courier"/>
              </a:rPr>
              <a:t>, FRIEND)</a:t>
            </a:r>
            <a:r>
              <a:rPr lang="de-DE" sz="1800" dirty="0" smtClean="0">
                <a:latin typeface="Courier"/>
                <a:cs typeface="Courier"/>
              </a:rPr>
              <a:t>;</a:t>
            </a:r>
            <a:endParaRPr lang="de-DE" sz="1800" dirty="0">
              <a:latin typeface="Courier"/>
              <a:cs typeface="Courier"/>
            </a:endParaRPr>
          </a:p>
          <a:p>
            <a:pPr marL="0" indent="0">
              <a:buNone/>
            </a:pPr>
            <a:r>
              <a:rPr lang="de-DE" sz="1800" dirty="0" err="1">
                <a:latin typeface="Courier"/>
                <a:cs typeface="Courier"/>
              </a:rPr>
              <a:t>pramod.createRelationshipTo</a:t>
            </a:r>
            <a:r>
              <a:rPr lang="de-DE" sz="1800" dirty="0">
                <a:latin typeface="Courier"/>
                <a:cs typeface="Courier"/>
              </a:rPr>
              <a:t>(</a:t>
            </a:r>
            <a:r>
              <a:rPr lang="de-DE" sz="1800" dirty="0" err="1">
                <a:latin typeface="Courier"/>
                <a:cs typeface="Courier"/>
              </a:rPr>
              <a:t>martin</a:t>
            </a:r>
            <a:r>
              <a:rPr lang="de-DE" sz="1800" dirty="0">
                <a:latin typeface="Courier"/>
                <a:cs typeface="Courier"/>
              </a:rPr>
              <a:t>, FRIEND);</a:t>
            </a:r>
          </a:p>
        </p:txBody>
      </p:sp>
    </p:spTree>
    <p:extLst>
      <p:ext uri="{BB962C8B-B14F-4D97-AF65-F5344CB8AC3E}">
        <p14:creationId xmlns:p14="http://schemas.microsoft.com/office/powerpoint/2010/main" val="96195084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Telekom</a:t>
            </a:r>
            <a:endParaRPr lang="de-DE" dirty="0"/>
          </a:p>
        </p:txBody>
      </p:sp>
      <p:pic>
        <p:nvPicPr>
          <p:cNvPr id="4" name="Bild 3"/>
          <p:cNvPicPr>
            <a:picLocks noChangeAspect="1"/>
          </p:cNvPicPr>
          <p:nvPr/>
        </p:nvPicPr>
        <p:blipFill>
          <a:blip r:embed="rId2"/>
          <a:stretch>
            <a:fillRect/>
          </a:stretch>
        </p:blipFill>
        <p:spPr>
          <a:xfrm>
            <a:off x="457200" y="1524000"/>
            <a:ext cx="4294505" cy="2154912"/>
          </a:xfrm>
          <a:prstGeom prst="rect">
            <a:avLst/>
          </a:prstGeom>
        </p:spPr>
      </p:pic>
      <p:pic>
        <p:nvPicPr>
          <p:cNvPr id="5" name="Bild 4"/>
          <p:cNvPicPr>
            <a:picLocks noChangeAspect="1"/>
          </p:cNvPicPr>
          <p:nvPr/>
        </p:nvPicPr>
        <p:blipFill>
          <a:blip r:embed="rId3"/>
          <a:stretch>
            <a:fillRect/>
          </a:stretch>
        </p:blipFill>
        <p:spPr>
          <a:xfrm>
            <a:off x="4025514" y="3850409"/>
            <a:ext cx="4782897" cy="1807641"/>
          </a:xfrm>
          <a:prstGeom prst="rect">
            <a:avLst/>
          </a:prstGeom>
        </p:spPr>
      </p:pic>
      <p:sp>
        <p:nvSpPr>
          <p:cNvPr id="6" name="Rechteck 5"/>
          <p:cNvSpPr/>
          <p:nvPr/>
        </p:nvSpPr>
        <p:spPr>
          <a:xfrm>
            <a:off x="4114800" y="5745941"/>
            <a:ext cx="4572000" cy="215444"/>
          </a:xfrm>
          <a:prstGeom prst="rect">
            <a:avLst/>
          </a:prstGeom>
        </p:spPr>
        <p:txBody>
          <a:bodyPr>
            <a:spAutoFit/>
          </a:bodyPr>
          <a:lstStyle/>
          <a:p>
            <a:r>
              <a:rPr lang="de-DE" sz="800" dirty="0"/>
              <a:t>http://</a:t>
            </a:r>
            <a:r>
              <a:rPr lang="de-DE" sz="800" dirty="0" err="1"/>
              <a:t>www.heise.de</a:t>
            </a:r>
            <a:r>
              <a:rPr lang="de-DE" sz="800" dirty="0"/>
              <a:t>/mac-</a:t>
            </a:r>
            <a:r>
              <a:rPr lang="de-DE" sz="800" dirty="0" err="1"/>
              <a:t>and</a:t>
            </a:r>
            <a:r>
              <a:rPr lang="de-DE" sz="800" dirty="0"/>
              <a:t>-i/</a:t>
            </a:r>
            <a:r>
              <a:rPr lang="de-DE" sz="800" dirty="0" err="1"/>
              <a:t>meldung</a:t>
            </a:r>
            <a:r>
              <a:rPr lang="de-DE" sz="800" dirty="0"/>
              <a:t>/iPhone-Vorbestellung-ueberlastet-Telekom-1708303.html</a:t>
            </a:r>
          </a:p>
        </p:txBody>
      </p:sp>
    </p:spTree>
    <p:extLst>
      <p:ext uri="{BB962C8B-B14F-4D97-AF65-F5344CB8AC3E}">
        <p14:creationId xmlns:p14="http://schemas.microsoft.com/office/powerpoint/2010/main" val="32776177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smtClean="0"/>
              <a:t>Graph Datenbanken – Konsistenz</a:t>
            </a:r>
            <a:endParaRPr lang="de-DE" dirty="0"/>
          </a:p>
        </p:txBody>
      </p:sp>
      <p:sp>
        <p:nvSpPr>
          <p:cNvPr id="4" name="Inhaltsplatzhalter 3"/>
          <p:cNvSpPr>
            <a:spLocks noGrp="1"/>
          </p:cNvSpPr>
          <p:nvPr>
            <p:ph idx="1"/>
          </p:nvPr>
        </p:nvSpPr>
        <p:spPr/>
        <p:txBody>
          <a:bodyPr>
            <a:normAutofit/>
          </a:bodyPr>
          <a:lstStyle/>
          <a:p>
            <a:r>
              <a:rPr lang="de-DE" dirty="0" smtClean="0"/>
              <a:t>Die meisten Graph Datenbanken ermöglichen keine Verteilung der Daten auf mehrere Server („</a:t>
            </a:r>
            <a:r>
              <a:rPr lang="de-DE" dirty="0" err="1" smtClean="0"/>
              <a:t>Sharding</a:t>
            </a:r>
            <a:r>
              <a:rPr lang="de-DE" dirty="0" smtClean="0"/>
              <a:t>“)</a:t>
            </a:r>
          </a:p>
          <a:p>
            <a:pPr lvl="1"/>
            <a:r>
              <a:rPr lang="de-DE" dirty="0" smtClean="0"/>
              <a:t>Ausnahme: Infinite Graph</a:t>
            </a:r>
          </a:p>
          <a:p>
            <a:r>
              <a:rPr lang="de-DE" dirty="0" smtClean="0"/>
              <a:t>Daten auf einem Server sind immer konsistent</a:t>
            </a:r>
          </a:p>
          <a:p>
            <a:r>
              <a:rPr lang="de-DE" dirty="0" smtClean="0"/>
              <a:t>Es gibt keine hängenden („</a:t>
            </a:r>
            <a:r>
              <a:rPr lang="de-DE" dirty="0" err="1" smtClean="0"/>
              <a:t>dangling</a:t>
            </a:r>
            <a:r>
              <a:rPr lang="de-DE" dirty="0" smtClean="0"/>
              <a:t>“) Beziehungen</a:t>
            </a:r>
          </a:p>
          <a:p>
            <a:pPr lvl="1"/>
            <a:r>
              <a:rPr lang="de-DE" dirty="0" smtClean="0"/>
              <a:t>Start- und Endknoten müssen immer existieren</a:t>
            </a:r>
          </a:p>
          <a:p>
            <a:pPr lvl="1"/>
            <a:r>
              <a:rPr lang="de-DE" dirty="0" smtClean="0"/>
              <a:t>Knoten können nur dann gelöscht werden, wenn sie keine </a:t>
            </a:r>
            <a:r>
              <a:rPr lang="de-DE" dirty="0" err="1" smtClean="0"/>
              <a:t>Beziehugnen</a:t>
            </a:r>
            <a:r>
              <a:rPr lang="de-DE" dirty="0" smtClean="0"/>
              <a:t> mehr besitzen</a:t>
            </a:r>
          </a:p>
          <a:p>
            <a:endParaRPr lang="de-DE" dirty="0" smtClean="0"/>
          </a:p>
        </p:txBody>
      </p:sp>
    </p:spTree>
    <p:extLst>
      <p:ext uri="{BB962C8B-B14F-4D97-AF65-F5344CB8AC3E}">
        <p14:creationId xmlns:p14="http://schemas.microsoft.com/office/powerpoint/2010/main" val="979599956"/>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Neo4J </a:t>
            </a:r>
            <a:r>
              <a:rPr lang="de-DE" dirty="0" smtClean="0"/>
              <a:t>– Transaktionen</a:t>
            </a:r>
            <a:endParaRPr lang="de-DE" dirty="0"/>
          </a:p>
        </p:txBody>
      </p:sp>
      <p:sp>
        <p:nvSpPr>
          <p:cNvPr id="4" name="Inhaltsplatzhalter 3"/>
          <p:cNvSpPr>
            <a:spLocks noGrp="1"/>
          </p:cNvSpPr>
          <p:nvPr>
            <p:ph idx="1"/>
          </p:nvPr>
        </p:nvSpPr>
        <p:spPr/>
        <p:txBody>
          <a:bodyPr/>
          <a:lstStyle/>
          <a:p>
            <a:r>
              <a:rPr lang="de-DE" dirty="0" smtClean="0"/>
              <a:t>Neo4J unterstützt Transaktionen (ACID)</a:t>
            </a:r>
          </a:p>
          <a:p>
            <a:pPr lvl="1"/>
            <a:r>
              <a:rPr lang="de-DE" dirty="0" smtClean="0"/>
              <a:t>Bei Schreibzugriffen gefordert, bei reinen Lesezugriffen nicht</a:t>
            </a:r>
          </a:p>
          <a:p>
            <a:endParaRPr lang="de-DE" dirty="0"/>
          </a:p>
        </p:txBody>
      </p:sp>
      <p:sp>
        <p:nvSpPr>
          <p:cNvPr id="3" name="Rechteck 2"/>
          <p:cNvSpPr/>
          <p:nvPr/>
        </p:nvSpPr>
        <p:spPr>
          <a:xfrm>
            <a:off x="661711" y="2433844"/>
            <a:ext cx="7120101" cy="2585323"/>
          </a:xfrm>
          <a:prstGeom prst="rect">
            <a:avLst/>
          </a:prstGeom>
        </p:spPr>
        <p:txBody>
          <a:bodyPr wrap="square">
            <a:spAutoFit/>
          </a:bodyPr>
          <a:lstStyle/>
          <a:p>
            <a:r>
              <a:rPr lang="de-DE" dirty="0">
                <a:latin typeface="Courier"/>
                <a:cs typeface="Courier"/>
              </a:rPr>
              <a:t>Transaction </a:t>
            </a:r>
            <a:r>
              <a:rPr lang="de-DE" dirty="0" err="1">
                <a:latin typeface="Courier"/>
                <a:cs typeface="Courier"/>
              </a:rPr>
              <a:t>transaction</a:t>
            </a:r>
            <a:r>
              <a:rPr lang="de-DE" dirty="0">
                <a:latin typeface="Courier"/>
                <a:cs typeface="Courier"/>
              </a:rPr>
              <a:t> = </a:t>
            </a:r>
            <a:r>
              <a:rPr lang="de-DE" dirty="0" err="1">
                <a:latin typeface="Courier"/>
                <a:cs typeface="Courier"/>
              </a:rPr>
              <a:t>database.beginTx</a:t>
            </a:r>
            <a:r>
              <a:rPr lang="de-DE" dirty="0">
                <a:latin typeface="Courier"/>
                <a:cs typeface="Courier"/>
              </a:rPr>
              <a:t>();</a:t>
            </a:r>
          </a:p>
          <a:p>
            <a:r>
              <a:rPr lang="de-DE" dirty="0" err="1">
                <a:latin typeface="Courier"/>
                <a:cs typeface="Courier"/>
              </a:rPr>
              <a:t>try</a:t>
            </a:r>
            <a:r>
              <a:rPr lang="de-DE" dirty="0">
                <a:latin typeface="Courier"/>
                <a:cs typeface="Courier"/>
              </a:rPr>
              <a:t> {</a:t>
            </a:r>
          </a:p>
          <a:p>
            <a:r>
              <a:rPr lang="de-DE" dirty="0">
                <a:latin typeface="Courier"/>
                <a:cs typeface="Courier"/>
              </a:rPr>
              <a:t>    </a:t>
            </a:r>
            <a:r>
              <a:rPr lang="de-DE" dirty="0" err="1">
                <a:latin typeface="Courier"/>
                <a:cs typeface="Courier"/>
              </a:rPr>
              <a:t>Node</a:t>
            </a:r>
            <a:r>
              <a:rPr lang="de-DE" dirty="0">
                <a:latin typeface="Courier"/>
                <a:cs typeface="Courier"/>
              </a:rPr>
              <a:t> </a:t>
            </a:r>
            <a:r>
              <a:rPr lang="de-DE" dirty="0" err="1">
                <a:latin typeface="Courier"/>
                <a:cs typeface="Courier"/>
              </a:rPr>
              <a:t>node</a:t>
            </a:r>
            <a:r>
              <a:rPr lang="de-DE" dirty="0">
                <a:latin typeface="Courier"/>
                <a:cs typeface="Courier"/>
              </a:rPr>
              <a:t> = </a:t>
            </a:r>
            <a:r>
              <a:rPr lang="de-DE" dirty="0" err="1">
                <a:latin typeface="Courier"/>
                <a:cs typeface="Courier"/>
              </a:rPr>
              <a:t>database.createNode</a:t>
            </a:r>
            <a:r>
              <a:rPr lang="de-DE" dirty="0">
                <a:latin typeface="Courier"/>
                <a:cs typeface="Courier"/>
              </a:rPr>
              <a:t>();</a:t>
            </a:r>
          </a:p>
          <a:p>
            <a:r>
              <a:rPr lang="de-DE" dirty="0">
                <a:latin typeface="Courier"/>
                <a:cs typeface="Courier"/>
              </a:rPr>
              <a:t>    </a:t>
            </a:r>
            <a:r>
              <a:rPr lang="de-DE" dirty="0" err="1">
                <a:latin typeface="Courier"/>
                <a:cs typeface="Courier"/>
              </a:rPr>
              <a:t>node.setProperty</a:t>
            </a:r>
            <a:r>
              <a:rPr lang="de-DE" dirty="0">
                <a:latin typeface="Courier"/>
                <a:cs typeface="Courier"/>
              </a:rPr>
              <a:t>("</a:t>
            </a:r>
            <a:r>
              <a:rPr lang="de-DE" dirty="0" err="1">
                <a:latin typeface="Courier"/>
                <a:cs typeface="Courier"/>
              </a:rPr>
              <a:t>name</a:t>
            </a:r>
            <a:r>
              <a:rPr lang="de-DE" dirty="0">
                <a:latin typeface="Courier"/>
                <a:cs typeface="Courier"/>
              </a:rPr>
              <a:t>","</a:t>
            </a:r>
            <a:r>
              <a:rPr lang="de-DE" dirty="0" err="1">
                <a:latin typeface="Courier"/>
                <a:cs typeface="Courier"/>
              </a:rPr>
              <a:t>NoSQL</a:t>
            </a:r>
            <a:r>
              <a:rPr lang="de-DE" dirty="0">
                <a:latin typeface="Courier"/>
                <a:cs typeface="Courier"/>
              </a:rPr>
              <a:t> </a:t>
            </a:r>
            <a:r>
              <a:rPr lang="de-DE" dirty="0" err="1">
                <a:latin typeface="Courier"/>
                <a:cs typeface="Courier"/>
              </a:rPr>
              <a:t>Distilled</a:t>
            </a:r>
            <a:r>
              <a:rPr lang="de-DE" dirty="0">
                <a:latin typeface="Courier"/>
                <a:cs typeface="Courier"/>
              </a:rPr>
              <a:t>");</a:t>
            </a:r>
          </a:p>
          <a:p>
            <a:r>
              <a:rPr lang="de-DE" dirty="0">
                <a:latin typeface="Courier"/>
                <a:cs typeface="Courier"/>
              </a:rPr>
              <a:t>    </a:t>
            </a:r>
            <a:r>
              <a:rPr lang="de-DE" dirty="0" err="1">
                <a:latin typeface="Courier"/>
                <a:cs typeface="Courier"/>
              </a:rPr>
              <a:t>node.setProperty</a:t>
            </a:r>
            <a:r>
              <a:rPr lang="de-DE" dirty="0">
                <a:latin typeface="Courier"/>
                <a:cs typeface="Courier"/>
              </a:rPr>
              <a:t>("</a:t>
            </a:r>
            <a:r>
              <a:rPr lang="de-DE" dirty="0" err="1">
                <a:latin typeface="Courier"/>
                <a:cs typeface="Courier"/>
              </a:rPr>
              <a:t>published</a:t>
            </a:r>
            <a:r>
              <a:rPr lang="de-DE" dirty="0">
                <a:latin typeface="Courier"/>
                <a:cs typeface="Courier"/>
              </a:rPr>
              <a:t>", "2012");</a:t>
            </a:r>
          </a:p>
          <a:p>
            <a:r>
              <a:rPr lang="de-DE" dirty="0">
                <a:latin typeface="Courier"/>
                <a:cs typeface="Courier"/>
              </a:rPr>
              <a:t>    </a:t>
            </a:r>
            <a:r>
              <a:rPr lang="de-DE" dirty="0" err="1">
                <a:latin typeface="Courier"/>
                <a:cs typeface="Courier"/>
              </a:rPr>
              <a:t>transaction.success</a:t>
            </a:r>
            <a:r>
              <a:rPr lang="de-DE" dirty="0">
                <a:latin typeface="Courier"/>
                <a:cs typeface="Courier"/>
              </a:rPr>
              <a:t>();</a:t>
            </a:r>
          </a:p>
          <a:p>
            <a:r>
              <a:rPr lang="de-DE" dirty="0">
                <a:latin typeface="Courier"/>
                <a:cs typeface="Courier"/>
              </a:rPr>
              <a:t>} </a:t>
            </a:r>
            <a:r>
              <a:rPr lang="de-DE" dirty="0" err="1">
                <a:latin typeface="Courier"/>
                <a:cs typeface="Courier"/>
              </a:rPr>
              <a:t>finally</a:t>
            </a:r>
            <a:r>
              <a:rPr lang="de-DE" dirty="0">
                <a:latin typeface="Courier"/>
                <a:cs typeface="Courier"/>
              </a:rPr>
              <a:t> {</a:t>
            </a:r>
          </a:p>
          <a:p>
            <a:r>
              <a:rPr lang="de-DE" dirty="0">
                <a:latin typeface="Courier"/>
                <a:cs typeface="Courier"/>
              </a:rPr>
              <a:t>    </a:t>
            </a:r>
            <a:r>
              <a:rPr lang="de-DE" dirty="0" err="1">
                <a:latin typeface="Courier"/>
                <a:cs typeface="Courier"/>
              </a:rPr>
              <a:t>transaction.finish</a:t>
            </a:r>
            <a:r>
              <a:rPr lang="de-DE" dirty="0">
                <a:latin typeface="Courier"/>
                <a:cs typeface="Courier"/>
              </a:rPr>
              <a:t>();</a:t>
            </a:r>
          </a:p>
          <a:p>
            <a:r>
              <a:rPr lang="de-DE" dirty="0">
                <a:latin typeface="Courier"/>
                <a:cs typeface="Courier"/>
              </a:rPr>
              <a:t>}</a:t>
            </a:r>
          </a:p>
        </p:txBody>
      </p:sp>
    </p:spTree>
    <p:extLst>
      <p:ext uri="{BB962C8B-B14F-4D97-AF65-F5344CB8AC3E}">
        <p14:creationId xmlns:p14="http://schemas.microsoft.com/office/powerpoint/2010/main" val="4160941732"/>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smtClean="0"/>
              <a:t>Neo4J – Verfügbarkeit</a:t>
            </a:r>
            <a:endParaRPr lang="de-DE" dirty="0"/>
          </a:p>
        </p:txBody>
      </p:sp>
      <p:sp>
        <p:nvSpPr>
          <p:cNvPr id="4" name="Inhaltsplatzhalter 3"/>
          <p:cNvSpPr>
            <a:spLocks noGrp="1"/>
          </p:cNvSpPr>
          <p:nvPr>
            <p:ph idx="1"/>
          </p:nvPr>
        </p:nvSpPr>
        <p:spPr/>
        <p:txBody>
          <a:bodyPr/>
          <a:lstStyle/>
          <a:p>
            <a:r>
              <a:rPr lang="de-DE" dirty="0"/>
              <a:t>Neo4J unterstützt Master-</a:t>
            </a:r>
            <a:r>
              <a:rPr lang="de-DE" dirty="0" smtClean="0"/>
              <a:t>Slave-Replikation</a:t>
            </a:r>
            <a:endParaRPr lang="de-DE" dirty="0"/>
          </a:p>
          <a:p>
            <a:pPr lvl="1"/>
            <a:r>
              <a:rPr lang="de-DE" dirty="0"/>
              <a:t>ein Schreibzugriff auf den Master wird letztendlich („</a:t>
            </a:r>
            <a:r>
              <a:rPr lang="de-DE" dirty="0" err="1"/>
              <a:t>eventually</a:t>
            </a:r>
            <a:r>
              <a:rPr lang="de-DE" dirty="0"/>
              <a:t>“) zu den </a:t>
            </a:r>
            <a:r>
              <a:rPr lang="de-DE" dirty="0" err="1"/>
              <a:t>Slaves</a:t>
            </a:r>
            <a:r>
              <a:rPr lang="de-DE" dirty="0"/>
              <a:t> synchronisiert</a:t>
            </a:r>
          </a:p>
          <a:p>
            <a:pPr lvl="1"/>
            <a:r>
              <a:rPr lang="de-DE" dirty="0" err="1"/>
              <a:t>Slaves</a:t>
            </a:r>
            <a:r>
              <a:rPr lang="de-DE" dirty="0"/>
              <a:t> stehen stets für Lesezugriffe zur Verfügung</a:t>
            </a:r>
          </a:p>
          <a:p>
            <a:pPr lvl="1"/>
            <a:r>
              <a:rPr lang="de-DE" dirty="0"/>
              <a:t>Schreibzugriffe auf einen Slave werden sofort mit dem Master </a:t>
            </a:r>
            <a:r>
              <a:rPr lang="de-DE" dirty="0" smtClean="0"/>
              <a:t>synchronisiert (d. h. erst Commit auf dem Master, dann auf dem Slave)</a:t>
            </a:r>
          </a:p>
          <a:p>
            <a:r>
              <a:rPr lang="de-DE" dirty="0" smtClean="0"/>
              <a:t>Falls ein Master nicht verfügbar ist, wird ein neuer Master im Cluster bestimmt</a:t>
            </a:r>
            <a:endParaRPr lang="de-DE" dirty="0"/>
          </a:p>
          <a:p>
            <a:endParaRPr lang="de-DE" dirty="0"/>
          </a:p>
        </p:txBody>
      </p:sp>
    </p:spTree>
    <p:extLst>
      <p:ext uri="{BB962C8B-B14F-4D97-AF65-F5344CB8AC3E}">
        <p14:creationId xmlns:p14="http://schemas.microsoft.com/office/powerpoint/2010/main" val="2285715393"/>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Neo4J </a:t>
            </a:r>
            <a:r>
              <a:rPr lang="de-DE" dirty="0" smtClean="0"/>
              <a:t>– API</a:t>
            </a:r>
            <a:endParaRPr lang="de-DE" dirty="0"/>
          </a:p>
        </p:txBody>
      </p:sp>
      <p:sp>
        <p:nvSpPr>
          <p:cNvPr id="5" name="Inhaltsplatzhalter 4"/>
          <p:cNvSpPr>
            <a:spLocks noGrp="1"/>
          </p:cNvSpPr>
          <p:nvPr>
            <p:ph idx="1"/>
          </p:nvPr>
        </p:nvSpPr>
        <p:spPr/>
        <p:txBody>
          <a:bodyPr/>
          <a:lstStyle/>
          <a:p>
            <a:r>
              <a:rPr lang="de-DE" dirty="0" smtClean="0"/>
              <a:t>Neo4J unterstützt verschiedene Arten von Anfragesprachen:</a:t>
            </a:r>
          </a:p>
          <a:p>
            <a:pPr lvl="1"/>
            <a:r>
              <a:rPr lang="de-DE" dirty="0" err="1" smtClean="0"/>
              <a:t>Gremlin</a:t>
            </a:r>
            <a:endParaRPr lang="de-DE" dirty="0" smtClean="0"/>
          </a:p>
          <a:p>
            <a:pPr lvl="1"/>
            <a:r>
              <a:rPr lang="de-DE" dirty="0" err="1" smtClean="0"/>
              <a:t>Cypher</a:t>
            </a:r>
            <a:endParaRPr lang="de-DE" dirty="0" smtClean="0"/>
          </a:p>
          <a:p>
            <a:pPr lvl="1"/>
            <a:r>
              <a:rPr lang="de-DE" dirty="0" smtClean="0"/>
              <a:t>Language </a:t>
            </a:r>
            <a:r>
              <a:rPr lang="de-DE" dirty="0" err="1" smtClean="0"/>
              <a:t>Bindings</a:t>
            </a:r>
            <a:r>
              <a:rPr lang="de-DE" dirty="0" smtClean="0"/>
              <a:t>/API (Java, C#, etc.)</a:t>
            </a:r>
          </a:p>
          <a:p>
            <a:r>
              <a:rPr lang="de-DE" dirty="0" smtClean="0"/>
              <a:t>Diese Sprachen werden oftmals auch von anderen Graph Datenbanken unterstützt (bei Auswahl darauf achten!)</a:t>
            </a:r>
            <a:endParaRPr lang="de-DE" dirty="0"/>
          </a:p>
        </p:txBody>
      </p:sp>
    </p:spTree>
    <p:extLst>
      <p:ext uri="{BB962C8B-B14F-4D97-AF65-F5344CB8AC3E}">
        <p14:creationId xmlns:p14="http://schemas.microsoft.com/office/powerpoint/2010/main" val="4153341038"/>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Neo4J </a:t>
            </a:r>
            <a:r>
              <a:rPr lang="de-DE" dirty="0" smtClean="0"/>
              <a:t>– API</a:t>
            </a:r>
            <a:endParaRPr lang="de-DE" dirty="0"/>
          </a:p>
        </p:txBody>
      </p:sp>
      <p:sp>
        <p:nvSpPr>
          <p:cNvPr id="5" name="Inhaltsplatzhalter 4"/>
          <p:cNvSpPr>
            <a:spLocks noGrp="1"/>
          </p:cNvSpPr>
          <p:nvPr>
            <p:ph idx="1"/>
          </p:nvPr>
        </p:nvSpPr>
        <p:spPr/>
        <p:txBody>
          <a:bodyPr>
            <a:normAutofit/>
          </a:bodyPr>
          <a:lstStyle/>
          <a:p>
            <a:r>
              <a:rPr lang="de-DE" sz="2000" dirty="0" smtClean="0"/>
              <a:t>Properties von Knoten und Kanten können indiziert werden</a:t>
            </a:r>
          </a:p>
          <a:p>
            <a:r>
              <a:rPr lang="de-DE" sz="2000" dirty="0" smtClean="0"/>
              <a:t>Indexe werden dann verwendet, um Startknoten für eine Traversierung zu finden</a:t>
            </a:r>
            <a:endParaRPr lang="de-DE" sz="2000" dirty="0"/>
          </a:p>
        </p:txBody>
      </p:sp>
      <p:sp>
        <p:nvSpPr>
          <p:cNvPr id="3" name="Rechteck 2"/>
          <p:cNvSpPr/>
          <p:nvPr/>
        </p:nvSpPr>
        <p:spPr>
          <a:xfrm>
            <a:off x="678694" y="2640068"/>
            <a:ext cx="7619938" cy="3323987"/>
          </a:xfrm>
          <a:prstGeom prst="rect">
            <a:avLst/>
          </a:prstGeom>
        </p:spPr>
        <p:txBody>
          <a:bodyPr wrap="square">
            <a:spAutoFit/>
          </a:bodyPr>
          <a:lstStyle/>
          <a:p>
            <a:r>
              <a:rPr lang="de-DE" sz="1400" dirty="0" smtClean="0">
                <a:latin typeface="Courier"/>
                <a:cs typeface="Courier"/>
              </a:rPr>
              <a:t>// Index anlegen</a:t>
            </a:r>
          </a:p>
          <a:p>
            <a:r>
              <a:rPr lang="de-DE" sz="1400" dirty="0" smtClean="0">
                <a:latin typeface="Courier"/>
                <a:cs typeface="Courier"/>
              </a:rPr>
              <a:t>Transaction </a:t>
            </a:r>
            <a:r>
              <a:rPr lang="de-DE" sz="1400" dirty="0" err="1">
                <a:latin typeface="Courier"/>
                <a:cs typeface="Courier"/>
              </a:rPr>
              <a:t>transaction</a:t>
            </a:r>
            <a:r>
              <a:rPr lang="de-DE" sz="1400" dirty="0">
                <a:latin typeface="Courier"/>
                <a:cs typeface="Courier"/>
              </a:rPr>
              <a:t> = </a:t>
            </a:r>
            <a:r>
              <a:rPr lang="de-DE" sz="1400" dirty="0" err="1">
                <a:latin typeface="Courier"/>
                <a:cs typeface="Courier"/>
              </a:rPr>
              <a:t>graphDb.beginTx</a:t>
            </a:r>
            <a:r>
              <a:rPr lang="de-DE" sz="1400" dirty="0">
                <a:latin typeface="Courier"/>
                <a:cs typeface="Courier"/>
              </a:rPr>
              <a:t>();</a:t>
            </a:r>
          </a:p>
          <a:p>
            <a:r>
              <a:rPr lang="de-DE" sz="1400" dirty="0" err="1">
                <a:latin typeface="Courier"/>
                <a:cs typeface="Courier"/>
              </a:rPr>
              <a:t>try</a:t>
            </a:r>
            <a:r>
              <a:rPr lang="de-DE" sz="1400" dirty="0">
                <a:latin typeface="Courier"/>
                <a:cs typeface="Courier"/>
              </a:rPr>
              <a:t> {</a:t>
            </a:r>
          </a:p>
          <a:p>
            <a:r>
              <a:rPr lang="de-DE" sz="1400" dirty="0">
                <a:latin typeface="Courier"/>
                <a:cs typeface="Courier"/>
              </a:rPr>
              <a:t>    Index&lt;</a:t>
            </a:r>
            <a:r>
              <a:rPr lang="de-DE" sz="1400" dirty="0" err="1">
                <a:latin typeface="Courier"/>
                <a:cs typeface="Courier"/>
              </a:rPr>
              <a:t>Node</a:t>
            </a:r>
            <a:r>
              <a:rPr lang="de-DE" sz="1400" dirty="0">
                <a:latin typeface="Courier"/>
                <a:cs typeface="Courier"/>
              </a:rPr>
              <a:t>&gt; </a:t>
            </a:r>
            <a:r>
              <a:rPr lang="de-DE" sz="1400" dirty="0" err="1">
                <a:latin typeface="Courier"/>
                <a:cs typeface="Courier"/>
              </a:rPr>
              <a:t>nodeIndex</a:t>
            </a:r>
            <a:r>
              <a:rPr lang="de-DE" sz="1400" dirty="0">
                <a:latin typeface="Courier"/>
                <a:cs typeface="Courier"/>
              </a:rPr>
              <a:t> = </a:t>
            </a:r>
            <a:r>
              <a:rPr lang="de-DE" sz="1400" dirty="0" err="1">
                <a:latin typeface="Courier"/>
                <a:cs typeface="Courier"/>
              </a:rPr>
              <a:t>graphDb.index</a:t>
            </a:r>
            <a:r>
              <a:rPr lang="de-DE" sz="1400" dirty="0">
                <a:latin typeface="Courier"/>
                <a:cs typeface="Courier"/>
              </a:rPr>
              <a:t>().</a:t>
            </a:r>
            <a:r>
              <a:rPr lang="de-DE" sz="1400" dirty="0" err="1">
                <a:latin typeface="Courier"/>
                <a:cs typeface="Courier"/>
              </a:rPr>
              <a:t>forNodes</a:t>
            </a:r>
            <a:r>
              <a:rPr lang="de-DE" sz="1400" dirty="0">
                <a:latin typeface="Courier"/>
                <a:cs typeface="Courier"/>
              </a:rPr>
              <a:t>("</a:t>
            </a:r>
            <a:r>
              <a:rPr lang="de-DE" sz="1400" dirty="0" err="1">
                <a:latin typeface="Courier"/>
                <a:cs typeface="Courier"/>
              </a:rPr>
              <a:t>nodes</a:t>
            </a:r>
            <a:r>
              <a:rPr lang="de-DE" sz="1400" dirty="0">
                <a:latin typeface="Courier"/>
                <a:cs typeface="Courier"/>
              </a:rPr>
              <a:t>");</a:t>
            </a:r>
          </a:p>
          <a:p>
            <a:r>
              <a:rPr lang="de-DE" sz="1400" dirty="0">
                <a:latin typeface="Courier"/>
                <a:cs typeface="Courier"/>
              </a:rPr>
              <a:t>    </a:t>
            </a:r>
            <a:r>
              <a:rPr lang="de-DE" sz="1400" dirty="0" err="1">
                <a:latin typeface="Courier"/>
                <a:cs typeface="Courier"/>
              </a:rPr>
              <a:t>nodeIndex.add</a:t>
            </a:r>
            <a:r>
              <a:rPr lang="de-DE" sz="1400" dirty="0">
                <a:latin typeface="Courier"/>
                <a:cs typeface="Courier"/>
              </a:rPr>
              <a:t>(</a:t>
            </a:r>
            <a:r>
              <a:rPr lang="de-DE" sz="1400" dirty="0" err="1">
                <a:latin typeface="Courier"/>
                <a:cs typeface="Courier"/>
              </a:rPr>
              <a:t>martin</a:t>
            </a:r>
            <a:r>
              <a:rPr lang="de-DE" sz="1400" dirty="0">
                <a:latin typeface="Courier"/>
                <a:cs typeface="Courier"/>
              </a:rPr>
              <a:t>, "</a:t>
            </a:r>
            <a:r>
              <a:rPr lang="de-DE" sz="1400" dirty="0" err="1">
                <a:latin typeface="Courier"/>
                <a:cs typeface="Courier"/>
              </a:rPr>
              <a:t>name</a:t>
            </a:r>
            <a:r>
              <a:rPr lang="de-DE" sz="1400" dirty="0">
                <a:latin typeface="Courier"/>
                <a:cs typeface="Courier"/>
              </a:rPr>
              <a:t>", </a:t>
            </a:r>
            <a:r>
              <a:rPr lang="de-DE" sz="1400" dirty="0" err="1">
                <a:latin typeface="Courier"/>
                <a:cs typeface="Courier"/>
              </a:rPr>
              <a:t>martin.getProperty</a:t>
            </a:r>
            <a:r>
              <a:rPr lang="de-DE" sz="1400" dirty="0">
                <a:latin typeface="Courier"/>
                <a:cs typeface="Courier"/>
              </a:rPr>
              <a:t>("</a:t>
            </a:r>
            <a:r>
              <a:rPr lang="de-DE" sz="1400" dirty="0" err="1">
                <a:latin typeface="Courier"/>
                <a:cs typeface="Courier"/>
              </a:rPr>
              <a:t>name</a:t>
            </a:r>
            <a:r>
              <a:rPr lang="de-DE" sz="1400" dirty="0">
                <a:latin typeface="Courier"/>
                <a:cs typeface="Courier"/>
              </a:rPr>
              <a:t>"));</a:t>
            </a:r>
          </a:p>
          <a:p>
            <a:r>
              <a:rPr lang="de-DE" sz="1400" dirty="0">
                <a:latin typeface="Courier"/>
                <a:cs typeface="Courier"/>
              </a:rPr>
              <a:t>    </a:t>
            </a:r>
            <a:r>
              <a:rPr lang="de-DE" sz="1400" dirty="0" err="1">
                <a:latin typeface="Courier"/>
                <a:cs typeface="Courier"/>
              </a:rPr>
              <a:t>nodeIndex.add</a:t>
            </a:r>
            <a:r>
              <a:rPr lang="de-DE" sz="1400" dirty="0">
                <a:latin typeface="Courier"/>
                <a:cs typeface="Courier"/>
              </a:rPr>
              <a:t>(</a:t>
            </a:r>
            <a:r>
              <a:rPr lang="de-DE" sz="1400" dirty="0" err="1">
                <a:latin typeface="Courier"/>
                <a:cs typeface="Courier"/>
              </a:rPr>
              <a:t>pramod</a:t>
            </a:r>
            <a:r>
              <a:rPr lang="de-DE" sz="1400" dirty="0">
                <a:latin typeface="Courier"/>
                <a:cs typeface="Courier"/>
              </a:rPr>
              <a:t>, "</a:t>
            </a:r>
            <a:r>
              <a:rPr lang="de-DE" sz="1400" dirty="0" err="1">
                <a:latin typeface="Courier"/>
                <a:cs typeface="Courier"/>
              </a:rPr>
              <a:t>name</a:t>
            </a:r>
            <a:r>
              <a:rPr lang="de-DE" sz="1400" dirty="0">
                <a:latin typeface="Courier"/>
                <a:cs typeface="Courier"/>
              </a:rPr>
              <a:t>", </a:t>
            </a:r>
            <a:r>
              <a:rPr lang="de-DE" sz="1400" dirty="0" err="1">
                <a:latin typeface="Courier"/>
                <a:cs typeface="Courier"/>
              </a:rPr>
              <a:t>pramod.getProperty</a:t>
            </a:r>
            <a:r>
              <a:rPr lang="de-DE" sz="1400" dirty="0">
                <a:latin typeface="Courier"/>
                <a:cs typeface="Courier"/>
              </a:rPr>
              <a:t>("</a:t>
            </a:r>
            <a:r>
              <a:rPr lang="de-DE" sz="1400" dirty="0" err="1">
                <a:latin typeface="Courier"/>
                <a:cs typeface="Courier"/>
              </a:rPr>
              <a:t>name</a:t>
            </a:r>
            <a:r>
              <a:rPr lang="de-DE" sz="1400" dirty="0">
                <a:latin typeface="Courier"/>
                <a:cs typeface="Courier"/>
              </a:rPr>
              <a:t>"));</a:t>
            </a:r>
          </a:p>
          <a:p>
            <a:r>
              <a:rPr lang="de-DE" sz="1400" dirty="0">
                <a:latin typeface="Courier"/>
                <a:cs typeface="Courier"/>
              </a:rPr>
              <a:t>    </a:t>
            </a:r>
            <a:r>
              <a:rPr lang="de-DE" sz="1400" dirty="0" err="1">
                <a:latin typeface="Courier"/>
                <a:cs typeface="Courier"/>
              </a:rPr>
              <a:t>transaction.success</a:t>
            </a:r>
            <a:r>
              <a:rPr lang="de-DE" sz="1400" dirty="0">
                <a:latin typeface="Courier"/>
                <a:cs typeface="Courier"/>
              </a:rPr>
              <a:t>();</a:t>
            </a:r>
          </a:p>
          <a:p>
            <a:r>
              <a:rPr lang="de-DE" sz="1400" dirty="0">
                <a:latin typeface="Courier"/>
                <a:cs typeface="Courier"/>
              </a:rPr>
              <a:t>} </a:t>
            </a:r>
            <a:r>
              <a:rPr lang="de-DE" sz="1400" dirty="0" err="1">
                <a:latin typeface="Courier"/>
                <a:cs typeface="Courier"/>
              </a:rPr>
              <a:t>finally</a:t>
            </a:r>
            <a:r>
              <a:rPr lang="de-DE" sz="1400" dirty="0">
                <a:latin typeface="Courier"/>
                <a:cs typeface="Courier"/>
              </a:rPr>
              <a:t> {</a:t>
            </a:r>
          </a:p>
          <a:p>
            <a:r>
              <a:rPr lang="de-DE" sz="1400" dirty="0">
                <a:latin typeface="Courier"/>
                <a:cs typeface="Courier"/>
              </a:rPr>
              <a:t>    </a:t>
            </a:r>
            <a:r>
              <a:rPr lang="de-DE" sz="1400" dirty="0" err="1">
                <a:latin typeface="Courier"/>
                <a:cs typeface="Courier"/>
              </a:rPr>
              <a:t>transaction.finish</a:t>
            </a:r>
            <a:r>
              <a:rPr lang="de-DE" sz="1400" dirty="0">
                <a:latin typeface="Courier"/>
                <a:cs typeface="Courier"/>
              </a:rPr>
              <a:t>();</a:t>
            </a:r>
          </a:p>
          <a:p>
            <a:r>
              <a:rPr lang="de-DE" sz="1400" dirty="0">
                <a:latin typeface="Courier"/>
                <a:cs typeface="Courier"/>
              </a:rPr>
              <a:t>}</a:t>
            </a:r>
          </a:p>
          <a:p>
            <a:endParaRPr lang="de-DE" sz="1400" dirty="0" smtClean="0">
              <a:latin typeface="Courier"/>
              <a:cs typeface="Courier"/>
            </a:endParaRPr>
          </a:p>
          <a:p>
            <a:r>
              <a:rPr lang="de-DE" sz="1400" dirty="0" smtClean="0">
                <a:latin typeface="Courier"/>
                <a:cs typeface="Courier"/>
              </a:rPr>
              <a:t>// Knoten suchen und davon ausgehend, dessen Beziehungen</a:t>
            </a:r>
          </a:p>
          <a:p>
            <a:r>
              <a:rPr lang="de-DE" sz="1400" dirty="0" err="1">
                <a:latin typeface="Courier"/>
                <a:cs typeface="Courier"/>
              </a:rPr>
              <a:t>Node</a:t>
            </a:r>
            <a:r>
              <a:rPr lang="de-DE" sz="1400" dirty="0">
                <a:latin typeface="Courier"/>
                <a:cs typeface="Courier"/>
              </a:rPr>
              <a:t> </a:t>
            </a:r>
            <a:r>
              <a:rPr lang="de-DE" sz="1400" dirty="0" err="1">
                <a:latin typeface="Courier"/>
                <a:cs typeface="Courier"/>
              </a:rPr>
              <a:t>martin</a:t>
            </a:r>
            <a:r>
              <a:rPr lang="de-DE" sz="1400" dirty="0">
                <a:latin typeface="Courier"/>
                <a:cs typeface="Courier"/>
              </a:rPr>
              <a:t> = </a:t>
            </a:r>
            <a:r>
              <a:rPr lang="de-DE" sz="1400" dirty="0" err="1">
                <a:latin typeface="Courier"/>
                <a:cs typeface="Courier"/>
              </a:rPr>
              <a:t>nodeIndex.get</a:t>
            </a:r>
            <a:r>
              <a:rPr lang="de-DE" sz="1400" dirty="0">
                <a:latin typeface="Courier"/>
                <a:cs typeface="Courier"/>
              </a:rPr>
              <a:t>("</a:t>
            </a:r>
            <a:r>
              <a:rPr lang="de-DE" sz="1400" dirty="0" err="1">
                <a:latin typeface="Courier"/>
                <a:cs typeface="Courier"/>
              </a:rPr>
              <a:t>name</a:t>
            </a:r>
            <a:r>
              <a:rPr lang="de-DE" sz="1400" dirty="0">
                <a:latin typeface="Courier"/>
                <a:cs typeface="Courier"/>
              </a:rPr>
              <a:t>", "Martin").</a:t>
            </a:r>
            <a:r>
              <a:rPr lang="de-DE" sz="1400" dirty="0" err="1">
                <a:latin typeface="Courier"/>
                <a:cs typeface="Courier"/>
              </a:rPr>
              <a:t>getSingle</a:t>
            </a:r>
            <a:r>
              <a:rPr lang="de-DE" sz="1400" dirty="0">
                <a:latin typeface="Courier"/>
                <a:cs typeface="Courier"/>
              </a:rPr>
              <a:t>();</a:t>
            </a:r>
          </a:p>
          <a:p>
            <a:r>
              <a:rPr lang="de-DE" sz="1400" dirty="0" err="1">
                <a:latin typeface="Courier"/>
                <a:cs typeface="Courier"/>
              </a:rPr>
              <a:t>allRelationships</a:t>
            </a:r>
            <a:r>
              <a:rPr lang="de-DE" sz="1400" dirty="0">
                <a:latin typeface="Courier"/>
                <a:cs typeface="Courier"/>
              </a:rPr>
              <a:t> = </a:t>
            </a:r>
            <a:r>
              <a:rPr lang="de-DE" sz="1400" dirty="0" err="1">
                <a:latin typeface="Courier"/>
                <a:cs typeface="Courier"/>
              </a:rPr>
              <a:t>martin.getRelationships</a:t>
            </a:r>
            <a:r>
              <a:rPr lang="de-DE" sz="1400" dirty="0">
                <a:latin typeface="Courier"/>
                <a:cs typeface="Courier"/>
              </a:rPr>
              <a:t>();</a:t>
            </a:r>
          </a:p>
          <a:p>
            <a:r>
              <a:rPr lang="de-DE" sz="1400" dirty="0" err="1" smtClean="0">
                <a:latin typeface="Courier"/>
                <a:cs typeface="Courier"/>
              </a:rPr>
              <a:t>incomingRelations</a:t>
            </a:r>
            <a:r>
              <a:rPr lang="de-DE" sz="1400" dirty="0" smtClean="0">
                <a:latin typeface="Courier"/>
                <a:cs typeface="Courier"/>
              </a:rPr>
              <a:t> </a:t>
            </a:r>
            <a:r>
              <a:rPr lang="de-DE" sz="1400" dirty="0">
                <a:latin typeface="Courier"/>
                <a:cs typeface="Courier"/>
              </a:rPr>
              <a:t>= </a:t>
            </a:r>
            <a:r>
              <a:rPr lang="de-DE" sz="1400" dirty="0" err="1">
                <a:latin typeface="Courier"/>
                <a:cs typeface="Courier"/>
              </a:rPr>
              <a:t>martin.getRelationships</a:t>
            </a:r>
            <a:r>
              <a:rPr lang="de-DE" sz="1400" dirty="0">
                <a:latin typeface="Courier"/>
                <a:cs typeface="Courier"/>
              </a:rPr>
              <a:t>(</a:t>
            </a:r>
            <a:r>
              <a:rPr lang="de-DE" sz="1400" dirty="0" err="1">
                <a:latin typeface="Courier"/>
                <a:cs typeface="Courier"/>
              </a:rPr>
              <a:t>Direction.INCOMING</a:t>
            </a:r>
            <a:r>
              <a:rPr lang="de-DE" sz="1400" dirty="0">
                <a:latin typeface="Courier"/>
                <a:cs typeface="Courier"/>
              </a:rPr>
              <a:t>);</a:t>
            </a:r>
          </a:p>
        </p:txBody>
      </p:sp>
    </p:spTree>
    <p:extLst>
      <p:ext uri="{BB962C8B-B14F-4D97-AF65-F5344CB8AC3E}">
        <p14:creationId xmlns:p14="http://schemas.microsoft.com/office/powerpoint/2010/main" val="720910418"/>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Neo4J </a:t>
            </a:r>
            <a:r>
              <a:rPr lang="de-DE" dirty="0" smtClean="0"/>
              <a:t>– API</a:t>
            </a:r>
            <a:endParaRPr lang="de-DE" dirty="0"/>
          </a:p>
        </p:txBody>
      </p:sp>
      <p:sp>
        <p:nvSpPr>
          <p:cNvPr id="3" name="Rechteck 2"/>
          <p:cNvSpPr/>
          <p:nvPr/>
        </p:nvSpPr>
        <p:spPr>
          <a:xfrm>
            <a:off x="457200" y="1694901"/>
            <a:ext cx="8505913" cy="3785652"/>
          </a:xfrm>
          <a:prstGeom prst="rect">
            <a:avLst/>
          </a:prstGeom>
        </p:spPr>
        <p:txBody>
          <a:bodyPr wrap="square">
            <a:spAutoFit/>
          </a:bodyPr>
          <a:lstStyle/>
          <a:p>
            <a:r>
              <a:rPr lang="de-DE" sz="1600" dirty="0" smtClean="0">
                <a:latin typeface="Courier"/>
                <a:cs typeface="Courier"/>
              </a:rPr>
              <a:t>// Alle Knoten suchen, die das Buch „</a:t>
            </a:r>
            <a:r>
              <a:rPr lang="de-DE" sz="1600" dirty="0" err="1" smtClean="0">
                <a:latin typeface="Courier"/>
                <a:cs typeface="Courier"/>
              </a:rPr>
              <a:t>NoSQL</a:t>
            </a:r>
            <a:r>
              <a:rPr lang="de-DE" sz="1600" dirty="0" smtClean="0">
                <a:latin typeface="Courier"/>
                <a:cs typeface="Courier"/>
              </a:rPr>
              <a:t> </a:t>
            </a:r>
            <a:r>
              <a:rPr lang="de-DE" sz="1600" dirty="0" err="1" smtClean="0">
                <a:latin typeface="Courier"/>
                <a:cs typeface="Courier"/>
              </a:rPr>
              <a:t>Distilled</a:t>
            </a:r>
            <a:r>
              <a:rPr lang="de-DE" sz="1600" dirty="0" smtClean="0">
                <a:latin typeface="Courier"/>
                <a:cs typeface="Courier"/>
              </a:rPr>
              <a:t>“ mögen</a:t>
            </a:r>
          </a:p>
          <a:p>
            <a:r>
              <a:rPr lang="de-DE" sz="1600" dirty="0" err="1" smtClean="0">
                <a:latin typeface="Courier"/>
                <a:cs typeface="Courier"/>
              </a:rPr>
              <a:t>Node</a:t>
            </a:r>
            <a:r>
              <a:rPr lang="de-DE" sz="1600" dirty="0" smtClean="0">
                <a:latin typeface="Courier"/>
                <a:cs typeface="Courier"/>
              </a:rPr>
              <a:t> </a:t>
            </a:r>
            <a:r>
              <a:rPr lang="de-DE" sz="1600" dirty="0" err="1">
                <a:latin typeface="Courier"/>
                <a:cs typeface="Courier"/>
              </a:rPr>
              <a:t>nosqlDistilled</a:t>
            </a:r>
            <a:r>
              <a:rPr lang="de-DE" sz="1600" dirty="0">
                <a:latin typeface="Courier"/>
                <a:cs typeface="Courier"/>
              </a:rPr>
              <a:t> = </a:t>
            </a:r>
            <a:r>
              <a:rPr lang="de-DE" sz="1600" dirty="0" err="1">
                <a:latin typeface="Courier"/>
                <a:cs typeface="Courier"/>
              </a:rPr>
              <a:t>nodeIndex.get</a:t>
            </a:r>
            <a:r>
              <a:rPr lang="de-DE" sz="1600" dirty="0">
                <a:latin typeface="Courier"/>
                <a:cs typeface="Courier"/>
              </a:rPr>
              <a:t>("</a:t>
            </a:r>
            <a:r>
              <a:rPr lang="de-DE" sz="1600" dirty="0" err="1">
                <a:latin typeface="Courier"/>
                <a:cs typeface="Courier"/>
              </a:rPr>
              <a:t>name</a:t>
            </a:r>
            <a:r>
              <a:rPr lang="de-DE" sz="1600" dirty="0">
                <a:latin typeface="Courier"/>
                <a:cs typeface="Courier"/>
              </a:rPr>
              <a:t>",</a:t>
            </a:r>
          </a:p>
          <a:p>
            <a:r>
              <a:rPr lang="de-DE" sz="1600" dirty="0">
                <a:latin typeface="Courier"/>
                <a:cs typeface="Courier"/>
              </a:rPr>
              <a:t>                            "</a:t>
            </a:r>
            <a:r>
              <a:rPr lang="de-DE" sz="1600" dirty="0" err="1">
                <a:latin typeface="Courier"/>
                <a:cs typeface="Courier"/>
              </a:rPr>
              <a:t>NoSQL</a:t>
            </a:r>
            <a:r>
              <a:rPr lang="de-DE" sz="1600" dirty="0">
                <a:latin typeface="Courier"/>
                <a:cs typeface="Courier"/>
              </a:rPr>
              <a:t> </a:t>
            </a:r>
            <a:r>
              <a:rPr lang="de-DE" sz="1600" dirty="0" err="1">
                <a:latin typeface="Courier"/>
                <a:cs typeface="Courier"/>
              </a:rPr>
              <a:t>Distilled</a:t>
            </a:r>
            <a:r>
              <a:rPr lang="de-DE" sz="1600" dirty="0">
                <a:latin typeface="Courier"/>
                <a:cs typeface="Courier"/>
              </a:rPr>
              <a:t>").</a:t>
            </a:r>
            <a:r>
              <a:rPr lang="de-DE" sz="1600" dirty="0" err="1">
                <a:latin typeface="Courier"/>
                <a:cs typeface="Courier"/>
              </a:rPr>
              <a:t>getSingle</a:t>
            </a:r>
            <a:r>
              <a:rPr lang="de-DE" sz="1600" dirty="0">
                <a:latin typeface="Courier"/>
                <a:cs typeface="Courier"/>
              </a:rPr>
              <a:t>();</a:t>
            </a:r>
          </a:p>
          <a:p>
            <a:r>
              <a:rPr lang="de-DE" sz="1600" dirty="0" err="1">
                <a:latin typeface="Courier"/>
                <a:cs typeface="Courier"/>
              </a:rPr>
              <a:t>relationships</a:t>
            </a:r>
            <a:r>
              <a:rPr lang="de-DE" sz="1600" dirty="0">
                <a:latin typeface="Courier"/>
                <a:cs typeface="Courier"/>
              </a:rPr>
              <a:t> = </a:t>
            </a:r>
            <a:r>
              <a:rPr lang="de-DE" sz="1600" dirty="0" err="1">
                <a:latin typeface="Courier"/>
                <a:cs typeface="Courier"/>
              </a:rPr>
              <a:t>nosqlDistilled.getRelationships</a:t>
            </a:r>
            <a:r>
              <a:rPr lang="de-DE" sz="1600" dirty="0">
                <a:latin typeface="Courier"/>
                <a:cs typeface="Courier"/>
              </a:rPr>
              <a:t>(INCOMING, LIKES);</a:t>
            </a:r>
          </a:p>
          <a:p>
            <a:r>
              <a:rPr lang="de-DE" sz="1600" dirty="0" err="1">
                <a:latin typeface="Courier"/>
                <a:cs typeface="Courier"/>
              </a:rPr>
              <a:t>for</a:t>
            </a:r>
            <a:r>
              <a:rPr lang="de-DE" sz="1600" dirty="0">
                <a:latin typeface="Courier"/>
                <a:cs typeface="Courier"/>
              </a:rPr>
              <a:t> (</a:t>
            </a:r>
            <a:r>
              <a:rPr lang="de-DE" sz="1600" dirty="0" err="1">
                <a:latin typeface="Courier"/>
                <a:cs typeface="Courier"/>
              </a:rPr>
              <a:t>Relationship</a:t>
            </a:r>
            <a:r>
              <a:rPr lang="de-DE" sz="1600" dirty="0">
                <a:latin typeface="Courier"/>
                <a:cs typeface="Courier"/>
              </a:rPr>
              <a:t> </a:t>
            </a:r>
            <a:r>
              <a:rPr lang="de-DE" sz="1600" dirty="0" err="1">
                <a:latin typeface="Courier"/>
                <a:cs typeface="Courier"/>
              </a:rPr>
              <a:t>relationship</a:t>
            </a:r>
            <a:r>
              <a:rPr lang="de-DE" sz="1600" dirty="0">
                <a:latin typeface="Courier"/>
                <a:cs typeface="Courier"/>
              </a:rPr>
              <a:t> : </a:t>
            </a:r>
            <a:r>
              <a:rPr lang="de-DE" sz="1600" dirty="0" err="1">
                <a:latin typeface="Courier"/>
                <a:cs typeface="Courier"/>
              </a:rPr>
              <a:t>relationships</a:t>
            </a:r>
            <a:r>
              <a:rPr lang="de-DE" sz="1600" dirty="0">
                <a:latin typeface="Courier"/>
                <a:cs typeface="Courier"/>
              </a:rPr>
              <a:t>) {</a:t>
            </a:r>
          </a:p>
          <a:p>
            <a:r>
              <a:rPr lang="de-DE" sz="1600" dirty="0" smtClean="0">
                <a:latin typeface="Courier"/>
                <a:cs typeface="Courier"/>
              </a:rPr>
              <a:t>  </a:t>
            </a:r>
            <a:r>
              <a:rPr lang="de-DE" sz="1600" dirty="0" err="1" smtClean="0">
                <a:latin typeface="Courier"/>
                <a:cs typeface="Courier"/>
              </a:rPr>
              <a:t>likesNoSQLDistilled.add</a:t>
            </a:r>
            <a:r>
              <a:rPr lang="de-DE" sz="1600" dirty="0">
                <a:latin typeface="Courier"/>
                <a:cs typeface="Courier"/>
              </a:rPr>
              <a:t>(</a:t>
            </a:r>
            <a:r>
              <a:rPr lang="de-DE" sz="1600" dirty="0" err="1">
                <a:latin typeface="Courier"/>
                <a:cs typeface="Courier"/>
              </a:rPr>
              <a:t>relationship.getStartNode</a:t>
            </a:r>
            <a:r>
              <a:rPr lang="de-DE" sz="1600" dirty="0">
                <a:latin typeface="Courier"/>
                <a:cs typeface="Courier"/>
              </a:rPr>
              <a:t>());</a:t>
            </a:r>
          </a:p>
          <a:p>
            <a:r>
              <a:rPr lang="de-DE" sz="1600" dirty="0" smtClean="0">
                <a:latin typeface="Courier"/>
                <a:cs typeface="Courier"/>
              </a:rPr>
              <a:t>}</a:t>
            </a:r>
          </a:p>
          <a:p>
            <a:endParaRPr lang="de-DE" sz="1600" dirty="0" smtClean="0">
              <a:latin typeface="Courier"/>
              <a:cs typeface="Courier"/>
            </a:endParaRPr>
          </a:p>
          <a:p>
            <a:r>
              <a:rPr lang="de-DE" sz="1600" dirty="0" smtClean="0">
                <a:latin typeface="Courier"/>
                <a:cs typeface="Courier"/>
              </a:rPr>
              <a:t>// Breitensuche aller Freunde von Barbara (beliebige Tiefe im Graph)</a:t>
            </a:r>
            <a:endParaRPr lang="de-DE" sz="1600" dirty="0">
              <a:latin typeface="Courier"/>
              <a:cs typeface="Courier"/>
            </a:endParaRPr>
          </a:p>
          <a:p>
            <a:r>
              <a:rPr lang="de-DE" sz="1600" dirty="0" err="1">
                <a:latin typeface="Courier"/>
                <a:cs typeface="Courier"/>
              </a:rPr>
              <a:t>Node</a:t>
            </a:r>
            <a:r>
              <a:rPr lang="de-DE" sz="1600" dirty="0">
                <a:latin typeface="Courier"/>
                <a:cs typeface="Courier"/>
              </a:rPr>
              <a:t> </a:t>
            </a:r>
            <a:r>
              <a:rPr lang="de-DE" sz="1600" dirty="0" err="1">
                <a:latin typeface="Courier"/>
                <a:cs typeface="Courier"/>
              </a:rPr>
              <a:t>barbara</a:t>
            </a:r>
            <a:r>
              <a:rPr lang="de-DE" sz="1600" dirty="0">
                <a:latin typeface="Courier"/>
                <a:cs typeface="Courier"/>
              </a:rPr>
              <a:t> = </a:t>
            </a:r>
            <a:r>
              <a:rPr lang="de-DE" sz="1600" dirty="0" err="1">
                <a:latin typeface="Courier"/>
                <a:cs typeface="Courier"/>
              </a:rPr>
              <a:t>nodeIndex.get</a:t>
            </a:r>
            <a:r>
              <a:rPr lang="de-DE" sz="1600" dirty="0">
                <a:latin typeface="Courier"/>
                <a:cs typeface="Courier"/>
              </a:rPr>
              <a:t>("</a:t>
            </a:r>
            <a:r>
              <a:rPr lang="de-DE" sz="1600" dirty="0" err="1">
                <a:latin typeface="Courier"/>
                <a:cs typeface="Courier"/>
              </a:rPr>
              <a:t>name</a:t>
            </a:r>
            <a:r>
              <a:rPr lang="de-DE" sz="1600" dirty="0">
                <a:latin typeface="Courier"/>
                <a:cs typeface="Courier"/>
              </a:rPr>
              <a:t>", "Barbara").</a:t>
            </a:r>
            <a:r>
              <a:rPr lang="de-DE" sz="1600" dirty="0" err="1">
                <a:latin typeface="Courier"/>
                <a:cs typeface="Courier"/>
              </a:rPr>
              <a:t>getSingle</a:t>
            </a:r>
            <a:r>
              <a:rPr lang="de-DE" sz="1600" dirty="0">
                <a:latin typeface="Courier"/>
                <a:cs typeface="Courier"/>
              </a:rPr>
              <a:t>()</a:t>
            </a:r>
            <a:r>
              <a:rPr lang="de-DE" sz="1600" dirty="0" smtClean="0">
                <a:latin typeface="Courier"/>
                <a:cs typeface="Courier"/>
              </a:rPr>
              <a:t>;</a:t>
            </a:r>
            <a:endParaRPr lang="de-DE" sz="1600" dirty="0">
              <a:latin typeface="Courier"/>
              <a:cs typeface="Courier"/>
            </a:endParaRPr>
          </a:p>
          <a:p>
            <a:r>
              <a:rPr lang="de-DE" sz="1600" dirty="0">
                <a:latin typeface="Courier"/>
                <a:cs typeface="Courier"/>
              </a:rPr>
              <a:t>Traverser </a:t>
            </a:r>
            <a:r>
              <a:rPr lang="de-DE" sz="1600" dirty="0" err="1">
                <a:latin typeface="Courier"/>
                <a:cs typeface="Courier"/>
              </a:rPr>
              <a:t>friendsTraverser</a:t>
            </a:r>
            <a:r>
              <a:rPr lang="de-DE" sz="1600" dirty="0">
                <a:latin typeface="Courier"/>
                <a:cs typeface="Courier"/>
              </a:rPr>
              <a:t> = </a:t>
            </a:r>
            <a:r>
              <a:rPr lang="de-DE" sz="1600" dirty="0" err="1">
                <a:latin typeface="Courier"/>
                <a:cs typeface="Courier"/>
              </a:rPr>
              <a:t>barbara.traverse</a:t>
            </a:r>
            <a:r>
              <a:rPr lang="de-DE" sz="1600" dirty="0">
                <a:latin typeface="Courier"/>
                <a:cs typeface="Courier"/>
              </a:rPr>
              <a:t>(</a:t>
            </a:r>
            <a:r>
              <a:rPr lang="de-DE" sz="1600" dirty="0" err="1">
                <a:latin typeface="Courier"/>
                <a:cs typeface="Courier"/>
              </a:rPr>
              <a:t>Order.BREADTH_FIRST</a:t>
            </a:r>
            <a:r>
              <a:rPr lang="de-DE" sz="1600" dirty="0">
                <a:latin typeface="Courier"/>
                <a:cs typeface="Courier"/>
              </a:rPr>
              <a:t>,</a:t>
            </a:r>
          </a:p>
          <a:p>
            <a:r>
              <a:rPr lang="de-DE" sz="1600" dirty="0">
                <a:latin typeface="Courier"/>
                <a:cs typeface="Courier"/>
              </a:rPr>
              <a:t>    </a:t>
            </a:r>
            <a:r>
              <a:rPr lang="de-DE" sz="1600" dirty="0" err="1">
                <a:latin typeface="Courier"/>
                <a:cs typeface="Courier"/>
              </a:rPr>
              <a:t>StopEvaluator.END_OF_GRAPH</a:t>
            </a:r>
            <a:r>
              <a:rPr lang="de-DE" sz="1600" dirty="0">
                <a:latin typeface="Courier"/>
                <a:cs typeface="Courier"/>
              </a:rPr>
              <a:t>,</a:t>
            </a:r>
          </a:p>
          <a:p>
            <a:r>
              <a:rPr lang="de-DE" sz="1600" dirty="0">
                <a:latin typeface="Courier"/>
                <a:cs typeface="Courier"/>
              </a:rPr>
              <a:t>    </a:t>
            </a:r>
            <a:r>
              <a:rPr lang="de-DE" sz="1600" dirty="0" err="1">
                <a:latin typeface="Courier"/>
                <a:cs typeface="Courier"/>
              </a:rPr>
              <a:t>ReturnableEvaluator.ALL_BUT_START_NODE</a:t>
            </a:r>
            <a:r>
              <a:rPr lang="de-DE" sz="1600" dirty="0">
                <a:latin typeface="Courier"/>
                <a:cs typeface="Courier"/>
              </a:rPr>
              <a:t>,</a:t>
            </a:r>
          </a:p>
          <a:p>
            <a:r>
              <a:rPr lang="de-DE" sz="1600" dirty="0">
                <a:latin typeface="Courier"/>
                <a:cs typeface="Courier"/>
              </a:rPr>
              <a:t>    </a:t>
            </a:r>
            <a:r>
              <a:rPr lang="de-DE" sz="1600" dirty="0" err="1">
                <a:latin typeface="Courier"/>
                <a:cs typeface="Courier"/>
              </a:rPr>
              <a:t>EdgeType.FRIEND</a:t>
            </a:r>
            <a:r>
              <a:rPr lang="de-DE" sz="1600" dirty="0">
                <a:latin typeface="Courier"/>
                <a:cs typeface="Courier"/>
              </a:rPr>
              <a:t>,</a:t>
            </a:r>
          </a:p>
          <a:p>
            <a:r>
              <a:rPr lang="de-DE" sz="1600" dirty="0">
                <a:latin typeface="Courier"/>
                <a:cs typeface="Courier"/>
              </a:rPr>
              <a:t>    </a:t>
            </a:r>
            <a:r>
              <a:rPr lang="de-DE" sz="1600" dirty="0" err="1">
                <a:latin typeface="Courier"/>
                <a:cs typeface="Courier"/>
              </a:rPr>
              <a:t>Direction.OUTGOING</a:t>
            </a:r>
            <a:r>
              <a:rPr lang="de-DE" sz="1600" dirty="0">
                <a:latin typeface="Courier"/>
                <a:cs typeface="Courier"/>
              </a:rPr>
              <a:t>);</a:t>
            </a:r>
          </a:p>
        </p:txBody>
      </p:sp>
    </p:spTree>
    <p:extLst>
      <p:ext uri="{BB962C8B-B14F-4D97-AF65-F5344CB8AC3E}">
        <p14:creationId xmlns:p14="http://schemas.microsoft.com/office/powerpoint/2010/main" val="417940295"/>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Neo4J </a:t>
            </a:r>
            <a:r>
              <a:rPr lang="de-DE" dirty="0" smtClean="0"/>
              <a:t>– API</a:t>
            </a:r>
            <a:endParaRPr lang="de-DE" dirty="0"/>
          </a:p>
        </p:txBody>
      </p:sp>
      <p:sp>
        <p:nvSpPr>
          <p:cNvPr id="4" name="Inhaltsplatzhalter 3"/>
          <p:cNvSpPr>
            <a:spLocks noGrp="1"/>
          </p:cNvSpPr>
          <p:nvPr>
            <p:ph idx="1"/>
          </p:nvPr>
        </p:nvSpPr>
        <p:spPr>
          <a:xfrm>
            <a:off x="457200" y="5139346"/>
            <a:ext cx="8229600" cy="1337654"/>
          </a:xfrm>
        </p:spPr>
        <p:txBody>
          <a:bodyPr/>
          <a:lstStyle/>
          <a:p>
            <a:r>
              <a:rPr lang="de-DE" dirty="0" smtClean="0"/>
              <a:t>weitere Graph-Algorithmen möglich (Dijkstra für „günstigsten“ Pfad, etc.)</a:t>
            </a:r>
            <a:endParaRPr lang="de-DE" dirty="0"/>
          </a:p>
        </p:txBody>
      </p:sp>
      <p:sp>
        <p:nvSpPr>
          <p:cNvPr id="3" name="Rechteck 2"/>
          <p:cNvSpPr/>
          <p:nvPr/>
        </p:nvSpPr>
        <p:spPr>
          <a:xfrm>
            <a:off x="457200" y="1694901"/>
            <a:ext cx="8505913" cy="3293209"/>
          </a:xfrm>
          <a:prstGeom prst="rect">
            <a:avLst/>
          </a:prstGeom>
        </p:spPr>
        <p:txBody>
          <a:bodyPr wrap="square">
            <a:spAutoFit/>
          </a:bodyPr>
          <a:lstStyle/>
          <a:p>
            <a:r>
              <a:rPr lang="de-DE" sz="1600" dirty="0" smtClean="0">
                <a:latin typeface="Courier"/>
                <a:cs typeface="Courier"/>
              </a:rPr>
              <a:t>// Alle „Freund“-Pfade zwischen Barbara und Jill finden</a:t>
            </a:r>
          </a:p>
          <a:p>
            <a:r>
              <a:rPr lang="de-DE" sz="1600" dirty="0" err="1">
                <a:latin typeface="Courier"/>
                <a:cs typeface="Courier"/>
              </a:rPr>
              <a:t>Node</a:t>
            </a:r>
            <a:r>
              <a:rPr lang="de-DE" sz="1600" dirty="0">
                <a:latin typeface="Courier"/>
                <a:cs typeface="Courier"/>
              </a:rPr>
              <a:t> </a:t>
            </a:r>
            <a:r>
              <a:rPr lang="de-DE" sz="1600" dirty="0" err="1">
                <a:latin typeface="Courier"/>
                <a:cs typeface="Courier"/>
              </a:rPr>
              <a:t>barbara</a:t>
            </a:r>
            <a:r>
              <a:rPr lang="de-DE" sz="1600" dirty="0">
                <a:latin typeface="Courier"/>
                <a:cs typeface="Courier"/>
              </a:rPr>
              <a:t> = </a:t>
            </a:r>
            <a:r>
              <a:rPr lang="de-DE" sz="1600" dirty="0" err="1">
                <a:latin typeface="Courier"/>
                <a:cs typeface="Courier"/>
              </a:rPr>
              <a:t>nodeIndex.get</a:t>
            </a:r>
            <a:r>
              <a:rPr lang="de-DE" sz="1600" dirty="0">
                <a:latin typeface="Courier"/>
                <a:cs typeface="Courier"/>
              </a:rPr>
              <a:t>("</a:t>
            </a:r>
            <a:r>
              <a:rPr lang="de-DE" sz="1600" dirty="0" err="1">
                <a:latin typeface="Courier"/>
                <a:cs typeface="Courier"/>
              </a:rPr>
              <a:t>name</a:t>
            </a:r>
            <a:r>
              <a:rPr lang="de-DE" sz="1600" dirty="0">
                <a:latin typeface="Courier"/>
                <a:cs typeface="Courier"/>
              </a:rPr>
              <a:t>", "Barbara").</a:t>
            </a:r>
            <a:r>
              <a:rPr lang="de-DE" sz="1600" dirty="0" err="1">
                <a:latin typeface="Courier"/>
                <a:cs typeface="Courier"/>
              </a:rPr>
              <a:t>getSingle</a:t>
            </a:r>
            <a:r>
              <a:rPr lang="de-DE" sz="1600" dirty="0">
                <a:latin typeface="Courier"/>
                <a:cs typeface="Courier"/>
              </a:rPr>
              <a:t>();</a:t>
            </a:r>
          </a:p>
          <a:p>
            <a:r>
              <a:rPr lang="de-DE" sz="1600" dirty="0" err="1">
                <a:latin typeface="Courier"/>
                <a:cs typeface="Courier"/>
              </a:rPr>
              <a:t>Node</a:t>
            </a:r>
            <a:r>
              <a:rPr lang="de-DE" sz="1600" dirty="0">
                <a:latin typeface="Courier"/>
                <a:cs typeface="Courier"/>
              </a:rPr>
              <a:t> </a:t>
            </a:r>
            <a:r>
              <a:rPr lang="de-DE" sz="1600" dirty="0" err="1">
                <a:latin typeface="Courier"/>
                <a:cs typeface="Courier"/>
              </a:rPr>
              <a:t>jill</a:t>
            </a:r>
            <a:r>
              <a:rPr lang="de-DE" sz="1600" dirty="0">
                <a:latin typeface="Courier"/>
                <a:cs typeface="Courier"/>
              </a:rPr>
              <a:t> = </a:t>
            </a:r>
            <a:r>
              <a:rPr lang="de-DE" sz="1600" dirty="0" err="1">
                <a:latin typeface="Courier"/>
                <a:cs typeface="Courier"/>
              </a:rPr>
              <a:t>nodeIndex.get</a:t>
            </a:r>
            <a:r>
              <a:rPr lang="de-DE" sz="1600" dirty="0">
                <a:latin typeface="Courier"/>
                <a:cs typeface="Courier"/>
              </a:rPr>
              <a:t>("</a:t>
            </a:r>
            <a:r>
              <a:rPr lang="de-DE" sz="1600" dirty="0" err="1">
                <a:latin typeface="Courier"/>
                <a:cs typeface="Courier"/>
              </a:rPr>
              <a:t>name</a:t>
            </a:r>
            <a:r>
              <a:rPr lang="de-DE" sz="1600" dirty="0">
                <a:latin typeface="Courier"/>
                <a:cs typeface="Courier"/>
              </a:rPr>
              <a:t>", "Jill").</a:t>
            </a:r>
            <a:r>
              <a:rPr lang="de-DE" sz="1600" dirty="0" err="1">
                <a:latin typeface="Courier"/>
                <a:cs typeface="Courier"/>
              </a:rPr>
              <a:t>getSingle</a:t>
            </a:r>
            <a:r>
              <a:rPr lang="de-DE" sz="1600" dirty="0">
                <a:latin typeface="Courier"/>
                <a:cs typeface="Courier"/>
              </a:rPr>
              <a:t>();</a:t>
            </a:r>
          </a:p>
          <a:p>
            <a:r>
              <a:rPr lang="de-DE" sz="1600" dirty="0" err="1">
                <a:latin typeface="Courier"/>
                <a:cs typeface="Courier"/>
              </a:rPr>
              <a:t>PathFinder</a:t>
            </a:r>
            <a:r>
              <a:rPr lang="de-DE" sz="1600" dirty="0">
                <a:latin typeface="Courier"/>
                <a:cs typeface="Courier"/>
              </a:rPr>
              <a:t>&lt;Path&gt; </a:t>
            </a:r>
            <a:r>
              <a:rPr lang="de-DE" sz="1600" dirty="0" err="1">
                <a:latin typeface="Courier"/>
                <a:cs typeface="Courier"/>
              </a:rPr>
              <a:t>finder</a:t>
            </a:r>
            <a:r>
              <a:rPr lang="de-DE" sz="1600" dirty="0">
                <a:latin typeface="Courier"/>
                <a:cs typeface="Courier"/>
              </a:rPr>
              <a:t> = </a:t>
            </a:r>
            <a:r>
              <a:rPr lang="de-DE" sz="1600" dirty="0" err="1">
                <a:latin typeface="Courier"/>
                <a:cs typeface="Courier"/>
              </a:rPr>
              <a:t>GraphAlgoFactory.</a:t>
            </a:r>
            <a:r>
              <a:rPr lang="de-DE" sz="1600" b="1" dirty="0" err="1">
                <a:latin typeface="Courier"/>
                <a:cs typeface="Courier"/>
              </a:rPr>
              <a:t>allPaths</a:t>
            </a:r>
            <a:r>
              <a:rPr lang="de-DE" sz="1600" dirty="0">
                <a:latin typeface="Courier"/>
                <a:cs typeface="Courier"/>
              </a:rPr>
              <a:t>(</a:t>
            </a:r>
          </a:p>
          <a:p>
            <a:r>
              <a:rPr lang="de-DE" sz="1600" dirty="0">
                <a:latin typeface="Courier"/>
                <a:cs typeface="Courier"/>
              </a:rPr>
              <a:t>        </a:t>
            </a:r>
            <a:r>
              <a:rPr lang="de-DE" sz="1600" dirty="0" err="1">
                <a:latin typeface="Courier"/>
                <a:cs typeface="Courier"/>
              </a:rPr>
              <a:t>Traversal.expanderForTypes</a:t>
            </a:r>
            <a:r>
              <a:rPr lang="de-DE" sz="1600" dirty="0">
                <a:latin typeface="Courier"/>
                <a:cs typeface="Courier"/>
              </a:rPr>
              <a:t>(</a:t>
            </a:r>
            <a:r>
              <a:rPr lang="de-DE" sz="1600" dirty="0" err="1">
                <a:latin typeface="Courier"/>
                <a:cs typeface="Courier"/>
              </a:rPr>
              <a:t>FRIEND,Direction.OUTGOING</a:t>
            </a:r>
            <a:r>
              <a:rPr lang="de-DE" sz="1600" dirty="0">
                <a:latin typeface="Courier"/>
                <a:cs typeface="Courier"/>
              </a:rPr>
              <a:t>)</a:t>
            </a:r>
          </a:p>
          <a:p>
            <a:r>
              <a:rPr lang="de-DE" sz="1600" dirty="0">
                <a:latin typeface="Courier"/>
                <a:cs typeface="Courier"/>
              </a:rPr>
              <a:t>                                  ,MAX_DEPTH);</a:t>
            </a:r>
          </a:p>
          <a:p>
            <a:r>
              <a:rPr lang="de-DE" sz="1600" dirty="0" err="1">
                <a:latin typeface="Courier"/>
                <a:cs typeface="Courier"/>
              </a:rPr>
              <a:t>Iterable</a:t>
            </a:r>
            <a:r>
              <a:rPr lang="de-DE" sz="1600" dirty="0">
                <a:latin typeface="Courier"/>
                <a:cs typeface="Courier"/>
              </a:rPr>
              <a:t>&lt;Path&gt; </a:t>
            </a:r>
            <a:r>
              <a:rPr lang="de-DE" sz="1600" dirty="0" err="1">
                <a:latin typeface="Courier"/>
                <a:cs typeface="Courier"/>
              </a:rPr>
              <a:t>paths</a:t>
            </a:r>
            <a:r>
              <a:rPr lang="de-DE" sz="1600" dirty="0">
                <a:latin typeface="Courier"/>
                <a:cs typeface="Courier"/>
              </a:rPr>
              <a:t> = </a:t>
            </a:r>
            <a:r>
              <a:rPr lang="de-DE" sz="1600" dirty="0" err="1">
                <a:latin typeface="Courier"/>
                <a:cs typeface="Courier"/>
              </a:rPr>
              <a:t>finder.findAllPaths</a:t>
            </a:r>
            <a:r>
              <a:rPr lang="de-DE" sz="1600" dirty="0">
                <a:latin typeface="Courier"/>
                <a:cs typeface="Courier"/>
              </a:rPr>
              <a:t>(</a:t>
            </a:r>
            <a:r>
              <a:rPr lang="de-DE" sz="1600" dirty="0" err="1">
                <a:latin typeface="Courier"/>
                <a:cs typeface="Courier"/>
              </a:rPr>
              <a:t>barbara</a:t>
            </a:r>
            <a:r>
              <a:rPr lang="de-DE" sz="1600" dirty="0">
                <a:latin typeface="Courier"/>
                <a:cs typeface="Courier"/>
              </a:rPr>
              <a:t>, </a:t>
            </a:r>
            <a:r>
              <a:rPr lang="de-DE" sz="1600" dirty="0" err="1">
                <a:latin typeface="Courier"/>
                <a:cs typeface="Courier"/>
              </a:rPr>
              <a:t>jill</a:t>
            </a:r>
            <a:r>
              <a:rPr lang="de-DE" sz="1600" dirty="0">
                <a:latin typeface="Courier"/>
                <a:cs typeface="Courier"/>
              </a:rPr>
              <a:t>)</a:t>
            </a:r>
            <a:r>
              <a:rPr lang="de-DE" sz="1600" dirty="0" smtClean="0">
                <a:latin typeface="Courier"/>
                <a:cs typeface="Courier"/>
              </a:rPr>
              <a:t>;</a:t>
            </a:r>
          </a:p>
          <a:p>
            <a:endParaRPr lang="de-DE" sz="1600" dirty="0">
              <a:latin typeface="Courier"/>
              <a:cs typeface="Courier"/>
            </a:endParaRPr>
          </a:p>
          <a:p>
            <a:r>
              <a:rPr lang="de-DE" sz="1600" dirty="0" smtClean="0">
                <a:latin typeface="Courier"/>
                <a:cs typeface="Courier"/>
              </a:rPr>
              <a:t>// Kürzesten Weg finden</a:t>
            </a:r>
          </a:p>
          <a:p>
            <a:r>
              <a:rPr lang="de-DE" sz="1600" dirty="0" err="1">
                <a:latin typeface="Courier"/>
                <a:cs typeface="Courier"/>
              </a:rPr>
              <a:t>PathFinder</a:t>
            </a:r>
            <a:r>
              <a:rPr lang="de-DE" sz="1600" dirty="0">
                <a:latin typeface="Courier"/>
                <a:cs typeface="Courier"/>
              </a:rPr>
              <a:t>&lt;Path&gt; </a:t>
            </a:r>
            <a:r>
              <a:rPr lang="de-DE" sz="1600" dirty="0" err="1">
                <a:latin typeface="Courier"/>
                <a:cs typeface="Courier"/>
              </a:rPr>
              <a:t>finder</a:t>
            </a:r>
            <a:r>
              <a:rPr lang="de-DE" sz="1600" dirty="0">
                <a:latin typeface="Courier"/>
                <a:cs typeface="Courier"/>
              </a:rPr>
              <a:t> = </a:t>
            </a:r>
            <a:r>
              <a:rPr lang="de-DE" sz="1600" dirty="0" err="1">
                <a:latin typeface="Courier"/>
                <a:cs typeface="Courier"/>
              </a:rPr>
              <a:t>GraphAlgoFactory.</a:t>
            </a:r>
            <a:r>
              <a:rPr lang="de-DE" sz="1600" b="1" dirty="0" err="1">
                <a:latin typeface="Courier"/>
                <a:cs typeface="Courier"/>
              </a:rPr>
              <a:t>shortestPath</a:t>
            </a:r>
            <a:r>
              <a:rPr lang="de-DE" sz="1600" dirty="0">
                <a:latin typeface="Courier"/>
                <a:cs typeface="Courier"/>
              </a:rPr>
              <a:t>(</a:t>
            </a:r>
          </a:p>
          <a:p>
            <a:r>
              <a:rPr lang="de-DE" sz="1600" dirty="0">
                <a:latin typeface="Courier"/>
                <a:cs typeface="Courier"/>
              </a:rPr>
              <a:t>        </a:t>
            </a:r>
            <a:r>
              <a:rPr lang="de-DE" sz="1600" dirty="0" err="1">
                <a:latin typeface="Courier"/>
                <a:cs typeface="Courier"/>
              </a:rPr>
              <a:t>Traversal.expanderForTypes</a:t>
            </a:r>
            <a:r>
              <a:rPr lang="de-DE" sz="1600" dirty="0">
                <a:latin typeface="Courier"/>
                <a:cs typeface="Courier"/>
              </a:rPr>
              <a:t>(FRIEND, </a:t>
            </a:r>
            <a:r>
              <a:rPr lang="de-DE" sz="1600" dirty="0" err="1">
                <a:latin typeface="Courier"/>
                <a:cs typeface="Courier"/>
              </a:rPr>
              <a:t>Direction.OUTGOING</a:t>
            </a:r>
            <a:r>
              <a:rPr lang="de-DE" sz="1600" dirty="0">
                <a:latin typeface="Courier"/>
                <a:cs typeface="Courier"/>
              </a:rPr>
              <a:t>)</a:t>
            </a:r>
          </a:p>
          <a:p>
            <a:r>
              <a:rPr lang="de-DE" sz="1600" dirty="0">
                <a:latin typeface="Courier"/>
                <a:cs typeface="Courier"/>
              </a:rPr>
              <a:t>                                   , MAX_DEPTH);</a:t>
            </a:r>
          </a:p>
          <a:p>
            <a:r>
              <a:rPr lang="de-DE" sz="1600" dirty="0" err="1">
                <a:latin typeface="Courier"/>
                <a:cs typeface="Courier"/>
              </a:rPr>
              <a:t>Iterable</a:t>
            </a:r>
            <a:r>
              <a:rPr lang="de-DE" sz="1600" dirty="0">
                <a:latin typeface="Courier"/>
                <a:cs typeface="Courier"/>
              </a:rPr>
              <a:t>&lt;Path&gt; </a:t>
            </a:r>
            <a:r>
              <a:rPr lang="de-DE" sz="1600" dirty="0" err="1">
                <a:latin typeface="Courier"/>
                <a:cs typeface="Courier"/>
              </a:rPr>
              <a:t>paths</a:t>
            </a:r>
            <a:r>
              <a:rPr lang="de-DE" sz="1600" dirty="0">
                <a:latin typeface="Courier"/>
                <a:cs typeface="Courier"/>
              </a:rPr>
              <a:t> = </a:t>
            </a:r>
            <a:r>
              <a:rPr lang="de-DE" sz="1600" dirty="0" err="1">
                <a:latin typeface="Courier"/>
                <a:cs typeface="Courier"/>
              </a:rPr>
              <a:t>finder.findAllPaths</a:t>
            </a:r>
            <a:r>
              <a:rPr lang="de-DE" sz="1600" dirty="0">
                <a:latin typeface="Courier"/>
                <a:cs typeface="Courier"/>
              </a:rPr>
              <a:t>(</a:t>
            </a:r>
            <a:r>
              <a:rPr lang="de-DE" sz="1600" dirty="0" err="1">
                <a:latin typeface="Courier"/>
                <a:cs typeface="Courier"/>
              </a:rPr>
              <a:t>barbara</a:t>
            </a:r>
            <a:r>
              <a:rPr lang="de-DE" sz="1600" dirty="0">
                <a:latin typeface="Courier"/>
                <a:cs typeface="Courier"/>
              </a:rPr>
              <a:t>, </a:t>
            </a:r>
            <a:r>
              <a:rPr lang="de-DE" sz="1600" dirty="0" err="1">
                <a:latin typeface="Courier"/>
                <a:cs typeface="Courier"/>
              </a:rPr>
              <a:t>jill</a:t>
            </a:r>
            <a:r>
              <a:rPr lang="de-DE" sz="1600" dirty="0">
                <a:latin typeface="Courier"/>
                <a:cs typeface="Courier"/>
              </a:rPr>
              <a:t>);</a:t>
            </a:r>
          </a:p>
        </p:txBody>
      </p:sp>
    </p:spTree>
    <p:extLst>
      <p:ext uri="{BB962C8B-B14F-4D97-AF65-F5344CB8AC3E}">
        <p14:creationId xmlns:p14="http://schemas.microsoft.com/office/powerpoint/2010/main" val="275881478"/>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Neo4J </a:t>
            </a:r>
            <a:r>
              <a:rPr lang="de-DE" dirty="0" smtClean="0"/>
              <a:t>– API (</a:t>
            </a:r>
            <a:r>
              <a:rPr lang="de-DE" dirty="0" err="1" smtClean="0"/>
              <a:t>Cypher</a:t>
            </a:r>
            <a:r>
              <a:rPr lang="de-DE" dirty="0" smtClean="0"/>
              <a:t>)</a:t>
            </a:r>
            <a:endParaRPr lang="de-DE" dirty="0"/>
          </a:p>
        </p:txBody>
      </p:sp>
      <p:sp>
        <p:nvSpPr>
          <p:cNvPr id="4" name="Inhaltsplatzhalter 3"/>
          <p:cNvSpPr>
            <a:spLocks noGrp="1"/>
          </p:cNvSpPr>
          <p:nvPr>
            <p:ph idx="1"/>
          </p:nvPr>
        </p:nvSpPr>
        <p:spPr/>
        <p:txBody>
          <a:bodyPr/>
          <a:lstStyle/>
          <a:p>
            <a:r>
              <a:rPr lang="de-DE" dirty="0" err="1" smtClean="0"/>
              <a:t>Cypher</a:t>
            </a:r>
            <a:r>
              <a:rPr lang="de-DE" dirty="0" smtClean="0"/>
              <a:t> ist eine programmiersprachenunabhängige Anfragesprachen für Graph Datenbanken</a:t>
            </a:r>
            <a:endParaRPr lang="de-DE" dirty="0"/>
          </a:p>
        </p:txBody>
      </p:sp>
      <p:sp>
        <p:nvSpPr>
          <p:cNvPr id="3" name="Rechteck 2"/>
          <p:cNvSpPr/>
          <p:nvPr/>
        </p:nvSpPr>
        <p:spPr>
          <a:xfrm>
            <a:off x="638087" y="2529360"/>
            <a:ext cx="8505913" cy="1569660"/>
          </a:xfrm>
          <a:prstGeom prst="rect">
            <a:avLst/>
          </a:prstGeom>
        </p:spPr>
        <p:txBody>
          <a:bodyPr wrap="square">
            <a:spAutoFit/>
          </a:bodyPr>
          <a:lstStyle/>
          <a:p>
            <a:r>
              <a:rPr lang="de-DE" sz="1600" dirty="0" smtClean="0">
                <a:latin typeface="Courier"/>
                <a:cs typeface="Courier"/>
              </a:rPr>
              <a:t>// Alle mit Barbara verbundenen Knoten finden</a:t>
            </a:r>
          </a:p>
          <a:p>
            <a:r>
              <a:rPr lang="de-DE" sz="1600" dirty="0">
                <a:latin typeface="Courier"/>
                <a:cs typeface="Courier"/>
              </a:rPr>
              <a:t>START </a:t>
            </a:r>
            <a:r>
              <a:rPr lang="de-DE" sz="1600" dirty="0" err="1">
                <a:latin typeface="Courier"/>
                <a:cs typeface="Courier"/>
              </a:rPr>
              <a:t>barbara</a:t>
            </a:r>
            <a:r>
              <a:rPr lang="de-DE" sz="1600" dirty="0">
                <a:latin typeface="Courier"/>
                <a:cs typeface="Courier"/>
              </a:rPr>
              <a:t> = </a:t>
            </a:r>
            <a:r>
              <a:rPr lang="de-DE" sz="1600" dirty="0" err="1">
                <a:latin typeface="Courier"/>
                <a:cs typeface="Courier"/>
              </a:rPr>
              <a:t>node:nodeIndex</a:t>
            </a:r>
            <a:r>
              <a:rPr lang="de-DE" sz="1600" dirty="0">
                <a:latin typeface="Courier"/>
                <a:cs typeface="Courier"/>
              </a:rPr>
              <a:t>(</a:t>
            </a:r>
            <a:r>
              <a:rPr lang="de-DE" sz="1600" dirty="0" err="1">
                <a:latin typeface="Courier"/>
                <a:cs typeface="Courier"/>
              </a:rPr>
              <a:t>name</a:t>
            </a:r>
            <a:r>
              <a:rPr lang="de-DE" sz="1600" dirty="0">
                <a:latin typeface="Courier"/>
                <a:cs typeface="Courier"/>
              </a:rPr>
              <a:t> ="Barbara")</a:t>
            </a:r>
          </a:p>
          <a:p>
            <a:r>
              <a:rPr lang="de-DE" sz="1600" dirty="0">
                <a:latin typeface="Courier"/>
                <a:cs typeface="Courier"/>
              </a:rPr>
              <a:t>MATCH (</a:t>
            </a:r>
            <a:r>
              <a:rPr lang="de-DE" sz="1600" dirty="0" err="1">
                <a:latin typeface="Courier"/>
                <a:cs typeface="Courier"/>
              </a:rPr>
              <a:t>barbara</a:t>
            </a:r>
            <a:r>
              <a:rPr lang="de-DE" sz="1600" dirty="0">
                <a:latin typeface="Courier"/>
                <a:cs typeface="Courier"/>
              </a:rPr>
              <a:t>)--(</a:t>
            </a:r>
            <a:r>
              <a:rPr lang="de-DE" sz="1600" dirty="0" err="1">
                <a:latin typeface="Courier"/>
                <a:cs typeface="Courier"/>
              </a:rPr>
              <a:t>connected_node</a:t>
            </a:r>
            <a:r>
              <a:rPr lang="de-DE" sz="1600" dirty="0">
                <a:latin typeface="Courier"/>
                <a:cs typeface="Courier"/>
              </a:rPr>
              <a:t>)</a:t>
            </a:r>
          </a:p>
          <a:p>
            <a:r>
              <a:rPr lang="de-DE" sz="1600" dirty="0">
                <a:latin typeface="Courier"/>
                <a:cs typeface="Courier"/>
              </a:rPr>
              <a:t>RETURN </a:t>
            </a:r>
            <a:r>
              <a:rPr lang="de-DE" sz="1600" dirty="0" err="1" smtClean="0">
                <a:latin typeface="Courier"/>
                <a:cs typeface="Courier"/>
              </a:rPr>
              <a:t>connected_node</a:t>
            </a:r>
            <a:endParaRPr lang="de-DE" sz="1600" dirty="0" smtClean="0">
              <a:latin typeface="Courier"/>
              <a:cs typeface="Courier"/>
            </a:endParaRPr>
          </a:p>
          <a:p>
            <a:endParaRPr lang="de-DE" sz="1600" dirty="0">
              <a:latin typeface="Courier"/>
              <a:cs typeface="Courier"/>
            </a:endParaRPr>
          </a:p>
          <a:p>
            <a:endParaRPr lang="de-DE" sz="1600" dirty="0">
              <a:latin typeface="Courier"/>
              <a:cs typeface="Courier"/>
            </a:endParaRPr>
          </a:p>
        </p:txBody>
      </p:sp>
      <p:sp>
        <p:nvSpPr>
          <p:cNvPr id="5" name="Wolkenförmige Legende 4"/>
          <p:cNvSpPr/>
          <p:nvPr/>
        </p:nvSpPr>
        <p:spPr>
          <a:xfrm>
            <a:off x="3301080" y="3419679"/>
            <a:ext cx="3210835" cy="1616289"/>
          </a:xfrm>
          <a:prstGeom prst="cloudCallout">
            <a:avLst>
              <a:gd name="adj1" fmla="val -63012"/>
              <a:gd name="adj2" fmla="val -55965"/>
            </a:avLst>
          </a:prstGeom>
        </p:spPr>
        <p:style>
          <a:lnRef idx="1">
            <a:schemeClr val="accent5"/>
          </a:lnRef>
          <a:fillRef idx="2">
            <a:schemeClr val="accent5"/>
          </a:fillRef>
          <a:effectRef idx="1">
            <a:schemeClr val="accent5"/>
          </a:effectRef>
          <a:fontRef idx="minor">
            <a:schemeClr val="dk1"/>
          </a:fontRef>
        </p:style>
        <p:txBody>
          <a:bodyPr rtlCol="0" anchor="ctr"/>
          <a:lstStyle/>
          <a:p>
            <a:r>
              <a:rPr lang="de-DE" sz="1200" b="1" dirty="0" smtClean="0"/>
              <a:t>Richtungsangabe</a:t>
            </a:r>
            <a:endParaRPr lang="de-DE" sz="1200" dirty="0" smtClean="0"/>
          </a:p>
          <a:p>
            <a:pPr marL="171450" indent="-171450">
              <a:buFont typeface="Arial"/>
              <a:buChar char="•"/>
            </a:pPr>
            <a:r>
              <a:rPr lang="de-DE" sz="1200" dirty="0" smtClean="0"/>
              <a:t>„--“: beide</a:t>
            </a:r>
          </a:p>
          <a:p>
            <a:pPr marL="171450" indent="-171450">
              <a:buFont typeface="Arial"/>
              <a:buChar char="•"/>
            </a:pPr>
            <a:r>
              <a:rPr lang="de-DE" sz="1200" dirty="0" smtClean="0"/>
              <a:t>„</a:t>
            </a:r>
            <a:r>
              <a:rPr lang="de-DE" sz="1200" dirty="0" smtClean="0">
                <a:sym typeface="Wingdings"/>
              </a:rPr>
              <a:t>&lt;--“: eingehende Kanten</a:t>
            </a:r>
          </a:p>
          <a:p>
            <a:pPr marL="171450" indent="-171450">
              <a:buFont typeface="Arial"/>
              <a:buChar char="•"/>
            </a:pPr>
            <a:r>
              <a:rPr lang="de-DE" sz="1200" dirty="0" smtClean="0">
                <a:sym typeface="Wingdings"/>
              </a:rPr>
              <a:t>„--&gt;“: ausgehende Kanten</a:t>
            </a:r>
            <a:r>
              <a:rPr lang="de-DE" sz="1200" dirty="0" smtClean="0"/>
              <a:t> </a:t>
            </a:r>
            <a:endParaRPr lang="de-DE" sz="1200" dirty="0"/>
          </a:p>
        </p:txBody>
      </p:sp>
    </p:spTree>
    <p:extLst>
      <p:ext uri="{BB962C8B-B14F-4D97-AF65-F5344CB8AC3E}">
        <p14:creationId xmlns:p14="http://schemas.microsoft.com/office/powerpoint/2010/main" val="202844258"/>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Neo4J </a:t>
            </a:r>
            <a:r>
              <a:rPr lang="de-DE" dirty="0" smtClean="0"/>
              <a:t>– API (</a:t>
            </a:r>
            <a:r>
              <a:rPr lang="de-DE" dirty="0" err="1" smtClean="0"/>
              <a:t>Cypher</a:t>
            </a:r>
            <a:r>
              <a:rPr lang="de-DE" dirty="0" smtClean="0"/>
              <a:t>)</a:t>
            </a:r>
            <a:endParaRPr lang="de-DE" dirty="0"/>
          </a:p>
        </p:txBody>
      </p:sp>
      <p:sp>
        <p:nvSpPr>
          <p:cNvPr id="3" name="Rechteck 2"/>
          <p:cNvSpPr/>
          <p:nvPr/>
        </p:nvSpPr>
        <p:spPr>
          <a:xfrm>
            <a:off x="457200" y="1542760"/>
            <a:ext cx="8505913" cy="3785652"/>
          </a:xfrm>
          <a:prstGeom prst="rect">
            <a:avLst/>
          </a:prstGeom>
        </p:spPr>
        <p:txBody>
          <a:bodyPr wrap="square">
            <a:spAutoFit/>
          </a:bodyPr>
          <a:lstStyle/>
          <a:p>
            <a:r>
              <a:rPr lang="de-DE" sz="1600" dirty="0" smtClean="0">
                <a:latin typeface="Courier"/>
                <a:cs typeface="Courier"/>
              </a:rPr>
              <a:t>// Mit Angabe der Beziehungsart</a:t>
            </a:r>
          </a:p>
          <a:p>
            <a:r>
              <a:rPr lang="de-DE" sz="1600" dirty="0">
                <a:latin typeface="Courier"/>
                <a:cs typeface="Courier"/>
              </a:rPr>
              <a:t>START </a:t>
            </a:r>
            <a:r>
              <a:rPr lang="de-DE" sz="1600" dirty="0" err="1">
                <a:latin typeface="Courier"/>
                <a:cs typeface="Courier"/>
              </a:rPr>
              <a:t>barbara</a:t>
            </a:r>
            <a:r>
              <a:rPr lang="de-DE" sz="1600" dirty="0">
                <a:latin typeface="Courier"/>
                <a:cs typeface="Courier"/>
              </a:rPr>
              <a:t> = </a:t>
            </a:r>
            <a:r>
              <a:rPr lang="de-DE" sz="1600" dirty="0" err="1">
                <a:latin typeface="Courier"/>
                <a:cs typeface="Courier"/>
              </a:rPr>
              <a:t>node:nodeIndex</a:t>
            </a:r>
            <a:r>
              <a:rPr lang="de-DE" sz="1600" dirty="0">
                <a:latin typeface="Courier"/>
                <a:cs typeface="Courier"/>
              </a:rPr>
              <a:t>(</a:t>
            </a:r>
            <a:r>
              <a:rPr lang="de-DE" sz="1600" dirty="0" err="1">
                <a:latin typeface="Courier"/>
                <a:cs typeface="Courier"/>
              </a:rPr>
              <a:t>name</a:t>
            </a:r>
            <a:r>
              <a:rPr lang="de-DE" sz="1600" dirty="0">
                <a:latin typeface="Courier"/>
                <a:cs typeface="Courier"/>
              </a:rPr>
              <a:t> = "Barbara")</a:t>
            </a:r>
          </a:p>
          <a:p>
            <a:r>
              <a:rPr lang="de-DE" sz="1600" dirty="0">
                <a:latin typeface="Courier"/>
                <a:cs typeface="Courier"/>
              </a:rPr>
              <a:t>MATCH (</a:t>
            </a:r>
            <a:r>
              <a:rPr lang="de-DE" sz="1600" dirty="0" err="1">
                <a:latin typeface="Courier"/>
                <a:cs typeface="Courier"/>
              </a:rPr>
              <a:t>barbara</a:t>
            </a:r>
            <a:r>
              <a:rPr lang="de-DE" sz="1600" dirty="0">
                <a:latin typeface="Courier"/>
                <a:cs typeface="Courier"/>
              </a:rPr>
              <a:t>)-[:FRIEND]-&gt;(</a:t>
            </a:r>
            <a:r>
              <a:rPr lang="de-DE" sz="1600" dirty="0" err="1">
                <a:latin typeface="Courier"/>
                <a:cs typeface="Courier"/>
              </a:rPr>
              <a:t>friend_node</a:t>
            </a:r>
            <a:r>
              <a:rPr lang="de-DE" sz="1600" dirty="0">
                <a:latin typeface="Courier"/>
                <a:cs typeface="Courier"/>
              </a:rPr>
              <a:t>)</a:t>
            </a:r>
          </a:p>
          <a:p>
            <a:r>
              <a:rPr lang="de-DE" sz="1600" dirty="0">
                <a:latin typeface="Courier"/>
                <a:cs typeface="Courier"/>
              </a:rPr>
              <a:t>RETURN </a:t>
            </a:r>
            <a:r>
              <a:rPr lang="de-DE" sz="1600" dirty="0" err="1">
                <a:latin typeface="Courier"/>
                <a:cs typeface="Courier"/>
              </a:rPr>
              <a:t>friend_node.name,friend_node.location</a:t>
            </a:r>
            <a:endParaRPr lang="de-DE" sz="1600" dirty="0">
              <a:latin typeface="Courier"/>
              <a:cs typeface="Courier"/>
            </a:endParaRPr>
          </a:p>
          <a:p>
            <a:endParaRPr lang="de-DE" sz="1600" dirty="0" smtClean="0">
              <a:latin typeface="Courier"/>
              <a:cs typeface="Courier"/>
            </a:endParaRPr>
          </a:p>
          <a:p>
            <a:r>
              <a:rPr lang="de-DE" sz="1600" dirty="0" smtClean="0">
                <a:latin typeface="Courier"/>
                <a:cs typeface="Courier"/>
              </a:rPr>
              <a:t>// Bis zur Tiefe 3</a:t>
            </a:r>
          </a:p>
          <a:p>
            <a:r>
              <a:rPr lang="de-DE" sz="1600" dirty="0">
                <a:latin typeface="Courier"/>
                <a:cs typeface="Courier"/>
              </a:rPr>
              <a:t>START </a:t>
            </a:r>
            <a:r>
              <a:rPr lang="de-DE" sz="1600" dirty="0" err="1">
                <a:latin typeface="Courier"/>
                <a:cs typeface="Courier"/>
              </a:rPr>
              <a:t>barbara</a:t>
            </a:r>
            <a:r>
              <a:rPr lang="de-DE" sz="1600" dirty="0">
                <a:latin typeface="Courier"/>
                <a:cs typeface="Courier"/>
              </a:rPr>
              <a:t>=</a:t>
            </a:r>
            <a:r>
              <a:rPr lang="de-DE" sz="1600" dirty="0" err="1">
                <a:latin typeface="Courier"/>
                <a:cs typeface="Courier"/>
              </a:rPr>
              <a:t>node:nodeIndex</a:t>
            </a:r>
            <a:r>
              <a:rPr lang="de-DE" sz="1600" dirty="0">
                <a:latin typeface="Courier"/>
                <a:cs typeface="Courier"/>
              </a:rPr>
              <a:t>(</a:t>
            </a:r>
            <a:r>
              <a:rPr lang="de-DE" sz="1600" dirty="0" err="1">
                <a:latin typeface="Courier"/>
                <a:cs typeface="Courier"/>
              </a:rPr>
              <a:t>name</a:t>
            </a:r>
            <a:r>
              <a:rPr lang="de-DE" sz="1600" dirty="0">
                <a:latin typeface="Courier"/>
                <a:cs typeface="Courier"/>
              </a:rPr>
              <a:t> = "Barbara")</a:t>
            </a:r>
          </a:p>
          <a:p>
            <a:r>
              <a:rPr lang="de-DE" sz="1600" dirty="0">
                <a:latin typeface="Courier"/>
                <a:cs typeface="Courier"/>
              </a:rPr>
              <a:t>MATCH </a:t>
            </a:r>
            <a:r>
              <a:rPr lang="de-DE" sz="1600" dirty="0" err="1">
                <a:latin typeface="Courier"/>
                <a:cs typeface="Courier"/>
              </a:rPr>
              <a:t>path</a:t>
            </a:r>
            <a:r>
              <a:rPr lang="de-DE" sz="1600" dirty="0">
                <a:latin typeface="Courier"/>
                <a:cs typeface="Courier"/>
              </a:rPr>
              <a:t> = </a:t>
            </a:r>
            <a:r>
              <a:rPr lang="de-DE" sz="1600" dirty="0" err="1">
                <a:latin typeface="Courier"/>
                <a:cs typeface="Courier"/>
              </a:rPr>
              <a:t>barbara</a:t>
            </a:r>
            <a:r>
              <a:rPr lang="de-DE" sz="1600" dirty="0">
                <a:latin typeface="Courier"/>
                <a:cs typeface="Courier"/>
              </a:rPr>
              <a:t>-[:FRIEND*1..3]-&gt;</a:t>
            </a:r>
            <a:r>
              <a:rPr lang="de-DE" sz="1600" dirty="0" err="1">
                <a:latin typeface="Courier"/>
                <a:cs typeface="Courier"/>
              </a:rPr>
              <a:t>end_node</a:t>
            </a:r>
            <a:endParaRPr lang="de-DE" sz="1600" dirty="0">
              <a:latin typeface="Courier"/>
              <a:cs typeface="Courier"/>
            </a:endParaRPr>
          </a:p>
          <a:p>
            <a:r>
              <a:rPr lang="de-DE" sz="1600" dirty="0">
                <a:latin typeface="Courier"/>
                <a:cs typeface="Courier"/>
              </a:rPr>
              <a:t>RETURN </a:t>
            </a:r>
            <a:r>
              <a:rPr lang="de-DE" sz="1600" dirty="0" err="1">
                <a:latin typeface="Courier"/>
                <a:cs typeface="Courier"/>
              </a:rPr>
              <a:t>barbara.name,end_node.name</a:t>
            </a:r>
            <a:r>
              <a:rPr lang="de-DE" sz="1600" dirty="0">
                <a:latin typeface="Courier"/>
                <a:cs typeface="Courier"/>
              </a:rPr>
              <a:t>, </a:t>
            </a:r>
            <a:r>
              <a:rPr lang="de-DE" sz="1600" dirty="0" err="1">
                <a:latin typeface="Courier"/>
                <a:cs typeface="Courier"/>
              </a:rPr>
              <a:t>length</a:t>
            </a:r>
            <a:r>
              <a:rPr lang="de-DE" sz="1600" dirty="0">
                <a:latin typeface="Courier"/>
                <a:cs typeface="Courier"/>
              </a:rPr>
              <a:t>(</a:t>
            </a:r>
            <a:r>
              <a:rPr lang="de-DE" sz="1600" dirty="0" err="1">
                <a:latin typeface="Courier"/>
                <a:cs typeface="Courier"/>
              </a:rPr>
              <a:t>path</a:t>
            </a:r>
            <a:r>
              <a:rPr lang="de-DE" sz="1600" dirty="0" smtClean="0">
                <a:latin typeface="Courier"/>
                <a:cs typeface="Courier"/>
              </a:rPr>
              <a:t>)</a:t>
            </a:r>
          </a:p>
          <a:p>
            <a:endParaRPr lang="de-DE" sz="1600" dirty="0">
              <a:latin typeface="Courier"/>
              <a:cs typeface="Courier"/>
            </a:endParaRPr>
          </a:p>
          <a:p>
            <a:r>
              <a:rPr lang="de-DE" sz="1600" dirty="0" smtClean="0">
                <a:latin typeface="Courier"/>
                <a:cs typeface="Courier"/>
              </a:rPr>
              <a:t>// Mit bestimmten Properties</a:t>
            </a:r>
          </a:p>
          <a:p>
            <a:r>
              <a:rPr lang="de-DE" sz="1600" dirty="0">
                <a:latin typeface="Courier"/>
                <a:cs typeface="Courier"/>
              </a:rPr>
              <a:t>START </a:t>
            </a:r>
            <a:r>
              <a:rPr lang="de-DE" sz="1600" dirty="0" err="1">
                <a:latin typeface="Courier"/>
                <a:cs typeface="Courier"/>
              </a:rPr>
              <a:t>barbara</a:t>
            </a:r>
            <a:r>
              <a:rPr lang="de-DE" sz="1600" dirty="0">
                <a:latin typeface="Courier"/>
                <a:cs typeface="Courier"/>
              </a:rPr>
              <a:t> = </a:t>
            </a:r>
            <a:r>
              <a:rPr lang="de-DE" sz="1600" dirty="0" err="1">
                <a:latin typeface="Courier"/>
                <a:cs typeface="Courier"/>
              </a:rPr>
              <a:t>node:nodeIndex</a:t>
            </a:r>
            <a:r>
              <a:rPr lang="de-DE" sz="1600" dirty="0">
                <a:latin typeface="Courier"/>
                <a:cs typeface="Courier"/>
              </a:rPr>
              <a:t>(</a:t>
            </a:r>
            <a:r>
              <a:rPr lang="de-DE" sz="1600" dirty="0" err="1">
                <a:latin typeface="Courier"/>
                <a:cs typeface="Courier"/>
              </a:rPr>
              <a:t>name</a:t>
            </a:r>
            <a:r>
              <a:rPr lang="de-DE" sz="1600" dirty="0">
                <a:latin typeface="Courier"/>
                <a:cs typeface="Courier"/>
              </a:rPr>
              <a:t> = "Barbara")</a:t>
            </a:r>
          </a:p>
          <a:p>
            <a:r>
              <a:rPr lang="de-DE" sz="1600" dirty="0">
                <a:latin typeface="Courier"/>
                <a:cs typeface="Courier"/>
              </a:rPr>
              <a:t>MATCH (</a:t>
            </a:r>
            <a:r>
              <a:rPr lang="de-DE" sz="1600" dirty="0" err="1">
                <a:latin typeface="Courier"/>
                <a:cs typeface="Courier"/>
              </a:rPr>
              <a:t>barbara</a:t>
            </a:r>
            <a:r>
              <a:rPr lang="de-DE" sz="1600" dirty="0">
                <a:latin typeface="Courier"/>
                <a:cs typeface="Courier"/>
              </a:rPr>
              <a:t>)-[</a:t>
            </a:r>
            <a:r>
              <a:rPr lang="de-DE" sz="1600" dirty="0" err="1">
                <a:latin typeface="Courier"/>
                <a:cs typeface="Courier"/>
              </a:rPr>
              <a:t>relation</a:t>
            </a:r>
            <a:r>
              <a:rPr lang="de-DE" sz="1600" dirty="0">
                <a:latin typeface="Courier"/>
                <a:cs typeface="Courier"/>
              </a:rPr>
              <a:t>]-&gt;(</a:t>
            </a:r>
            <a:r>
              <a:rPr lang="de-DE" sz="1600" dirty="0" err="1">
                <a:latin typeface="Courier"/>
                <a:cs typeface="Courier"/>
              </a:rPr>
              <a:t>related_node</a:t>
            </a:r>
            <a:r>
              <a:rPr lang="de-DE" sz="1600" dirty="0">
                <a:latin typeface="Courier"/>
                <a:cs typeface="Courier"/>
              </a:rPr>
              <a:t>)</a:t>
            </a:r>
          </a:p>
          <a:p>
            <a:r>
              <a:rPr lang="de-DE" sz="1600" dirty="0">
                <a:latin typeface="Courier"/>
                <a:cs typeface="Courier"/>
              </a:rPr>
              <a:t>WHERE type(</a:t>
            </a:r>
            <a:r>
              <a:rPr lang="de-DE" sz="1600" dirty="0" err="1">
                <a:latin typeface="Courier"/>
                <a:cs typeface="Courier"/>
              </a:rPr>
              <a:t>relation</a:t>
            </a:r>
            <a:r>
              <a:rPr lang="de-DE" sz="1600" dirty="0">
                <a:latin typeface="Courier"/>
                <a:cs typeface="Courier"/>
              </a:rPr>
              <a:t>) = 'FRIEND' AND </a:t>
            </a:r>
            <a:r>
              <a:rPr lang="de-DE" sz="1600" dirty="0" err="1">
                <a:latin typeface="Courier"/>
                <a:cs typeface="Courier"/>
              </a:rPr>
              <a:t>relation.share</a:t>
            </a:r>
            <a:endParaRPr lang="de-DE" sz="1600" dirty="0">
              <a:latin typeface="Courier"/>
              <a:cs typeface="Courier"/>
            </a:endParaRPr>
          </a:p>
          <a:p>
            <a:r>
              <a:rPr lang="de-DE" sz="1600" dirty="0">
                <a:latin typeface="Courier"/>
                <a:cs typeface="Courier"/>
              </a:rPr>
              <a:t>RETURN </a:t>
            </a:r>
            <a:r>
              <a:rPr lang="de-DE" sz="1600" dirty="0" err="1">
                <a:latin typeface="Courier"/>
                <a:cs typeface="Courier"/>
              </a:rPr>
              <a:t>related_node.name</a:t>
            </a:r>
            <a:r>
              <a:rPr lang="de-DE" sz="1600" dirty="0">
                <a:latin typeface="Courier"/>
                <a:cs typeface="Courier"/>
              </a:rPr>
              <a:t>, </a:t>
            </a:r>
            <a:r>
              <a:rPr lang="de-DE" sz="1600" dirty="0" err="1">
                <a:latin typeface="Courier"/>
                <a:cs typeface="Courier"/>
              </a:rPr>
              <a:t>relation.since</a:t>
            </a:r>
            <a:endParaRPr lang="de-DE" sz="1600" dirty="0">
              <a:latin typeface="Courier"/>
              <a:cs typeface="Courier"/>
            </a:endParaRPr>
          </a:p>
        </p:txBody>
      </p:sp>
    </p:spTree>
    <p:extLst>
      <p:ext uri="{BB962C8B-B14F-4D97-AF65-F5344CB8AC3E}">
        <p14:creationId xmlns:p14="http://schemas.microsoft.com/office/powerpoint/2010/main" val="333721989"/>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Neo4J </a:t>
            </a:r>
            <a:r>
              <a:rPr lang="de-DE" dirty="0" smtClean="0"/>
              <a:t>– API (</a:t>
            </a:r>
            <a:r>
              <a:rPr lang="de-DE" dirty="0" err="1" smtClean="0"/>
              <a:t>Gremlin</a:t>
            </a:r>
            <a:r>
              <a:rPr lang="de-DE" dirty="0" smtClean="0"/>
              <a:t>)</a:t>
            </a:r>
            <a:endParaRPr lang="de-DE" dirty="0"/>
          </a:p>
        </p:txBody>
      </p:sp>
      <p:sp>
        <p:nvSpPr>
          <p:cNvPr id="4" name="Inhaltsplatzhalter 3"/>
          <p:cNvSpPr>
            <a:spLocks noGrp="1"/>
          </p:cNvSpPr>
          <p:nvPr>
            <p:ph idx="1"/>
          </p:nvPr>
        </p:nvSpPr>
        <p:spPr/>
        <p:txBody>
          <a:bodyPr>
            <a:normAutofit/>
          </a:bodyPr>
          <a:lstStyle/>
          <a:p>
            <a:r>
              <a:rPr lang="de-DE" sz="2000" dirty="0" err="1" smtClean="0"/>
              <a:t>Gremlin</a:t>
            </a:r>
            <a:r>
              <a:rPr lang="de-DE" sz="2000" dirty="0" smtClean="0"/>
              <a:t>: </a:t>
            </a:r>
            <a:r>
              <a:rPr lang="de-DE" sz="2000" dirty="0"/>
              <a:t>sehr </a:t>
            </a:r>
            <a:r>
              <a:rPr lang="de-DE" sz="2000" dirty="0" smtClean="0"/>
              <a:t>mächtig (siehe </a:t>
            </a:r>
            <a:r>
              <a:rPr lang="de-DE" sz="2000" dirty="0" err="1" smtClean="0"/>
              <a:t>Tutorial</a:t>
            </a:r>
            <a:r>
              <a:rPr lang="de-DE" sz="2000" dirty="0" smtClean="0"/>
              <a:t> unter </a:t>
            </a:r>
            <a:r>
              <a:rPr lang="de-DE" sz="2000" dirty="0" smtClean="0">
                <a:hlinkClick r:id="rId2"/>
              </a:rPr>
              <a:t>https</a:t>
            </a:r>
            <a:r>
              <a:rPr lang="de-DE" sz="2000" dirty="0">
                <a:hlinkClick r:id="rId2"/>
              </a:rPr>
              <a:t>://github.com/tinkerpop/gremlin/</a:t>
            </a:r>
            <a:r>
              <a:rPr lang="de-DE" sz="2000" dirty="0" smtClean="0">
                <a:hlinkClick r:id="rId2"/>
              </a:rPr>
              <a:t>wiki</a:t>
            </a:r>
            <a:r>
              <a:rPr lang="de-DE" sz="2000" dirty="0" smtClean="0"/>
              <a:t>)</a:t>
            </a:r>
          </a:p>
          <a:p>
            <a:endParaRPr lang="de-DE" sz="2000" dirty="0"/>
          </a:p>
        </p:txBody>
      </p:sp>
      <p:sp>
        <p:nvSpPr>
          <p:cNvPr id="3" name="Rechteck 2"/>
          <p:cNvSpPr/>
          <p:nvPr/>
        </p:nvSpPr>
        <p:spPr>
          <a:xfrm>
            <a:off x="457200" y="2517464"/>
            <a:ext cx="8505913" cy="2893100"/>
          </a:xfrm>
          <a:prstGeom prst="rect">
            <a:avLst/>
          </a:prstGeom>
        </p:spPr>
        <p:txBody>
          <a:bodyPr wrap="square">
            <a:spAutoFit/>
          </a:bodyPr>
          <a:lstStyle/>
          <a:p>
            <a:r>
              <a:rPr lang="de-DE" sz="1400" dirty="0" smtClean="0">
                <a:latin typeface="Courier"/>
                <a:cs typeface="Courier"/>
              </a:rPr>
              <a:t>// Einige Beispiele</a:t>
            </a:r>
          </a:p>
          <a:p>
            <a:r>
              <a:rPr lang="de-DE" sz="1400" dirty="0" err="1">
                <a:latin typeface="Courier"/>
                <a:cs typeface="Courier"/>
              </a:rPr>
              <a:t>gremlin</a:t>
            </a:r>
            <a:r>
              <a:rPr lang="de-DE" sz="1400" dirty="0">
                <a:latin typeface="Courier"/>
                <a:cs typeface="Courier"/>
              </a:rPr>
              <a:t>&gt; </a:t>
            </a:r>
            <a:r>
              <a:rPr lang="de-DE" sz="1400" dirty="0" err="1">
                <a:latin typeface="Courier"/>
                <a:cs typeface="Courier"/>
              </a:rPr>
              <a:t>v.out</a:t>
            </a:r>
            <a:r>
              <a:rPr lang="de-DE" sz="1400" dirty="0">
                <a:latin typeface="Courier"/>
                <a:cs typeface="Courier"/>
              </a:rPr>
              <a:t>('</a:t>
            </a:r>
            <a:r>
              <a:rPr lang="de-DE" sz="1400" dirty="0" err="1">
                <a:latin typeface="Courier"/>
                <a:cs typeface="Courier"/>
              </a:rPr>
              <a:t>knows</a:t>
            </a:r>
            <a:r>
              <a:rPr lang="de-DE" sz="1400" dirty="0">
                <a:latin typeface="Courier"/>
                <a:cs typeface="Courier"/>
              </a:rPr>
              <a:t>').</a:t>
            </a:r>
            <a:r>
              <a:rPr lang="de-DE" sz="1400" dirty="0" err="1">
                <a:latin typeface="Courier"/>
                <a:cs typeface="Courier"/>
              </a:rPr>
              <a:t>filter</a:t>
            </a:r>
            <a:r>
              <a:rPr lang="de-DE" sz="1400" dirty="0">
                <a:latin typeface="Courier"/>
                <a:cs typeface="Courier"/>
              </a:rPr>
              <a:t>{</a:t>
            </a:r>
            <a:r>
              <a:rPr lang="de-DE" sz="1400" dirty="0" err="1">
                <a:latin typeface="Courier"/>
                <a:cs typeface="Courier"/>
              </a:rPr>
              <a:t>it.age</a:t>
            </a:r>
            <a:r>
              <a:rPr lang="de-DE" sz="1400" dirty="0">
                <a:latin typeface="Courier"/>
                <a:cs typeface="Courier"/>
              </a:rPr>
              <a:t> &gt; 21}.</a:t>
            </a:r>
            <a:r>
              <a:rPr lang="de-DE" sz="1400" dirty="0" err="1">
                <a:latin typeface="Courier"/>
                <a:cs typeface="Courier"/>
              </a:rPr>
              <a:t>name.filter</a:t>
            </a:r>
            <a:r>
              <a:rPr lang="de-DE" sz="1400" dirty="0">
                <a:latin typeface="Courier"/>
                <a:cs typeface="Courier"/>
              </a:rPr>
              <a:t>{</a:t>
            </a:r>
            <a:r>
              <a:rPr lang="de-DE" sz="1400" dirty="0" err="1">
                <a:latin typeface="Courier"/>
                <a:cs typeface="Courier"/>
              </a:rPr>
              <a:t>it.matches</a:t>
            </a:r>
            <a:r>
              <a:rPr lang="de-DE" sz="1400" dirty="0">
                <a:latin typeface="Courier"/>
                <a:cs typeface="Courier"/>
              </a:rPr>
              <a:t>('</a:t>
            </a:r>
            <a:r>
              <a:rPr lang="de-DE" sz="1400" dirty="0" err="1">
                <a:latin typeface="Courier"/>
                <a:cs typeface="Courier"/>
              </a:rPr>
              <a:t>jo</a:t>
            </a:r>
            <a:r>
              <a:rPr lang="de-DE" sz="1400" dirty="0">
                <a:latin typeface="Courier"/>
                <a:cs typeface="Courier"/>
              </a:rPr>
              <a:t>.{2}|JO.{2}')}.back(3).</a:t>
            </a:r>
            <a:r>
              <a:rPr lang="de-DE" sz="1400" dirty="0" err="1">
                <a:latin typeface="Courier"/>
                <a:cs typeface="Courier"/>
              </a:rPr>
              <a:t>age</a:t>
            </a:r>
            <a:endParaRPr lang="de-DE" sz="1400" dirty="0">
              <a:latin typeface="Courier"/>
              <a:cs typeface="Courier"/>
            </a:endParaRPr>
          </a:p>
          <a:p>
            <a:endParaRPr lang="de-DE" sz="1400" dirty="0" smtClean="0">
              <a:latin typeface="Courier"/>
              <a:cs typeface="Courier"/>
            </a:endParaRPr>
          </a:p>
          <a:p>
            <a:r>
              <a:rPr lang="de-DE" sz="1400" dirty="0" err="1">
                <a:latin typeface="Courier"/>
                <a:cs typeface="Courier"/>
              </a:rPr>
              <a:t>gremlin</a:t>
            </a:r>
            <a:r>
              <a:rPr lang="de-DE" sz="1400" dirty="0">
                <a:latin typeface="Courier"/>
                <a:cs typeface="Courier"/>
              </a:rPr>
              <a:t>&gt; </a:t>
            </a:r>
            <a:r>
              <a:rPr lang="de-DE" sz="1400" dirty="0" err="1">
                <a:latin typeface="Courier"/>
                <a:cs typeface="Courier"/>
              </a:rPr>
              <a:t>g.V.hasNot</a:t>
            </a:r>
            <a:r>
              <a:rPr lang="de-DE" sz="1400" dirty="0">
                <a:latin typeface="Courier"/>
                <a:cs typeface="Courier"/>
              </a:rPr>
              <a:t>('</a:t>
            </a:r>
            <a:r>
              <a:rPr lang="de-DE" sz="1400" dirty="0" err="1">
                <a:latin typeface="Courier"/>
                <a:cs typeface="Courier"/>
              </a:rPr>
              <a:t>song_type',null</a:t>
            </a:r>
            <a:r>
              <a:rPr lang="de-DE" sz="1400" dirty="0">
                <a:latin typeface="Courier"/>
                <a:cs typeface="Courier"/>
              </a:rPr>
              <a:t>).</a:t>
            </a:r>
            <a:r>
              <a:rPr lang="de-DE" sz="1400" dirty="0" err="1">
                <a:latin typeface="Courier"/>
                <a:cs typeface="Courier"/>
              </a:rPr>
              <a:t>groupBy</a:t>
            </a:r>
            <a:r>
              <a:rPr lang="de-DE" sz="1400" dirty="0">
                <a:latin typeface="Courier"/>
                <a:cs typeface="Courier"/>
              </a:rPr>
              <a:t>{</a:t>
            </a:r>
            <a:r>
              <a:rPr lang="de-DE" sz="1400" dirty="0" err="1">
                <a:latin typeface="Courier"/>
                <a:cs typeface="Courier"/>
              </a:rPr>
              <a:t>it.song_type</a:t>
            </a:r>
            <a:r>
              <a:rPr lang="de-DE" sz="1400" dirty="0">
                <a:latin typeface="Courier"/>
                <a:cs typeface="Courier"/>
              </a:rPr>
              <a:t>}{</a:t>
            </a:r>
            <a:r>
              <a:rPr lang="de-DE" sz="1400" dirty="0" err="1">
                <a:latin typeface="Courier"/>
                <a:cs typeface="Courier"/>
              </a:rPr>
              <a:t>it</a:t>
            </a:r>
            <a:r>
              <a:rPr lang="de-DE" sz="1400" dirty="0">
                <a:latin typeface="Courier"/>
                <a:cs typeface="Courier"/>
              </a:rPr>
              <a:t>}.</a:t>
            </a:r>
            <a:r>
              <a:rPr lang="de-DE" sz="1400" dirty="0" err="1">
                <a:latin typeface="Courier"/>
                <a:cs typeface="Courier"/>
              </a:rPr>
              <a:t>cap.next</a:t>
            </a:r>
            <a:r>
              <a:rPr lang="de-DE" sz="1400" dirty="0">
                <a:latin typeface="Courier"/>
                <a:cs typeface="Courier"/>
              </a:rPr>
              <a:t>(</a:t>
            </a:r>
            <a:r>
              <a:rPr lang="de-DE" sz="1400" dirty="0" smtClean="0">
                <a:latin typeface="Courier"/>
                <a:cs typeface="Courier"/>
              </a:rPr>
              <a:t>)</a:t>
            </a:r>
          </a:p>
          <a:p>
            <a:endParaRPr lang="de-DE" sz="1400" dirty="0" smtClean="0">
              <a:latin typeface="Courier"/>
              <a:cs typeface="Courier"/>
            </a:endParaRPr>
          </a:p>
          <a:p>
            <a:r>
              <a:rPr lang="de-DE" sz="1400" dirty="0" err="1">
                <a:latin typeface="Courier"/>
                <a:cs typeface="Courier"/>
              </a:rPr>
              <a:t>gremlin</a:t>
            </a:r>
            <a:r>
              <a:rPr lang="de-DE" sz="1400" dirty="0">
                <a:latin typeface="Courier"/>
                <a:cs typeface="Courier"/>
              </a:rPr>
              <a:t>&gt; </a:t>
            </a:r>
            <a:r>
              <a:rPr lang="de-DE" sz="1400" dirty="0" err="1">
                <a:latin typeface="Courier"/>
                <a:cs typeface="Courier"/>
              </a:rPr>
              <a:t>g.V.out</a:t>
            </a:r>
            <a:r>
              <a:rPr lang="de-DE" sz="1400" dirty="0">
                <a:latin typeface="Courier"/>
                <a:cs typeface="Courier"/>
              </a:rPr>
              <a:t>('</a:t>
            </a:r>
            <a:r>
              <a:rPr lang="de-DE" sz="1400" dirty="0" err="1">
                <a:latin typeface="Courier"/>
                <a:cs typeface="Courier"/>
              </a:rPr>
              <a:t>knows</a:t>
            </a:r>
            <a:r>
              <a:rPr lang="de-DE" sz="1400" dirty="0">
                <a:latin typeface="Courier"/>
                <a:cs typeface="Courier"/>
              </a:rPr>
              <a:t>').</a:t>
            </a:r>
            <a:r>
              <a:rPr lang="de-DE" sz="1400" dirty="0" err="1">
                <a:latin typeface="Courier"/>
                <a:cs typeface="Courier"/>
              </a:rPr>
              <a:t>has</a:t>
            </a:r>
            <a:r>
              <a:rPr lang="de-DE" sz="1400" dirty="0">
                <a:latin typeface="Courier"/>
                <a:cs typeface="Courier"/>
              </a:rPr>
              <a:t>('</a:t>
            </a:r>
            <a:r>
              <a:rPr lang="de-DE" sz="1400" dirty="0" err="1">
                <a:latin typeface="Courier"/>
                <a:cs typeface="Courier"/>
              </a:rPr>
              <a:t>age</a:t>
            </a:r>
            <a:r>
              <a:rPr lang="de-DE" sz="1400" dirty="0">
                <a:latin typeface="Courier"/>
                <a:cs typeface="Courier"/>
              </a:rPr>
              <a:t>', </a:t>
            </a:r>
            <a:r>
              <a:rPr lang="de-DE" sz="1400" dirty="0" err="1">
                <a:latin typeface="Courier"/>
                <a:cs typeface="Courier"/>
              </a:rPr>
              <a:t>T.gt</a:t>
            </a:r>
            <a:r>
              <a:rPr lang="de-DE" sz="1400" dirty="0">
                <a:latin typeface="Courier"/>
                <a:cs typeface="Courier"/>
              </a:rPr>
              <a:t>, 30).back(2).</a:t>
            </a:r>
            <a:r>
              <a:rPr lang="de-DE" sz="1400" dirty="0" err="1">
                <a:latin typeface="Courier"/>
                <a:cs typeface="Courier"/>
              </a:rPr>
              <a:t>age</a:t>
            </a:r>
            <a:endParaRPr lang="de-DE" sz="1400" dirty="0">
              <a:latin typeface="Courier"/>
              <a:cs typeface="Courier"/>
            </a:endParaRPr>
          </a:p>
          <a:p>
            <a:endParaRPr lang="de-DE" sz="1400" dirty="0">
              <a:latin typeface="Courier"/>
              <a:cs typeface="Courier"/>
            </a:endParaRPr>
          </a:p>
          <a:p>
            <a:r>
              <a:rPr lang="de-DE" sz="1400" dirty="0" err="1">
                <a:latin typeface="Courier"/>
                <a:cs typeface="Courier"/>
              </a:rPr>
              <a:t>gremlin</a:t>
            </a:r>
            <a:r>
              <a:rPr lang="de-DE" sz="1400" dirty="0">
                <a:latin typeface="Courier"/>
                <a:cs typeface="Courier"/>
              </a:rPr>
              <a:t>&gt; </a:t>
            </a:r>
            <a:r>
              <a:rPr lang="de-DE" sz="1400" dirty="0" err="1">
                <a:latin typeface="Courier"/>
                <a:cs typeface="Courier"/>
              </a:rPr>
              <a:t>g.v</a:t>
            </a:r>
            <a:r>
              <a:rPr lang="de-DE" sz="1400" dirty="0">
                <a:latin typeface="Courier"/>
                <a:cs typeface="Courier"/>
              </a:rPr>
              <a:t>(89).</a:t>
            </a:r>
            <a:r>
              <a:rPr lang="de-DE" sz="1400" dirty="0" err="1">
                <a:latin typeface="Courier"/>
                <a:cs typeface="Courier"/>
              </a:rPr>
              <a:t>out.loop</a:t>
            </a:r>
            <a:r>
              <a:rPr lang="de-DE" sz="1400" dirty="0">
                <a:latin typeface="Courier"/>
                <a:cs typeface="Courier"/>
              </a:rPr>
              <a:t>(1){</a:t>
            </a:r>
            <a:r>
              <a:rPr lang="de-DE" sz="1400" dirty="0" err="1">
                <a:latin typeface="Courier"/>
                <a:cs typeface="Courier"/>
              </a:rPr>
              <a:t>it.loops</a:t>
            </a:r>
            <a:r>
              <a:rPr lang="de-DE" sz="1400" dirty="0">
                <a:latin typeface="Courier"/>
                <a:cs typeface="Courier"/>
              </a:rPr>
              <a:t> &lt; 3}[0..100].</a:t>
            </a:r>
            <a:r>
              <a:rPr lang="de-DE" sz="1400" dirty="0" err="1">
                <a:latin typeface="Courier"/>
                <a:cs typeface="Courier"/>
              </a:rPr>
              <a:t>tree</a:t>
            </a:r>
            <a:r>
              <a:rPr lang="de-DE" sz="1400" dirty="0">
                <a:latin typeface="Courier"/>
                <a:cs typeface="Courier"/>
              </a:rPr>
              <a:t>{</a:t>
            </a:r>
            <a:r>
              <a:rPr lang="de-DE" sz="1400" dirty="0" err="1">
                <a:latin typeface="Courier"/>
                <a:cs typeface="Courier"/>
              </a:rPr>
              <a:t>it.name</a:t>
            </a:r>
            <a:r>
              <a:rPr lang="de-DE" sz="1400" dirty="0">
                <a:latin typeface="Courier"/>
                <a:cs typeface="Courier"/>
              </a:rPr>
              <a:t>}.</a:t>
            </a:r>
            <a:r>
              <a:rPr lang="de-DE" sz="1400" dirty="0" err="1">
                <a:latin typeface="Courier"/>
                <a:cs typeface="Courier"/>
              </a:rPr>
              <a:t>cap.next</a:t>
            </a:r>
            <a:r>
              <a:rPr lang="de-DE" sz="1400" dirty="0">
                <a:latin typeface="Courier"/>
                <a:cs typeface="Courier"/>
              </a:rPr>
              <a:t>(</a:t>
            </a:r>
            <a:r>
              <a:rPr lang="de-DE" sz="1400" dirty="0" smtClean="0">
                <a:latin typeface="Courier"/>
                <a:cs typeface="Courier"/>
              </a:rPr>
              <a:t>)</a:t>
            </a:r>
          </a:p>
          <a:p>
            <a:endParaRPr lang="de-DE" sz="1400" dirty="0">
              <a:latin typeface="Courier"/>
              <a:cs typeface="Courier"/>
            </a:endParaRPr>
          </a:p>
          <a:p>
            <a:endParaRPr lang="de-DE" sz="1400" dirty="0" smtClean="0">
              <a:latin typeface="Courier"/>
              <a:cs typeface="Courier"/>
            </a:endParaRPr>
          </a:p>
          <a:p>
            <a:endParaRPr lang="de-DE" sz="1400" dirty="0">
              <a:latin typeface="Courier"/>
              <a:cs typeface="Courier"/>
            </a:endParaRPr>
          </a:p>
          <a:p>
            <a:endParaRPr lang="de-DE" sz="1400" dirty="0">
              <a:latin typeface="Courier"/>
              <a:cs typeface="Courier"/>
            </a:endParaRPr>
          </a:p>
        </p:txBody>
      </p:sp>
    </p:spTree>
    <p:extLst>
      <p:ext uri="{BB962C8B-B14F-4D97-AF65-F5344CB8AC3E}">
        <p14:creationId xmlns:p14="http://schemas.microsoft.com/office/powerpoint/2010/main" val="296032203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Opendata</a:t>
            </a:r>
            <a:endParaRPr lang="de-DE" dirty="0"/>
          </a:p>
        </p:txBody>
      </p:sp>
      <p:pic>
        <p:nvPicPr>
          <p:cNvPr id="4" name="Bild 3"/>
          <p:cNvPicPr>
            <a:picLocks noChangeAspect="1"/>
          </p:cNvPicPr>
          <p:nvPr/>
        </p:nvPicPr>
        <p:blipFill>
          <a:blip r:embed="rId2"/>
          <a:stretch>
            <a:fillRect/>
          </a:stretch>
        </p:blipFill>
        <p:spPr>
          <a:xfrm>
            <a:off x="457200" y="1426634"/>
            <a:ext cx="4084012" cy="1936289"/>
          </a:xfrm>
          <a:prstGeom prst="rect">
            <a:avLst/>
          </a:prstGeom>
        </p:spPr>
      </p:pic>
      <p:pic>
        <p:nvPicPr>
          <p:cNvPr id="5" name="Bild 4"/>
          <p:cNvPicPr>
            <a:picLocks noChangeAspect="1"/>
          </p:cNvPicPr>
          <p:nvPr/>
        </p:nvPicPr>
        <p:blipFill>
          <a:blip r:embed="rId3"/>
          <a:stretch>
            <a:fillRect/>
          </a:stretch>
        </p:blipFill>
        <p:spPr>
          <a:xfrm>
            <a:off x="4288750" y="2166698"/>
            <a:ext cx="4639733" cy="3264171"/>
          </a:xfrm>
          <a:prstGeom prst="rect">
            <a:avLst/>
          </a:prstGeom>
        </p:spPr>
      </p:pic>
      <p:sp>
        <p:nvSpPr>
          <p:cNvPr id="6" name="Rechteck 5"/>
          <p:cNvSpPr/>
          <p:nvPr/>
        </p:nvSpPr>
        <p:spPr>
          <a:xfrm>
            <a:off x="4356483" y="5661239"/>
            <a:ext cx="4572000" cy="215444"/>
          </a:xfrm>
          <a:prstGeom prst="rect">
            <a:avLst/>
          </a:prstGeom>
        </p:spPr>
        <p:txBody>
          <a:bodyPr>
            <a:spAutoFit/>
          </a:bodyPr>
          <a:lstStyle/>
          <a:p>
            <a:r>
              <a:rPr lang="de-DE" sz="800" dirty="0"/>
              <a:t>http://</a:t>
            </a:r>
            <a:r>
              <a:rPr lang="de-DE" sz="800" dirty="0" err="1"/>
              <a:t>www.computerwoche.de</a:t>
            </a:r>
            <a:r>
              <a:rPr lang="de-DE" sz="800" dirty="0"/>
              <a:t>/a/datenportal-der-bundesregierung-startet-holprig,2533210</a:t>
            </a:r>
          </a:p>
        </p:txBody>
      </p:sp>
    </p:spTree>
    <p:extLst>
      <p:ext uri="{BB962C8B-B14F-4D97-AF65-F5344CB8AC3E}">
        <p14:creationId xmlns:p14="http://schemas.microsoft.com/office/powerpoint/2010/main" val="32306504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smtClean="0"/>
              <a:t>Graph Datenbanken – Skalierung</a:t>
            </a:r>
            <a:endParaRPr lang="de-DE" dirty="0"/>
          </a:p>
        </p:txBody>
      </p:sp>
      <p:sp>
        <p:nvSpPr>
          <p:cNvPr id="4" name="Inhaltsplatzhalter 3"/>
          <p:cNvSpPr>
            <a:spLocks noGrp="1"/>
          </p:cNvSpPr>
          <p:nvPr>
            <p:ph idx="1"/>
          </p:nvPr>
        </p:nvSpPr>
        <p:spPr/>
        <p:txBody>
          <a:bodyPr/>
          <a:lstStyle/>
          <a:p>
            <a:r>
              <a:rPr lang="de-DE" dirty="0" err="1" smtClean="0"/>
              <a:t>Sharding</a:t>
            </a:r>
            <a:r>
              <a:rPr lang="de-DE" dirty="0" smtClean="0"/>
              <a:t> ist bei Graph Datenbanken schwierig</a:t>
            </a:r>
          </a:p>
          <a:p>
            <a:pPr lvl="1"/>
            <a:r>
              <a:rPr lang="de-DE" dirty="0" smtClean="0"/>
              <a:t>es gibt keine Aggregate</a:t>
            </a:r>
          </a:p>
          <a:p>
            <a:pPr lvl="1"/>
            <a:r>
              <a:rPr lang="de-DE" dirty="0" smtClean="0"/>
              <a:t>Verbundene Knoten sollten auf demselben Server gespeichert werden, ansonsten Performance-Verlust</a:t>
            </a:r>
          </a:p>
          <a:p>
            <a:r>
              <a:rPr lang="de-DE" dirty="0" smtClean="0"/>
              <a:t>Möglichkeiten der Skalierung:</a:t>
            </a:r>
          </a:p>
          <a:p>
            <a:pPr lvl="1"/>
            <a:r>
              <a:rPr lang="de-DE" dirty="0" smtClean="0"/>
              <a:t>mehr RAM in die Maschine</a:t>
            </a:r>
          </a:p>
          <a:p>
            <a:pPr lvl="1"/>
            <a:r>
              <a:rPr lang="de-DE" dirty="0" smtClean="0"/>
              <a:t>Geschwindigkeit für Lesezugriffe durch </a:t>
            </a:r>
            <a:r>
              <a:rPr lang="de-DE" dirty="0" err="1" smtClean="0"/>
              <a:t>Slaves</a:t>
            </a:r>
            <a:r>
              <a:rPr lang="de-DE" dirty="0" smtClean="0"/>
              <a:t> optimieren</a:t>
            </a:r>
          </a:p>
          <a:p>
            <a:pPr lvl="1"/>
            <a:r>
              <a:rPr lang="de-DE" dirty="0" err="1" smtClean="0"/>
              <a:t>Sharding</a:t>
            </a:r>
            <a:r>
              <a:rPr lang="de-DE" dirty="0" smtClean="0"/>
              <a:t> auf Applikationsebene</a:t>
            </a:r>
          </a:p>
          <a:p>
            <a:pPr lvl="1"/>
            <a:endParaRPr lang="de-DE" dirty="0"/>
          </a:p>
        </p:txBody>
      </p:sp>
    </p:spTree>
    <p:extLst>
      <p:ext uri="{BB962C8B-B14F-4D97-AF65-F5344CB8AC3E}">
        <p14:creationId xmlns:p14="http://schemas.microsoft.com/office/powerpoint/2010/main" val="3823136486"/>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smtClean="0"/>
              <a:t>Graph Datenbanken – Skalierung</a:t>
            </a:r>
            <a:endParaRPr lang="de-DE" dirty="0"/>
          </a:p>
        </p:txBody>
      </p:sp>
      <p:sp>
        <p:nvSpPr>
          <p:cNvPr id="4" name="Inhaltsplatzhalter 3"/>
          <p:cNvSpPr>
            <a:spLocks noGrp="1"/>
          </p:cNvSpPr>
          <p:nvPr>
            <p:ph idx="1"/>
          </p:nvPr>
        </p:nvSpPr>
        <p:spPr/>
        <p:txBody>
          <a:bodyPr/>
          <a:lstStyle/>
          <a:p>
            <a:r>
              <a:rPr lang="de-DE" dirty="0" err="1"/>
              <a:t>Sharding</a:t>
            </a:r>
            <a:r>
              <a:rPr lang="de-DE" dirty="0"/>
              <a:t> auf Applikationsebene</a:t>
            </a:r>
          </a:p>
        </p:txBody>
      </p:sp>
      <p:pic>
        <p:nvPicPr>
          <p:cNvPr id="5" name="Bild 4"/>
          <p:cNvPicPr>
            <a:picLocks noChangeAspect="1"/>
          </p:cNvPicPr>
          <p:nvPr/>
        </p:nvPicPr>
        <p:blipFill>
          <a:blip r:embed="rId2"/>
          <a:stretch>
            <a:fillRect/>
          </a:stretch>
        </p:blipFill>
        <p:spPr>
          <a:xfrm>
            <a:off x="1360612" y="2083702"/>
            <a:ext cx="6406435" cy="4068395"/>
          </a:xfrm>
          <a:prstGeom prst="rect">
            <a:avLst/>
          </a:prstGeom>
        </p:spPr>
      </p:pic>
      <p:sp>
        <p:nvSpPr>
          <p:cNvPr id="6" name="Rechteck 5"/>
          <p:cNvSpPr/>
          <p:nvPr/>
        </p:nvSpPr>
        <p:spPr>
          <a:xfrm>
            <a:off x="6224798" y="6224449"/>
            <a:ext cx="2241256" cy="261610"/>
          </a:xfrm>
          <a:prstGeom prst="rect">
            <a:avLst/>
          </a:prstGeom>
        </p:spPr>
        <p:txBody>
          <a:bodyPr wrap="none">
            <a:spAutoFit/>
          </a:bodyPr>
          <a:lstStyle/>
          <a:p>
            <a:r>
              <a:rPr lang="de-DE" sz="1100" dirty="0" smtClean="0"/>
              <a:t>[Quelle: Fowler: </a:t>
            </a:r>
            <a:r>
              <a:rPr lang="de-DE" sz="1100" dirty="0" err="1" smtClean="0"/>
              <a:t>NoSQL</a:t>
            </a:r>
            <a:r>
              <a:rPr lang="de-DE" sz="1100" dirty="0" smtClean="0"/>
              <a:t> </a:t>
            </a:r>
            <a:r>
              <a:rPr lang="de-DE" sz="1100" dirty="0" err="1" smtClean="0"/>
              <a:t>Distilled</a:t>
            </a:r>
            <a:r>
              <a:rPr lang="de-DE" sz="1100" dirty="0" smtClean="0"/>
              <a:t>]</a:t>
            </a:r>
            <a:endParaRPr lang="de-DE" sz="1100" dirty="0"/>
          </a:p>
        </p:txBody>
      </p:sp>
    </p:spTree>
    <p:extLst>
      <p:ext uri="{BB962C8B-B14F-4D97-AF65-F5344CB8AC3E}">
        <p14:creationId xmlns:p14="http://schemas.microsoft.com/office/powerpoint/2010/main" val="2006861495"/>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3200" dirty="0" smtClean="0"/>
              <a:t>Graph Datenbanken – Wann anwenden?</a:t>
            </a:r>
            <a:endParaRPr lang="de-DE" sz="3200" dirty="0"/>
          </a:p>
        </p:txBody>
      </p:sp>
      <p:sp>
        <p:nvSpPr>
          <p:cNvPr id="3" name="Inhaltsplatzhalter 2"/>
          <p:cNvSpPr>
            <a:spLocks noGrp="1"/>
          </p:cNvSpPr>
          <p:nvPr>
            <p:ph idx="1"/>
          </p:nvPr>
        </p:nvSpPr>
        <p:spPr>
          <a:xfrm>
            <a:off x="457200" y="1370715"/>
            <a:ext cx="8229600" cy="4876800"/>
          </a:xfrm>
        </p:spPr>
        <p:txBody>
          <a:bodyPr>
            <a:normAutofit/>
          </a:bodyPr>
          <a:lstStyle/>
          <a:p>
            <a:r>
              <a:rPr lang="de-DE" dirty="0" smtClean="0"/>
              <a:t>Bei verbundenen Daten</a:t>
            </a:r>
          </a:p>
          <a:p>
            <a:pPr lvl="1"/>
            <a:r>
              <a:rPr lang="de-DE" dirty="0" smtClean="0"/>
              <a:t>Soziale Netzwerke, jeder Anwendungsdomäne, die mit verbundenen Daten arbeitet</a:t>
            </a:r>
          </a:p>
          <a:p>
            <a:pPr lvl="1"/>
            <a:r>
              <a:rPr lang="de-DE" dirty="0" smtClean="0"/>
              <a:t>„Zweier Deiner Freunde haben ebenfalls diesen Kontakt“</a:t>
            </a:r>
          </a:p>
          <a:p>
            <a:r>
              <a:rPr lang="de-DE" dirty="0" smtClean="0"/>
              <a:t>Routing, Logistikanwendungen, ortsbezogene Dienste</a:t>
            </a:r>
          </a:p>
          <a:p>
            <a:pPr lvl="1"/>
            <a:r>
              <a:rPr lang="de-DE" dirty="0" smtClean="0"/>
              <a:t>Wegefindung</a:t>
            </a:r>
          </a:p>
          <a:p>
            <a:pPr lvl="1"/>
            <a:r>
              <a:rPr lang="de-DE" dirty="0" smtClean="0"/>
              <a:t>jeder Ort ist ein Knoten, Orte sind durch Beziehungen verbunden (mit Properties wie „Entfernung“)</a:t>
            </a:r>
          </a:p>
          <a:p>
            <a:r>
              <a:rPr lang="de-DE" dirty="0" smtClean="0"/>
              <a:t>Empfehlungsalgorithmen</a:t>
            </a:r>
          </a:p>
          <a:p>
            <a:pPr lvl="1"/>
            <a:r>
              <a:rPr lang="de-DE" dirty="0" smtClean="0"/>
              <a:t>„Deine Freunde haben auch dieses Produkt gekauft“</a:t>
            </a:r>
          </a:p>
          <a:p>
            <a:endParaRPr lang="de-DE" dirty="0" smtClean="0"/>
          </a:p>
          <a:p>
            <a:endParaRPr lang="de-DE" dirty="0"/>
          </a:p>
          <a:p>
            <a:endParaRPr lang="de-DE" dirty="0" smtClean="0"/>
          </a:p>
          <a:p>
            <a:endParaRPr lang="de-DE" dirty="0" smtClean="0"/>
          </a:p>
          <a:p>
            <a:pPr lvl="1"/>
            <a:endParaRPr lang="de-DE" dirty="0" smtClean="0"/>
          </a:p>
        </p:txBody>
      </p:sp>
      <p:sp>
        <p:nvSpPr>
          <p:cNvPr id="4" name="Rechteck 3"/>
          <p:cNvSpPr/>
          <p:nvPr/>
        </p:nvSpPr>
        <p:spPr>
          <a:xfrm>
            <a:off x="8302489" y="546002"/>
            <a:ext cx="768622" cy="923330"/>
          </a:xfrm>
          <a:prstGeom prst="rect">
            <a:avLst/>
          </a:prstGeom>
        </p:spPr>
        <p:txBody>
          <a:bodyPr wrap="none">
            <a:spAutoFit/>
          </a:bodyPr>
          <a:lstStyle/>
          <a:p>
            <a:r>
              <a:rPr lang="de-DE" sz="5400" dirty="0" smtClean="0">
                <a:solidFill>
                  <a:srgbClr val="008000"/>
                </a:solidFill>
                <a:sym typeface="Wingdings"/>
              </a:rPr>
              <a:t></a:t>
            </a:r>
            <a:endParaRPr lang="de-DE" sz="5400" dirty="0">
              <a:solidFill>
                <a:srgbClr val="008000"/>
              </a:solidFill>
            </a:endParaRPr>
          </a:p>
        </p:txBody>
      </p:sp>
    </p:spTree>
    <p:extLst>
      <p:ext uri="{BB962C8B-B14F-4D97-AF65-F5344CB8AC3E}">
        <p14:creationId xmlns:p14="http://schemas.microsoft.com/office/powerpoint/2010/main" val="2809787607"/>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3200" dirty="0"/>
              <a:t>Graph Datenbanken – </a:t>
            </a:r>
            <a:r>
              <a:rPr lang="de-DE" sz="3200" dirty="0" smtClean="0"/>
              <a:t>Wann nicht anwenden?</a:t>
            </a:r>
            <a:endParaRPr lang="de-DE" sz="3200" dirty="0"/>
          </a:p>
        </p:txBody>
      </p:sp>
      <p:sp>
        <p:nvSpPr>
          <p:cNvPr id="3" name="Inhaltsplatzhalter 2"/>
          <p:cNvSpPr>
            <a:spLocks noGrp="1"/>
          </p:cNvSpPr>
          <p:nvPr>
            <p:ph idx="1"/>
          </p:nvPr>
        </p:nvSpPr>
        <p:spPr/>
        <p:txBody>
          <a:bodyPr>
            <a:normAutofit/>
          </a:bodyPr>
          <a:lstStyle/>
          <a:p>
            <a:r>
              <a:rPr lang="de-DE" dirty="0" smtClean="0"/>
              <a:t>Änderungs-Operationen auf vielen Properties zur selben Zeit sind nicht </a:t>
            </a:r>
            <a:r>
              <a:rPr lang="de-DE" dirty="0" err="1" smtClean="0"/>
              <a:t>performant</a:t>
            </a:r>
            <a:endParaRPr lang="de-DE" dirty="0" smtClean="0"/>
          </a:p>
          <a:p>
            <a:r>
              <a:rPr lang="de-DE" dirty="0" smtClean="0"/>
              <a:t>Einige Graph Datenbanken können nicht mit einer großen Menge von Daten umgehen</a:t>
            </a:r>
          </a:p>
          <a:p>
            <a:pPr lvl="1"/>
            <a:r>
              <a:rPr lang="de-DE" dirty="0" smtClean="0"/>
              <a:t>insbesondere bei Operationen, die den gesamten Graphen betreffen</a:t>
            </a:r>
            <a:endParaRPr lang="de-DE" dirty="0"/>
          </a:p>
          <a:p>
            <a:pPr lvl="1"/>
            <a:endParaRPr lang="de-DE" dirty="0" smtClean="0"/>
          </a:p>
          <a:p>
            <a:endParaRPr lang="de-DE" dirty="0" smtClean="0"/>
          </a:p>
          <a:p>
            <a:pPr lvl="1"/>
            <a:endParaRPr lang="de-DE" sz="1800" dirty="0" smtClean="0"/>
          </a:p>
          <a:p>
            <a:endParaRPr lang="de-DE" dirty="0"/>
          </a:p>
          <a:p>
            <a:endParaRPr lang="de-DE" dirty="0" smtClean="0"/>
          </a:p>
          <a:p>
            <a:endParaRPr lang="de-DE" dirty="0" smtClean="0"/>
          </a:p>
          <a:p>
            <a:pPr lvl="1"/>
            <a:endParaRPr lang="de-DE" dirty="0" smtClean="0"/>
          </a:p>
        </p:txBody>
      </p:sp>
      <p:sp>
        <p:nvSpPr>
          <p:cNvPr id="4" name="Rechteck 3"/>
          <p:cNvSpPr/>
          <p:nvPr/>
        </p:nvSpPr>
        <p:spPr>
          <a:xfrm>
            <a:off x="8302489" y="546002"/>
            <a:ext cx="768622" cy="923330"/>
          </a:xfrm>
          <a:prstGeom prst="rect">
            <a:avLst/>
          </a:prstGeom>
        </p:spPr>
        <p:txBody>
          <a:bodyPr wrap="none">
            <a:spAutoFit/>
          </a:bodyPr>
          <a:lstStyle/>
          <a:p>
            <a:r>
              <a:rPr lang="de-DE" sz="5400" dirty="0" smtClean="0">
                <a:solidFill>
                  <a:srgbClr val="FF0000"/>
                </a:solidFill>
                <a:sym typeface="Wingdings"/>
              </a:rPr>
              <a:t></a:t>
            </a:r>
            <a:endParaRPr lang="de-DE" sz="5400" dirty="0">
              <a:solidFill>
                <a:srgbClr val="FF0000"/>
              </a:solidFill>
            </a:endParaRPr>
          </a:p>
        </p:txBody>
      </p:sp>
    </p:spTree>
    <p:extLst>
      <p:ext uri="{BB962C8B-B14F-4D97-AF65-F5344CB8AC3E}">
        <p14:creationId xmlns:p14="http://schemas.microsoft.com/office/powerpoint/2010/main" val="1154528863"/>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err="1" smtClean="0"/>
              <a:t>NoSQL</a:t>
            </a:r>
            <a:r>
              <a:rPr lang="de-DE" dirty="0"/>
              <a:t> </a:t>
            </a:r>
            <a:r>
              <a:rPr lang="de-DE" dirty="0" smtClean="0"/>
              <a:t>– Abschließende Bemerkungen</a:t>
            </a:r>
            <a:endParaRPr lang="de-DE" dirty="0"/>
          </a:p>
        </p:txBody>
      </p:sp>
      <p:sp>
        <p:nvSpPr>
          <p:cNvPr id="3" name="Inhaltsplatzhalter 2"/>
          <p:cNvSpPr>
            <a:spLocks noGrp="1"/>
          </p:cNvSpPr>
          <p:nvPr>
            <p:ph idx="1"/>
          </p:nvPr>
        </p:nvSpPr>
        <p:spPr>
          <a:xfrm>
            <a:off x="457200" y="1524000"/>
            <a:ext cx="8229600" cy="4876800"/>
          </a:xfrm>
        </p:spPr>
        <p:txBody>
          <a:bodyPr>
            <a:noAutofit/>
          </a:bodyPr>
          <a:lstStyle/>
          <a:p>
            <a:r>
              <a:rPr lang="de-DE" dirty="0" err="1" smtClean="0"/>
              <a:t>NoSQL</a:t>
            </a:r>
            <a:r>
              <a:rPr lang="de-DE" dirty="0" smtClean="0"/>
              <a:t>? Spannend!</a:t>
            </a:r>
          </a:p>
          <a:p>
            <a:r>
              <a:rPr lang="de-DE" dirty="0" smtClean="0"/>
              <a:t>Aber RDBMS nicht vergessen!</a:t>
            </a:r>
          </a:p>
          <a:p>
            <a:pPr lvl="1"/>
            <a:r>
              <a:rPr lang="de-DE" dirty="0" smtClean="0"/>
              <a:t>Konsistenz der Daten? RDBMS liefern: festes Schema, referenzielle Integrität, Normalisierung – </a:t>
            </a:r>
            <a:r>
              <a:rPr lang="de-DE" b="1" dirty="0" smtClean="0"/>
              <a:t>das gibt Sicherheit</a:t>
            </a:r>
          </a:p>
          <a:p>
            <a:pPr lvl="2"/>
            <a:r>
              <a:rPr lang="de-DE" dirty="0" smtClean="0"/>
              <a:t>Insbesondere, wenn mehrere Applikationen auf denselben Datenbestand zugreifen; nur so ist die Datenqualität unter Kontrolle</a:t>
            </a:r>
          </a:p>
          <a:p>
            <a:pPr lvl="1"/>
            <a:r>
              <a:rPr lang="de-DE" dirty="0" smtClean="0"/>
              <a:t>Datenüberspannende Transaktionen, hoher Transaktionsdurchsatz</a:t>
            </a:r>
          </a:p>
          <a:p>
            <a:pPr lvl="1"/>
            <a:r>
              <a:rPr lang="de-DE" dirty="0" smtClean="0"/>
              <a:t>Etablierter Standard</a:t>
            </a:r>
          </a:p>
          <a:p>
            <a:pPr lvl="1"/>
            <a:r>
              <a:rPr lang="de-DE" b="1" dirty="0" smtClean="0"/>
              <a:t>Aber</a:t>
            </a:r>
            <a:r>
              <a:rPr lang="de-DE" dirty="0" smtClean="0"/>
              <a:t>: schlechte Clusterfähigkeit, viele Anwendungsszenarien nur schlecht unterstützt (z. B. Abbildung von Graphen in RDBMS, flexible Schemaänderungen)</a:t>
            </a:r>
          </a:p>
        </p:txBody>
      </p:sp>
    </p:spTree>
    <p:extLst>
      <p:ext uri="{BB962C8B-B14F-4D97-AF65-F5344CB8AC3E}">
        <p14:creationId xmlns:p14="http://schemas.microsoft.com/office/powerpoint/2010/main" val="3271022240"/>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err="1"/>
              <a:t>NoSQL</a:t>
            </a:r>
            <a:r>
              <a:rPr lang="de-DE" dirty="0"/>
              <a:t> – Abschließende Bemerkungen</a:t>
            </a:r>
          </a:p>
        </p:txBody>
      </p:sp>
      <p:sp>
        <p:nvSpPr>
          <p:cNvPr id="3" name="Inhaltsplatzhalter 2"/>
          <p:cNvSpPr>
            <a:spLocks noGrp="1"/>
          </p:cNvSpPr>
          <p:nvPr>
            <p:ph idx="1"/>
          </p:nvPr>
        </p:nvSpPr>
        <p:spPr>
          <a:xfrm>
            <a:off x="457200" y="1524000"/>
            <a:ext cx="8229600" cy="4876800"/>
          </a:xfrm>
        </p:spPr>
        <p:txBody>
          <a:bodyPr>
            <a:normAutofit/>
          </a:bodyPr>
          <a:lstStyle/>
          <a:p>
            <a:r>
              <a:rPr lang="de-DE" sz="2800" dirty="0" smtClean="0"/>
              <a:t>Also? Immer eine </a:t>
            </a:r>
            <a:r>
              <a:rPr lang="de-DE" sz="2800" b="1" dirty="0" smtClean="0"/>
              <a:t>angemessene</a:t>
            </a:r>
            <a:r>
              <a:rPr lang="de-DE" sz="2800" dirty="0" smtClean="0"/>
              <a:t> Technologie für die Problemstellung/Anforderungen wählen!</a:t>
            </a:r>
          </a:p>
          <a:p>
            <a:pPr lvl="1"/>
            <a:r>
              <a:rPr lang="de-DE" sz="2400" dirty="0" smtClean="0"/>
              <a:t>CMS </a:t>
            </a:r>
            <a:r>
              <a:rPr lang="de-DE" sz="2400" dirty="0" smtClean="0">
                <a:latin typeface="Wingdings"/>
                <a:ea typeface="Wingdings"/>
                <a:cs typeface="Wingdings"/>
                <a:sym typeface="Wingdings"/>
              </a:rPr>
              <a:t></a:t>
            </a:r>
            <a:r>
              <a:rPr lang="de-DE" sz="2400" dirty="0" smtClean="0"/>
              <a:t> </a:t>
            </a:r>
            <a:r>
              <a:rPr lang="de-DE" sz="2400" dirty="0" err="1" smtClean="0"/>
              <a:t>Document</a:t>
            </a:r>
            <a:r>
              <a:rPr lang="de-DE" sz="2400" dirty="0" smtClean="0"/>
              <a:t>-Database</a:t>
            </a:r>
          </a:p>
          <a:p>
            <a:pPr lvl="1"/>
            <a:r>
              <a:rPr lang="de-DE" sz="2400" dirty="0" smtClean="0"/>
              <a:t>Auftrags-Management </a:t>
            </a:r>
            <a:r>
              <a:rPr lang="de-DE" sz="2400" dirty="0">
                <a:latin typeface="Wingdings"/>
                <a:ea typeface="Wingdings"/>
                <a:cs typeface="Wingdings"/>
                <a:sym typeface="Wingdings"/>
              </a:rPr>
              <a:t></a:t>
            </a:r>
            <a:r>
              <a:rPr lang="de-DE" sz="2400" dirty="0" smtClean="0"/>
              <a:t> RDBMS</a:t>
            </a:r>
          </a:p>
          <a:p>
            <a:pPr lvl="1"/>
            <a:r>
              <a:rPr lang="de-DE" sz="2400" dirty="0" smtClean="0"/>
              <a:t>Soziales Netzwerk </a:t>
            </a:r>
            <a:r>
              <a:rPr lang="de-DE" sz="2400" dirty="0">
                <a:latin typeface="Wingdings"/>
                <a:ea typeface="Wingdings"/>
                <a:cs typeface="Wingdings"/>
                <a:sym typeface="Wingdings"/>
              </a:rPr>
              <a:t></a:t>
            </a:r>
            <a:r>
              <a:rPr lang="de-DE" sz="2400" dirty="0" smtClean="0"/>
              <a:t> Graph-DB</a:t>
            </a:r>
          </a:p>
          <a:p>
            <a:pPr lvl="1"/>
            <a:r>
              <a:rPr lang="de-DE" sz="2400" dirty="0" smtClean="0"/>
              <a:t>etc.</a:t>
            </a:r>
            <a:endParaRPr lang="de-DE" sz="2400" dirty="0"/>
          </a:p>
        </p:txBody>
      </p:sp>
      <p:sp>
        <p:nvSpPr>
          <p:cNvPr id="4" name="Rechteck 3"/>
          <p:cNvSpPr/>
          <p:nvPr/>
        </p:nvSpPr>
        <p:spPr>
          <a:xfrm>
            <a:off x="2277339" y="4706390"/>
            <a:ext cx="4613963" cy="584776"/>
          </a:xfrm>
          <a:prstGeom prst="rect">
            <a:avLst/>
          </a:prstGeom>
          <a:ln>
            <a:solidFill>
              <a:schemeClr val="tx2"/>
            </a:solidFill>
          </a:ln>
        </p:spPr>
        <p:txBody>
          <a:bodyPr wrap="none">
            <a:spAutoFit/>
          </a:bodyPr>
          <a:lstStyle/>
          <a:p>
            <a:r>
              <a:rPr lang="de-DE" sz="3200" dirty="0" smtClean="0">
                <a:latin typeface="Wingdings"/>
                <a:ea typeface="Wingdings"/>
                <a:cs typeface="Wingdings"/>
                <a:sym typeface="Wingdings"/>
              </a:rPr>
              <a:t></a:t>
            </a:r>
            <a:r>
              <a:rPr lang="de-DE" sz="3200" dirty="0" smtClean="0"/>
              <a:t>„</a:t>
            </a:r>
            <a:r>
              <a:rPr lang="de-DE" sz="3200" dirty="0" err="1" smtClean="0"/>
              <a:t>Polyglot</a:t>
            </a:r>
            <a:r>
              <a:rPr lang="de-DE" sz="3200" dirty="0" smtClean="0"/>
              <a:t> </a:t>
            </a:r>
            <a:r>
              <a:rPr lang="de-DE" sz="3200" dirty="0" err="1" smtClean="0"/>
              <a:t>Persistence</a:t>
            </a:r>
            <a:r>
              <a:rPr lang="de-DE" sz="3200" dirty="0" smtClean="0"/>
              <a:t>“</a:t>
            </a:r>
            <a:endParaRPr lang="de-DE" sz="3200" dirty="0"/>
          </a:p>
        </p:txBody>
      </p:sp>
    </p:spTree>
    <p:extLst>
      <p:ext uri="{BB962C8B-B14F-4D97-AF65-F5344CB8AC3E}">
        <p14:creationId xmlns:p14="http://schemas.microsoft.com/office/powerpoint/2010/main" val="1457701249"/>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Literatur</a:t>
            </a:r>
            <a:endParaRPr lang="de-DE" dirty="0"/>
          </a:p>
        </p:txBody>
      </p:sp>
      <p:sp>
        <p:nvSpPr>
          <p:cNvPr id="3" name="Inhaltsplatzhalter 2"/>
          <p:cNvSpPr>
            <a:spLocks noGrp="1"/>
          </p:cNvSpPr>
          <p:nvPr>
            <p:ph idx="1"/>
          </p:nvPr>
        </p:nvSpPr>
        <p:spPr/>
        <p:txBody>
          <a:bodyPr>
            <a:normAutofit/>
          </a:bodyPr>
          <a:lstStyle/>
          <a:p>
            <a:pPr marL="0" indent="0">
              <a:buNone/>
            </a:pPr>
            <a:r>
              <a:rPr lang="de-DE" sz="2000" dirty="0">
                <a:hlinkClick r:id="rId2"/>
              </a:rPr>
              <a:t>http://nosql-database.org</a:t>
            </a:r>
            <a:r>
              <a:rPr lang="de-DE" sz="2000" dirty="0" smtClean="0">
                <a:hlinkClick r:id="rId2"/>
              </a:rPr>
              <a:t>/</a:t>
            </a:r>
            <a:endParaRPr lang="de-DE" sz="2000" dirty="0" smtClean="0"/>
          </a:p>
          <a:p>
            <a:pPr marL="0" indent="0">
              <a:buNone/>
            </a:pPr>
            <a:r>
              <a:rPr lang="de-DE" sz="2000" dirty="0">
                <a:hlinkClick r:id="rId3"/>
              </a:rPr>
              <a:t>http://nosql.mypopescu.com</a:t>
            </a:r>
            <a:r>
              <a:rPr lang="de-DE" sz="2000" dirty="0" smtClean="0">
                <a:hlinkClick r:id="rId3"/>
              </a:rPr>
              <a:t>/</a:t>
            </a:r>
            <a:endParaRPr lang="de-DE" sz="2000" dirty="0" smtClean="0"/>
          </a:p>
          <a:p>
            <a:pPr marL="0" indent="0">
              <a:buNone/>
            </a:pPr>
            <a:endParaRPr lang="de-DE" sz="2000" dirty="0" smtClean="0"/>
          </a:p>
        </p:txBody>
      </p:sp>
      <p:pic>
        <p:nvPicPr>
          <p:cNvPr id="4" name="Bild 3"/>
          <p:cNvPicPr>
            <a:picLocks noChangeAspect="1"/>
          </p:cNvPicPr>
          <p:nvPr/>
        </p:nvPicPr>
        <p:blipFill>
          <a:blip r:embed="rId4"/>
          <a:stretch>
            <a:fillRect/>
          </a:stretch>
        </p:blipFill>
        <p:spPr>
          <a:xfrm>
            <a:off x="4847012" y="2495830"/>
            <a:ext cx="3169766" cy="3800975"/>
          </a:xfrm>
          <a:prstGeom prst="rect">
            <a:avLst/>
          </a:prstGeom>
        </p:spPr>
      </p:pic>
      <p:pic>
        <p:nvPicPr>
          <p:cNvPr id="5" name="Bild 4"/>
          <p:cNvPicPr>
            <a:picLocks noChangeAspect="1"/>
          </p:cNvPicPr>
          <p:nvPr/>
        </p:nvPicPr>
        <p:blipFill>
          <a:blip r:embed="rId5"/>
          <a:stretch>
            <a:fillRect/>
          </a:stretch>
        </p:blipFill>
        <p:spPr>
          <a:xfrm>
            <a:off x="1099358" y="2495831"/>
            <a:ext cx="2894002" cy="3800975"/>
          </a:xfrm>
          <a:prstGeom prst="rect">
            <a:avLst/>
          </a:prstGeom>
        </p:spPr>
      </p:pic>
    </p:spTree>
    <p:extLst>
      <p:ext uri="{BB962C8B-B14F-4D97-AF65-F5344CB8AC3E}">
        <p14:creationId xmlns:p14="http://schemas.microsoft.com/office/powerpoint/2010/main" val="305920593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Ressourcenproblematik</a:t>
            </a:r>
            <a:endParaRPr lang="de-DE" dirty="0"/>
          </a:p>
        </p:txBody>
      </p:sp>
      <p:sp>
        <p:nvSpPr>
          <p:cNvPr id="3" name="Inhaltsplatzhalter 2"/>
          <p:cNvSpPr>
            <a:spLocks noGrp="1"/>
          </p:cNvSpPr>
          <p:nvPr>
            <p:ph idx="1"/>
          </p:nvPr>
        </p:nvSpPr>
        <p:spPr/>
        <p:txBody>
          <a:bodyPr/>
          <a:lstStyle/>
          <a:p>
            <a:r>
              <a:rPr lang="de-DE" dirty="0" smtClean="0"/>
              <a:t>Daher werden mehr Ressourcen benötigt (Bandbreite, Prozessorkapazität, Speicherplatz, ...)</a:t>
            </a:r>
          </a:p>
          <a:p>
            <a:r>
              <a:rPr lang="de-DE" dirty="0" smtClean="0"/>
              <a:t>Möglichkeiten?</a:t>
            </a:r>
          </a:p>
          <a:p>
            <a:pPr marL="731520" lvl="1" indent="-457200">
              <a:buFont typeface="+mj-lt"/>
              <a:buAutoNum type="arabicPeriod"/>
            </a:pPr>
            <a:r>
              <a:rPr lang="de-DE" dirty="0" err="1" smtClean="0"/>
              <a:t>Scaling</a:t>
            </a:r>
            <a:r>
              <a:rPr lang="de-DE" dirty="0" smtClean="0"/>
              <a:t> </a:t>
            </a:r>
            <a:r>
              <a:rPr lang="de-DE" dirty="0" err="1" smtClean="0"/>
              <a:t>up</a:t>
            </a:r>
            <a:endParaRPr lang="de-DE" dirty="0" smtClean="0"/>
          </a:p>
          <a:p>
            <a:pPr marL="731520" lvl="1" indent="-457200">
              <a:buFont typeface="+mj-lt"/>
              <a:buAutoNum type="arabicPeriod"/>
            </a:pPr>
            <a:r>
              <a:rPr lang="de-DE" dirty="0" err="1" smtClean="0"/>
              <a:t>Scaling</a:t>
            </a:r>
            <a:r>
              <a:rPr lang="de-DE" dirty="0" smtClean="0"/>
              <a:t> out</a:t>
            </a:r>
          </a:p>
          <a:p>
            <a:endParaRPr lang="de-DE" dirty="0"/>
          </a:p>
        </p:txBody>
      </p:sp>
    </p:spTree>
    <p:extLst>
      <p:ext uri="{BB962C8B-B14F-4D97-AF65-F5344CB8AC3E}">
        <p14:creationId xmlns:p14="http://schemas.microsoft.com/office/powerpoint/2010/main" val="245133971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WP „Das Softwareprojekt“</a:t>
            </a:r>
            <a:endParaRPr lang="de-DE" dirty="0"/>
          </a:p>
        </p:txBody>
      </p:sp>
      <p:sp>
        <p:nvSpPr>
          <p:cNvPr id="3" name="Inhaltsplatzhalter 2"/>
          <p:cNvSpPr>
            <a:spLocks noGrp="1"/>
          </p:cNvSpPr>
          <p:nvPr>
            <p:ph idx="1"/>
          </p:nvPr>
        </p:nvSpPr>
        <p:spPr/>
        <p:txBody>
          <a:bodyPr/>
          <a:lstStyle/>
          <a:p>
            <a:r>
              <a:rPr lang="de-DE" dirty="0" smtClean="0"/>
              <a:t>Mehr zu den Themen Architektur, Design, Planung, ...</a:t>
            </a:r>
            <a:endParaRPr lang="de-DE" dirty="0"/>
          </a:p>
        </p:txBody>
      </p:sp>
      <p:pic>
        <p:nvPicPr>
          <p:cNvPr id="4" name="Bild 3"/>
          <p:cNvPicPr>
            <a:picLocks noChangeAspect="1"/>
          </p:cNvPicPr>
          <p:nvPr/>
        </p:nvPicPr>
        <p:blipFill>
          <a:blip r:embed="rId2"/>
          <a:stretch>
            <a:fillRect/>
          </a:stretch>
        </p:blipFill>
        <p:spPr>
          <a:xfrm>
            <a:off x="611560" y="2118989"/>
            <a:ext cx="6912768" cy="3714203"/>
          </a:xfrm>
          <a:prstGeom prst="rect">
            <a:avLst/>
          </a:prstGeom>
        </p:spPr>
      </p:pic>
    </p:spTree>
    <p:extLst>
      <p:ext uri="{BB962C8B-B14F-4D97-AF65-F5344CB8AC3E}">
        <p14:creationId xmlns:p14="http://schemas.microsoft.com/office/powerpoint/2010/main" val="171546159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t>
            </a:r>
            <a:r>
              <a:rPr lang="de-DE" dirty="0" err="1" smtClean="0"/>
              <a:t>Scaling</a:t>
            </a:r>
            <a:r>
              <a:rPr lang="de-DE" dirty="0" smtClean="0"/>
              <a:t> </a:t>
            </a:r>
            <a:r>
              <a:rPr lang="de-DE" dirty="0" err="1" smtClean="0"/>
              <a:t>up</a:t>
            </a:r>
            <a:r>
              <a:rPr lang="de-DE" dirty="0" smtClean="0"/>
              <a:t>“</a:t>
            </a:r>
            <a:endParaRPr lang="de-DE" dirty="0"/>
          </a:p>
        </p:txBody>
      </p:sp>
      <p:sp>
        <p:nvSpPr>
          <p:cNvPr id="3" name="Inhaltsplatzhalter 2"/>
          <p:cNvSpPr>
            <a:spLocks noGrp="1"/>
          </p:cNvSpPr>
          <p:nvPr>
            <p:ph idx="1"/>
          </p:nvPr>
        </p:nvSpPr>
        <p:spPr/>
        <p:txBody>
          <a:bodyPr/>
          <a:lstStyle/>
          <a:p>
            <a:r>
              <a:rPr lang="de-DE" dirty="0" smtClean="0"/>
              <a:t>Größere Maschinen, mehr Prozessoren, mehr Speicher</a:t>
            </a:r>
          </a:p>
          <a:p>
            <a:r>
              <a:rPr lang="de-DE" dirty="0" smtClean="0"/>
              <a:t>Das ist teuer</a:t>
            </a:r>
          </a:p>
          <a:p>
            <a:r>
              <a:rPr lang="de-DE" dirty="0" smtClean="0"/>
              <a:t>Physikalische Limits in der Größe</a:t>
            </a:r>
          </a:p>
          <a:p>
            <a:r>
              <a:rPr lang="de-DE" dirty="0" smtClean="0"/>
              <a:t>Single-Point-</a:t>
            </a:r>
            <a:r>
              <a:rPr lang="de-DE" dirty="0" err="1" smtClean="0"/>
              <a:t>of</a:t>
            </a:r>
            <a:r>
              <a:rPr lang="de-DE" dirty="0" smtClean="0"/>
              <a:t>-</a:t>
            </a:r>
            <a:r>
              <a:rPr lang="de-DE" dirty="0" err="1" smtClean="0"/>
              <a:t>Failure</a:t>
            </a:r>
            <a:endParaRPr lang="de-DE" dirty="0" smtClean="0"/>
          </a:p>
          <a:p>
            <a:endParaRPr lang="de-DE" dirty="0"/>
          </a:p>
        </p:txBody>
      </p:sp>
      <p:sp>
        <p:nvSpPr>
          <p:cNvPr id="4" name="Titel 1"/>
          <p:cNvSpPr txBox="1">
            <a:spLocks/>
          </p:cNvSpPr>
          <p:nvPr/>
        </p:nvSpPr>
        <p:spPr>
          <a:xfrm>
            <a:off x="609600" y="3506528"/>
            <a:ext cx="82296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de-DE" dirty="0" smtClean="0"/>
              <a:t>„</a:t>
            </a:r>
            <a:r>
              <a:rPr lang="de-DE" dirty="0" err="1" smtClean="0"/>
              <a:t>Scaling</a:t>
            </a:r>
            <a:r>
              <a:rPr lang="de-DE" dirty="0" smtClean="0"/>
              <a:t> out“</a:t>
            </a:r>
            <a:endParaRPr lang="de-DE" dirty="0"/>
          </a:p>
        </p:txBody>
      </p:sp>
      <p:sp>
        <p:nvSpPr>
          <p:cNvPr id="5" name="Inhaltsplatzhalter 2"/>
          <p:cNvSpPr txBox="1">
            <a:spLocks/>
          </p:cNvSpPr>
          <p:nvPr/>
        </p:nvSpPr>
        <p:spPr>
          <a:xfrm>
            <a:off x="609600" y="4497128"/>
            <a:ext cx="8229600" cy="2132271"/>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de-DE" dirty="0" smtClean="0"/>
              <a:t>Verwendung vieler kleiner Maschinen – Cluster</a:t>
            </a:r>
          </a:p>
          <a:p>
            <a:r>
              <a:rPr lang="de-DE" dirty="0" smtClean="0"/>
              <a:t>Es ist einfacher, eine hohe Verfügbarkeit sicherzustellen</a:t>
            </a:r>
          </a:p>
          <a:p>
            <a:r>
              <a:rPr lang="de-DE" dirty="0" smtClean="0"/>
              <a:t>Günstig</a:t>
            </a:r>
          </a:p>
          <a:p>
            <a:endParaRPr lang="de-DE" dirty="0" smtClean="0"/>
          </a:p>
          <a:p>
            <a:endParaRPr lang="de-DE" dirty="0"/>
          </a:p>
        </p:txBody>
      </p:sp>
    </p:spTree>
    <p:extLst>
      <p:ext uri="{BB962C8B-B14F-4D97-AF65-F5344CB8AC3E}">
        <p14:creationId xmlns:p14="http://schemas.microsoft.com/office/powerpoint/2010/main" val="169448660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Verteilte Relationale Datenbanken</a:t>
            </a:r>
            <a:endParaRPr lang="de-DE" dirty="0"/>
          </a:p>
        </p:txBody>
      </p:sp>
      <p:sp>
        <p:nvSpPr>
          <p:cNvPr id="3" name="Inhaltsplatzhalter 2"/>
          <p:cNvSpPr>
            <a:spLocks noGrp="1"/>
          </p:cNvSpPr>
          <p:nvPr>
            <p:ph idx="1"/>
          </p:nvPr>
        </p:nvSpPr>
        <p:spPr/>
        <p:txBody>
          <a:bodyPr/>
          <a:lstStyle/>
          <a:p>
            <a:r>
              <a:rPr lang="de-DE" dirty="0" smtClean="0"/>
              <a:t>„</a:t>
            </a:r>
            <a:r>
              <a:rPr lang="de-DE" dirty="0" err="1" smtClean="0"/>
              <a:t>Shared</a:t>
            </a:r>
            <a:r>
              <a:rPr lang="de-DE" dirty="0" smtClean="0"/>
              <a:t> Disc“: Oracle RAC, MS SQL Server</a:t>
            </a:r>
          </a:p>
          <a:p>
            <a:pPr lvl="1"/>
            <a:r>
              <a:rPr lang="de-DE" dirty="0" smtClean="0"/>
              <a:t>Grundlage sind Cluster-Dateisysteme</a:t>
            </a:r>
          </a:p>
          <a:p>
            <a:pPr lvl="1"/>
            <a:r>
              <a:rPr lang="de-DE" dirty="0" smtClean="0"/>
              <a:t>Hochverfügbares Plattensubsystem</a:t>
            </a:r>
          </a:p>
          <a:p>
            <a:pPr lvl="1"/>
            <a:r>
              <a:rPr lang="de-DE" dirty="0" smtClean="0"/>
              <a:t>Keine echte Verteilung; DB-System kontrolliert die Verteilung nicht und kann nicht optimierend handeln</a:t>
            </a:r>
          </a:p>
          <a:p>
            <a:r>
              <a:rPr lang="de-DE" dirty="0" smtClean="0"/>
              <a:t>„Echte“ verteilte Datenbanken, Literatur siehe z. B.</a:t>
            </a:r>
            <a:endParaRPr lang="de-DE" dirty="0"/>
          </a:p>
        </p:txBody>
      </p:sp>
      <p:pic>
        <p:nvPicPr>
          <p:cNvPr id="4" name="Bild 3"/>
          <p:cNvPicPr>
            <a:picLocks noChangeAspect="1"/>
          </p:cNvPicPr>
          <p:nvPr/>
        </p:nvPicPr>
        <p:blipFill>
          <a:blip r:embed="rId2"/>
          <a:stretch>
            <a:fillRect/>
          </a:stretch>
        </p:blipFill>
        <p:spPr>
          <a:xfrm>
            <a:off x="3439438" y="3997907"/>
            <a:ext cx="1706768" cy="2695138"/>
          </a:xfrm>
          <a:prstGeom prst="rect">
            <a:avLst/>
          </a:prstGeom>
        </p:spPr>
      </p:pic>
    </p:spTree>
    <p:extLst>
      <p:ext uri="{BB962C8B-B14F-4D97-AF65-F5344CB8AC3E}">
        <p14:creationId xmlns:p14="http://schemas.microsoft.com/office/powerpoint/2010/main" val="217249352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Verteilte Relationale Datenbanken</a:t>
            </a:r>
            <a:endParaRPr lang="de-DE" dirty="0"/>
          </a:p>
        </p:txBody>
      </p:sp>
      <p:sp>
        <p:nvSpPr>
          <p:cNvPr id="3" name="Inhaltsplatzhalter 2"/>
          <p:cNvSpPr>
            <a:spLocks noGrp="1"/>
          </p:cNvSpPr>
          <p:nvPr>
            <p:ph idx="1"/>
          </p:nvPr>
        </p:nvSpPr>
        <p:spPr/>
        <p:txBody>
          <a:bodyPr/>
          <a:lstStyle/>
          <a:p>
            <a:r>
              <a:rPr lang="de-DE" dirty="0" smtClean="0"/>
              <a:t>„Echte“ verteilte Datenbanken</a:t>
            </a:r>
          </a:p>
          <a:p>
            <a:pPr lvl="1"/>
            <a:r>
              <a:rPr lang="de-DE" dirty="0">
                <a:latin typeface="Arial" charset="0"/>
              </a:rPr>
              <a:t>Verteilung wird durch DBMS realisiert</a:t>
            </a:r>
          </a:p>
          <a:p>
            <a:pPr lvl="1"/>
            <a:r>
              <a:rPr lang="de-DE" dirty="0">
                <a:latin typeface="Arial" charset="0"/>
              </a:rPr>
              <a:t>Kommunikation ist implizit</a:t>
            </a:r>
          </a:p>
          <a:p>
            <a:pPr lvl="1"/>
            <a:r>
              <a:rPr lang="de-DE" dirty="0">
                <a:latin typeface="Arial" charset="0"/>
              </a:rPr>
              <a:t>Verteilungstransparenz: Verteilung ist für die Anwendungssysteme nicht sichtbar</a:t>
            </a:r>
          </a:p>
          <a:p>
            <a:pPr lvl="1"/>
            <a:r>
              <a:rPr lang="de-DE" dirty="0">
                <a:latin typeface="Arial" charset="0"/>
              </a:rPr>
              <a:t>Anwendungsprogramme kommunizieren über gemeinsame </a:t>
            </a:r>
            <a:r>
              <a:rPr lang="de-DE" dirty="0" smtClean="0">
                <a:latin typeface="Arial" charset="0"/>
              </a:rPr>
              <a:t>Datenbankobjekte</a:t>
            </a:r>
          </a:p>
          <a:p>
            <a:r>
              <a:rPr lang="de-DE" dirty="0" smtClean="0">
                <a:latin typeface="Arial" charset="0"/>
              </a:rPr>
              <a:t>Aufteilung einer Relation: </a:t>
            </a:r>
            <a:r>
              <a:rPr lang="de-DE" b="1" dirty="0" smtClean="0">
                <a:latin typeface="Arial" charset="0"/>
              </a:rPr>
              <a:t>Fragmentierung</a:t>
            </a:r>
          </a:p>
          <a:p>
            <a:r>
              <a:rPr lang="de-DE" dirty="0" smtClean="0">
                <a:latin typeface="Arial" charset="0"/>
              </a:rPr>
              <a:t>Zuweisung eines Fragments zu einem Knoten: </a:t>
            </a:r>
            <a:r>
              <a:rPr lang="de-DE" b="1" dirty="0" smtClean="0">
                <a:latin typeface="Arial" charset="0"/>
              </a:rPr>
              <a:t>Allokation</a:t>
            </a:r>
            <a:endParaRPr lang="de-DE" b="1" dirty="0">
              <a:latin typeface="Arial" charset="0"/>
            </a:endParaRPr>
          </a:p>
          <a:p>
            <a:endParaRPr lang="de-DE" dirty="0"/>
          </a:p>
        </p:txBody>
      </p:sp>
    </p:spTree>
    <p:extLst>
      <p:ext uri="{BB962C8B-B14F-4D97-AF65-F5344CB8AC3E}">
        <p14:creationId xmlns:p14="http://schemas.microsoft.com/office/powerpoint/2010/main" val="13858879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110826" y="188170"/>
            <a:ext cx="8229600" cy="990600"/>
          </a:xfrm>
        </p:spPr>
        <p:txBody>
          <a:bodyPr/>
          <a:lstStyle/>
          <a:p>
            <a:r>
              <a:rPr lang="de-DE" dirty="0">
                <a:latin typeface="Arial" charset="0"/>
              </a:rPr>
              <a:t>Fragmentierung und Allokation</a:t>
            </a:r>
          </a:p>
        </p:txBody>
      </p:sp>
      <p:sp>
        <p:nvSpPr>
          <p:cNvPr id="54275" name="Rectangle 3"/>
          <p:cNvSpPr>
            <a:spLocks noChangeArrowheads="1"/>
          </p:cNvSpPr>
          <p:nvPr/>
        </p:nvSpPr>
        <p:spPr bwMode="auto">
          <a:xfrm>
            <a:off x="685800" y="2133600"/>
            <a:ext cx="1600200" cy="3581400"/>
          </a:xfrm>
          <a:prstGeom prst="rect">
            <a:avLst/>
          </a:prstGeom>
          <a:noFill/>
          <a:ln w="38100">
            <a:solidFill>
              <a:schemeClr val="bg1">
                <a:lumMod val="65000"/>
              </a:schemeClr>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2400">
              <a:latin typeface="Times New Roman" charset="0"/>
            </a:endParaRPr>
          </a:p>
        </p:txBody>
      </p:sp>
      <p:sp>
        <p:nvSpPr>
          <p:cNvPr id="54276" name="Rectangle 4"/>
          <p:cNvSpPr>
            <a:spLocks noChangeArrowheads="1"/>
          </p:cNvSpPr>
          <p:nvPr/>
        </p:nvSpPr>
        <p:spPr bwMode="auto">
          <a:xfrm>
            <a:off x="685800" y="2133600"/>
            <a:ext cx="1600200" cy="914400"/>
          </a:xfrm>
          <a:prstGeom prst="rect">
            <a:avLst/>
          </a:prstGeom>
          <a:noFill/>
          <a:ln w="38100">
            <a:solidFill>
              <a:schemeClr val="bg1">
                <a:lumMod val="65000"/>
              </a:schemeClr>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277" name="Rectangle 5"/>
          <p:cNvSpPr>
            <a:spLocks noChangeArrowheads="1"/>
          </p:cNvSpPr>
          <p:nvPr/>
        </p:nvSpPr>
        <p:spPr bwMode="auto">
          <a:xfrm>
            <a:off x="685800" y="3048000"/>
            <a:ext cx="1600200" cy="1600200"/>
          </a:xfrm>
          <a:prstGeom prst="rect">
            <a:avLst/>
          </a:prstGeom>
          <a:noFill/>
          <a:ln w="38100">
            <a:solidFill>
              <a:srgbClr val="A6A6A6"/>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278" name="Rectangle 6"/>
          <p:cNvSpPr>
            <a:spLocks noChangeArrowheads="1"/>
          </p:cNvSpPr>
          <p:nvPr/>
        </p:nvSpPr>
        <p:spPr bwMode="auto">
          <a:xfrm>
            <a:off x="685800" y="4648200"/>
            <a:ext cx="1600200" cy="1066800"/>
          </a:xfrm>
          <a:prstGeom prst="rect">
            <a:avLst/>
          </a:prstGeom>
          <a:noFill/>
          <a:ln w="38100">
            <a:solidFill>
              <a:schemeClr val="bg1">
                <a:lumMod val="65000"/>
              </a:schemeClr>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279" name="Text Box 7"/>
          <p:cNvSpPr txBox="1">
            <a:spLocks noChangeArrowheads="1"/>
          </p:cNvSpPr>
          <p:nvPr/>
        </p:nvSpPr>
        <p:spPr bwMode="auto">
          <a:xfrm>
            <a:off x="1295400" y="1447800"/>
            <a:ext cx="514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defRPr sz="2000">
                <a:solidFill>
                  <a:schemeClr val="tx1"/>
                </a:solidFill>
                <a:latin typeface="Arial" charset="0"/>
                <a:ea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000">
                <a:solidFill>
                  <a:schemeClr val="tx1"/>
                </a:solidFill>
                <a:latin typeface="Arial" charset="0"/>
                <a:ea typeface="ＭＳ Ｐゴシック" charset="0"/>
              </a:defRPr>
            </a:lvl9pPr>
          </a:lstStyle>
          <a:p>
            <a:r>
              <a:rPr lang="de-DE" sz="3600" dirty="0">
                <a:latin typeface="+mn-lt"/>
              </a:rPr>
              <a:t>R</a:t>
            </a:r>
            <a:endParaRPr lang="de-DE" sz="2400" dirty="0">
              <a:latin typeface="+mn-lt"/>
            </a:endParaRPr>
          </a:p>
        </p:txBody>
      </p:sp>
      <p:sp>
        <p:nvSpPr>
          <p:cNvPr id="54280" name="Rectangle 8"/>
          <p:cNvSpPr>
            <a:spLocks noChangeArrowheads="1"/>
          </p:cNvSpPr>
          <p:nvPr/>
        </p:nvSpPr>
        <p:spPr bwMode="auto">
          <a:xfrm>
            <a:off x="3657600" y="1371600"/>
            <a:ext cx="1600200" cy="914400"/>
          </a:xfrm>
          <a:prstGeom prst="rect">
            <a:avLst/>
          </a:prstGeom>
          <a:noFill/>
          <a:ln w="38100">
            <a:solidFill>
              <a:schemeClr val="bg1">
                <a:lumMod val="65000"/>
              </a:schemeClr>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r>
              <a:rPr lang="de-DE" sz="2400"/>
              <a:t>R</a:t>
            </a:r>
            <a:r>
              <a:rPr lang="de-DE" sz="1800"/>
              <a:t>1</a:t>
            </a:r>
            <a:endParaRPr lang="de-DE" sz="2400"/>
          </a:p>
        </p:txBody>
      </p:sp>
      <p:sp>
        <p:nvSpPr>
          <p:cNvPr id="54281" name="Rectangle 9"/>
          <p:cNvSpPr>
            <a:spLocks noChangeArrowheads="1"/>
          </p:cNvSpPr>
          <p:nvPr/>
        </p:nvSpPr>
        <p:spPr bwMode="auto">
          <a:xfrm>
            <a:off x="3657600" y="3124200"/>
            <a:ext cx="1600200" cy="1600200"/>
          </a:xfrm>
          <a:prstGeom prst="rect">
            <a:avLst/>
          </a:prstGeom>
          <a:noFill/>
          <a:ln w="38100">
            <a:solidFill>
              <a:schemeClr val="bg1">
                <a:lumMod val="65000"/>
              </a:schemeClr>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r>
              <a:rPr lang="de-DE" sz="2400"/>
              <a:t>R</a:t>
            </a:r>
            <a:r>
              <a:rPr lang="de-DE" sz="1800"/>
              <a:t>2</a:t>
            </a:r>
            <a:endParaRPr lang="de-DE" sz="2400"/>
          </a:p>
        </p:txBody>
      </p:sp>
      <p:sp>
        <p:nvSpPr>
          <p:cNvPr id="54282" name="Rectangle 10"/>
          <p:cNvSpPr>
            <a:spLocks noChangeArrowheads="1"/>
          </p:cNvSpPr>
          <p:nvPr/>
        </p:nvSpPr>
        <p:spPr bwMode="auto">
          <a:xfrm>
            <a:off x="3657600" y="5029200"/>
            <a:ext cx="1600200" cy="990600"/>
          </a:xfrm>
          <a:prstGeom prst="rect">
            <a:avLst/>
          </a:prstGeom>
          <a:solidFill>
            <a:schemeClr val="bg1"/>
          </a:solidFill>
          <a:ln w="38100">
            <a:solidFill>
              <a:schemeClr val="bg1">
                <a:lumMod val="65000"/>
              </a:schemeClr>
            </a:solidFill>
            <a:miter lim="800000"/>
            <a:headEnd/>
            <a:tailEnd/>
          </a:ln>
        </p:spPr>
        <p:txBody>
          <a:bodyPr wrap="none" anchor="ctr"/>
          <a:lstStyle/>
          <a:p>
            <a:r>
              <a:rPr lang="de-DE" sz="2400"/>
              <a:t>R</a:t>
            </a:r>
            <a:r>
              <a:rPr lang="de-DE" sz="1800"/>
              <a:t>3</a:t>
            </a:r>
            <a:endParaRPr lang="de-DE" sz="2400"/>
          </a:p>
        </p:txBody>
      </p:sp>
      <p:sp>
        <p:nvSpPr>
          <p:cNvPr id="54283" name="Rectangle 11"/>
          <p:cNvSpPr>
            <a:spLocks noChangeArrowheads="1"/>
          </p:cNvSpPr>
          <p:nvPr/>
        </p:nvSpPr>
        <p:spPr bwMode="auto">
          <a:xfrm>
            <a:off x="6858000" y="457200"/>
            <a:ext cx="1600200" cy="914400"/>
          </a:xfrm>
          <a:prstGeom prst="rect">
            <a:avLst/>
          </a:prstGeom>
          <a:noFill/>
          <a:ln w="38100">
            <a:solidFill>
              <a:schemeClr val="bg1">
                <a:lumMod val="65000"/>
              </a:schemeClr>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r>
              <a:rPr lang="de-DE" sz="2400"/>
              <a:t>R</a:t>
            </a:r>
            <a:r>
              <a:rPr lang="de-DE" sz="1800"/>
              <a:t>11</a:t>
            </a:r>
            <a:endParaRPr lang="de-DE" sz="2400"/>
          </a:p>
        </p:txBody>
      </p:sp>
      <p:sp>
        <p:nvSpPr>
          <p:cNvPr id="54284" name="Rectangle 12"/>
          <p:cNvSpPr>
            <a:spLocks noChangeArrowheads="1"/>
          </p:cNvSpPr>
          <p:nvPr/>
        </p:nvSpPr>
        <p:spPr bwMode="auto">
          <a:xfrm>
            <a:off x="6858000" y="5105400"/>
            <a:ext cx="1600200" cy="838200"/>
          </a:xfrm>
          <a:prstGeom prst="rect">
            <a:avLst/>
          </a:prstGeom>
          <a:noFill/>
          <a:ln w="38100">
            <a:solidFill>
              <a:schemeClr val="bg1">
                <a:lumMod val="65000"/>
              </a:schemeClr>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r>
              <a:rPr lang="de-DE" sz="2400"/>
              <a:t>R</a:t>
            </a:r>
            <a:r>
              <a:rPr lang="de-DE" sz="1800"/>
              <a:t>13</a:t>
            </a:r>
            <a:endParaRPr lang="de-DE" sz="2400"/>
          </a:p>
        </p:txBody>
      </p:sp>
      <p:sp>
        <p:nvSpPr>
          <p:cNvPr id="54285" name="Rectangle 13"/>
          <p:cNvSpPr>
            <a:spLocks noChangeArrowheads="1"/>
          </p:cNvSpPr>
          <p:nvPr/>
        </p:nvSpPr>
        <p:spPr bwMode="auto">
          <a:xfrm>
            <a:off x="6858000" y="1371600"/>
            <a:ext cx="1600200" cy="1600200"/>
          </a:xfrm>
          <a:prstGeom prst="rect">
            <a:avLst/>
          </a:prstGeom>
          <a:noFill/>
          <a:ln w="38100">
            <a:solidFill>
              <a:schemeClr val="bg1">
                <a:lumMod val="65000"/>
              </a:schemeClr>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r>
              <a:rPr lang="de-DE" sz="2400"/>
              <a:t>R</a:t>
            </a:r>
            <a:r>
              <a:rPr lang="de-DE" sz="1800"/>
              <a:t>21</a:t>
            </a:r>
            <a:endParaRPr lang="de-DE" sz="2400"/>
          </a:p>
        </p:txBody>
      </p:sp>
      <p:sp>
        <p:nvSpPr>
          <p:cNvPr id="54286" name="Rectangle 14"/>
          <p:cNvSpPr>
            <a:spLocks noChangeArrowheads="1"/>
          </p:cNvSpPr>
          <p:nvPr/>
        </p:nvSpPr>
        <p:spPr bwMode="auto">
          <a:xfrm>
            <a:off x="6858000" y="5943600"/>
            <a:ext cx="1600200" cy="914400"/>
          </a:xfrm>
          <a:prstGeom prst="rect">
            <a:avLst/>
          </a:prstGeom>
          <a:solidFill>
            <a:schemeClr val="bg1"/>
          </a:solidFill>
          <a:ln w="38100">
            <a:solidFill>
              <a:schemeClr val="bg1">
                <a:lumMod val="65000"/>
              </a:schemeClr>
            </a:solidFill>
            <a:miter lim="800000"/>
            <a:headEnd/>
            <a:tailEnd/>
          </a:ln>
        </p:spPr>
        <p:txBody>
          <a:bodyPr wrap="none" anchor="ctr"/>
          <a:lstStyle/>
          <a:p>
            <a:r>
              <a:rPr lang="de-DE" sz="2400"/>
              <a:t>R</a:t>
            </a:r>
            <a:r>
              <a:rPr lang="de-DE" sz="1800"/>
              <a:t>33</a:t>
            </a:r>
            <a:endParaRPr lang="de-DE" sz="2400"/>
          </a:p>
        </p:txBody>
      </p:sp>
      <p:sp>
        <p:nvSpPr>
          <p:cNvPr id="54287" name="Rectangle 15"/>
          <p:cNvSpPr>
            <a:spLocks noChangeArrowheads="1"/>
          </p:cNvSpPr>
          <p:nvPr/>
        </p:nvSpPr>
        <p:spPr bwMode="auto">
          <a:xfrm>
            <a:off x="6858000" y="3200400"/>
            <a:ext cx="1600200" cy="1600200"/>
          </a:xfrm>
          <a:prstGeom prst="rect">
            <a:avLst/>
          </a:prstGeom>
          <a:noFill/>
          <a:ln w="38100">
            <a:solidFill>
              <a:schemeClr val="bg1">
                <a:lumMod val="65000"/>
              </a:schemeClr>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r>
              <a:rPr lang="de-DE" sz="2400"/>
              <a:t>R</a:t>
            </a:r>
            <a:r>
              <a:rPr lang="de-DE" sz="1800"/>
              <a:t>22</a:t>
            </a:r>
            <a:endParaRPr lang="de-DE" sz="2400"/>
          </a:p>
        </p:txBody>
      </p:sp>
      <p:cxnSp>
        <p:nvCxnSpPr>
          <p:cNvPr id="54288" name="AutoShape 16"/>
          <p:cNvCxnSpPr>
            <a:cxnSpLocks noChangeShapeType="1"/>
            <a:stCxn id="54276" idx="3"/>
            <a:endCxn id="54280" idx="1"/>
          </p:cNvCxnSpPr>
          <p:nvPr/>
        </p:nvCxnSpPr>
        <p:spPr bwMode="auto">
          <a:xfrm flipV="1">
            <a:off x="2305050" y="1828800"/>
            <a:ext cx="1333500" cy="762000"/>
          </a:xfrm>
          <a:prstGeom prst="straightConnector1">
            <a:avLst/>
          </a:prstGeom>
          <a:noFill/>
          <a:ln w="76200">
            <a:solidFill>
              <a:srgbClr val="800000"/>
            </a:solidFill>
            <a:round/>
            <a:headEnd/>
            <a:tailEnd type="triangle" w="med" len="med"/>
          </a:ln>
          <a:extLst>
            <a:ext uri="{909E8E84-426E-40dd-AFC4-6F175D3DCCD1}">
              <a14:hiddenFill xmlns:a14="http://schemas.microsoft.com/office/drawing/2010/main">
                <a:noFill/>
              </a14:hiddenFill>
            </a:ext>
          </a:extLst>
        </p:spPr>
      </p:cxnSp>
      <p:cxnSp>
        <p:nvCxnSpPr>
          <p:cNvPr id="54289" name="AutoShape 17"/>
          <p:cNvCxnSpPr>
            <a:cxnSpLocks noChangeShapeType="1"/>
            <a:stCxn id="54277" idx="3"/>
            <a:endCxn id="54281" idx="1"/>
          </p:cNvCxnSpPr>
          <p:nvPr/>
        </p:nvCxnSpPr>
        <p:spPr bwMode="auto">
          <a:xfrm>
            <a:off x="2305050" y="3848100"/>
            <a:ext cx="1333500" cy="76200"/>
          </a:xfrm>
          <a:prstGeom prst="straightConnector1">
            <a:avLst/>
          </a:prstGeom>
          <a:noFill/>
          <a:ln w="76200">
            <a:solidFill>
              <a:srgbClr val="800000"/>
            </a:solidFill>
            <a:round/>
            <a:headEnd/>
            <a:tailEnd type="triangle" w="med" len="med"/>
          </a:ln>
          <a:extLst>
            <a:ext uri="{909E8E84-426E-40dd-AFC4-6F175D3DCCD1}">
              <a14:hiddenFill xmlns:a14="http://schemas.microsoft.com/office/drawing/2010/main">
                <a:noFill/>
              </a14:hiddenFill>
            </a:ext>
          </a:extLst>
        </p:spPr>
      </p:cxnSp>
      <p:cxnSp>
        <p:nvCxnSpPr>
          <p:cNvPr id="54290" name="AutoShape 18"/>
          <p:cNvCxnSpPr>
            <a:cxnSpLocks noChangeShapeType="1"/>
            <a:stCxn id="54278" idx="3"/>
            <a:endCxn id="54282" idx="1"/>
          </p:cNvCxnSpPr>
          <p:nvPr/>
        </p:nvCxnSpPr>
        <p:spPr bwMode="auto">
          <a:xfrm>
            <a:off x="2305050" y="5181600"/>
            <a:ext cx="1333500" cy="342900"/>
          </a:xfrm>
          <a:prstGeom prst="straightConnector1">
            <a:avLst/>
          </a:prstGeom>
          <a:noFill/>
          <a:ln w="76200">
            <a:solidFill>
              <a:srgbClr val="800000"/>
            </a:solidFill>
            <a:round/>
            <a:headEnd/>
            <a:tailEnd type="triangle" w="med" len="med"/>
          </a:ln>
          <a:extLst>
            <a:ext uri="{909E8E84-426E-40dd-AFC4-6F175D3DCCD1}">
              <a14:hiddenFill xmlns:a14="http://schemas.microsoft.com/office/drawing/2010/main">
                <a:noFill/>
              </a14:hiddenFill>
            </a:ext>
          </a:extLst>
        </p:spPr>
      </p:cxnSp>
      <p:sp>
        <p:nvSpPr>
          <p:cNvPr id="54291" name="Text Box 19"/>
          <p:cNvSpPr txBox="1">
            <a:spLocks noChangeArrowheads="1"/>
          </p:cNvSpPr>
          <p:nvPr/>
        </p:nvSpPr>
        <p:spPr bwMode="auto">
          <a:xfrm>
            <a:off x="2664203" y="2362200"/>
            <a:ext cx="677108" cy="2989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vert="eaVert" wrap="none" anchor="ctr">
            <a:spAutoFit/>
          </a:bodyPr>
          <a:lstStyle>
            <a:lvl1pPr>
              <a:defRPr sz="2000">
                <a:solidFill>
                  <a:schemeClr val="tx1"/>
                </a:solidFill>
                <a:latin typeface="Arial" charset="0"/>
                <a:ea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000">
                <a:solidFill>
                  <a:schemeClr val="tx1"/>
                </a:solidFill>
                <a:latin typeface="Arial" charset="0"/>
                <a:ea typeface="ＭＳ Ｐゴシック" charset="0"/>
              </a:defRPr>
            </a:lvl9pPr>
          </a:lstStyle>
          <a:p>
            <a:pPr>
              <a:spcBef>
                <a:spcPct val="50000"/>
              </a:spcBef>
            </a:pPr>
            <a:r>
              <a:rPr lang="de-DE" sz="3200" dirty="0">
                <a:latin typeface="+mn-lt"/>
              </a:rPr>
              <a:t>Fragmentierung</a:t>
            </a:r>
            <a:endParaRPr lang="de-DE" sz="2400" dirty="0">
              <a:latin typeface="+mn-lt"/>
            </a:endParaRPr>
          </a:p>
        </p:txBody>
      </p:sp>
      <p:cxnSp>
        <p:nvCxnSpPr>
          <p:cNvPr id="54292" name="AutoShape 20"/>
          <p:cNvCxnSpPr>
            <a:cxnSpLocks noChangeShapeType="1"/>
            <a:stCxn id="54280" idx="3"/>
            <a:endCxn id="54283" idx="1"/>
          </p:cNvCxnSpPr>
          <p:nvPr/>
        </p:nvCxnSpPr>
        <p:spPr bwMode="auto">
          <a:xfrm flipV="1">
            <a:off x="5276850" y="914400"/>
            <a:ext cx="1562100" cy="914400"/>
          </a:xfrm>
          <a:prstGeom prst="straightConnector1">
            <a:avLst/>
          </a:prstGeom>
          <a:noFill/>
          <a:ln w="76200">
            <a:solidFill>
              <a:srgbClr val="800000"/>
            </a:solidFill>
            <a:round/>
            <a:headEnd/>
            <a:tailEnd type="triangle" w="med" len="med"/>
          </a:ln>
          <a:extLst>
            <a:ext uri="{909E8E84-426E-40dd-AFC4-6F175D3DCCD1}">
              <a14:hiddenFill xmlns:a14="http://schemas.microsoft.com/office/drawing/2010/main">
                <a:noFill/>
              </a14:hiddenFill>
            </a:ext>
          </a:extLst>
        </p:spPr>
      </p:cxnSp>
      <p:cxnSp>
        <p:nvCxnSpPr>
          <p:cNvPr id="54293" name="AutoShape 21"/>
          <p:cNvCxnSpPr>
            <a:cxnSpLocks noChangeShapeType="1"/>
            <a:stCxn id="54280" idx="3"/>
            <a:endCxn id="54284" idx="1"/>
          </p:cNvCxnSpPr>
          <p:nvPr/>
        </p:nvCxnSpPr>
        <p:spPr bwMode="auto">
          <a:xfrm>
            <a:off x="5276850" y="1828800"/>
            <a:ext cx="1562100" cy="3695700"/>
          </a:xfrm>
          <a:prstGeom prst="straightConnector1">
            <a:avLst/>
          </a:prstGeom>
          <a:noFill/>
          <a:ln w="76200">
            <a:solidFill>
              <a:srgbClr val="800000"/>
            </a:solidFill>
            <a:round/>
            <a:headEnd/>
            <a:tailEnd type="triangle" w="med" len="med"/>
          </a:ln>
          <a:extLst>
            <a:ext uri="{909E8E84-426E-40dd-AFC4-6F175D3DCCD1}">
              <a14:hiddenFill xmlns:a14="http://schemas.microsoft.com/office/drawing/2010/main">
                <a:noFill/>
              </a14:hiddenFill>
            </a:ext>
          </a:extLst>
        </p:spPr>
      </p:cxnSp>
      <p:cxnSp>
        <p:nvCxnSpPr>
          <p:cNvPr id="54294" name="AutoShape 22"/>
          <p:cNvCxnSpPr>
            <a:cxnSpLocks noChangeShapeType="1"/>
            <a:stCxn id="54281" idx="3"/>
            <a:endCxn id="54285" idx="1"/>
          </p:cNvCxnSpPr>
          <p:nvPr/>
        </p:nvCxnSpPr>
        <p:spPr bwMode="auto">
          <a:xfrm flipV="1">
            <a:off x="5276850" y="2171700"/>
            <a:ext cx="1562100" cy="1752600"/>
          </a:xfrm>
          <a:prstGeom prst="straightConnector1">
            <a:avLst/>
          </a:prstGeom>
          <a:noFill/>
          <a:ln w="76200">
            <a:solidFill>
              <a:srgbClr val="800000"/>
            </a:solidFill>
            <a:round/>
            <a:headEnd/>
            <a:tailEnd type="triangle" w="med" len="med"/>
          </a:ln>
          <a:extLst>
            <a:ext uri="{909E8E84-426E-40dd-AFC4-6F175D3DCCD1}">
              <a14:hiddenFill xmlns:a14="http://schemas.microsoft.com/office/drawing/2010/main">
                <a:noFill/>
              </a14:hiddenFill>
            </a:ext>
          </a:extLst>
        </p:spPr>
      </p:cxnSp>
      <p:cxnSp>
        <p:nvCxnSpPr>
          <p:cNvPr id="54295" name="AutoShape 23"/>
          <p:cNvCxnSpPr>
            <a:cxnSpLocks noChangeShapeType="1"/>
            <a:stCxn id="54281" idx="3"/>
            <a:endCxn id="54287" idx="1"/>
          </p:cNvCxnSpPr>
          <p:nvPr/>
        </p:nvCxnSpPr>
        <p:spPr bwMode="auto">
          <a:xfrm>
            <a:off x="5276850" y="3924300"/>
            <a:ext cx="1562100" cy="76200"/>
          </a:xfrm>
          <a:prstGeom prst="straightConnector1">
            <a:avLst/>
          </a:prstGeom>
          <a:noFill/>
          <a:ln w="76200">
            <a:solidFill>
              <a:srgbClr val="800000"/>
            </a:solidFill>
            <a:round/>
            <a:headEnd/>
            <a:tailEnd type="triangle" w="med" len="med"/>
          </a:ln>
          <a:extLst>
            <a:ext uri="{909E8E84-426E-40dd-AFC4-6F175D3DCCD1}">
              <a14:hiddenFill xmlns:a14="http://schemas.microsoft.com/office/drawing/2010/main">
                <a:noFill/>
              </a14:hiddenFill>
            </a:ext>
          </a:extLst>
        </p:spPr>
      </p:cxnSp>
      <p:cxnSp>
        <p:nvCxnSpPr>
          <p:cNvPr id="54296" name="AutoShape 24"/>
          <p:cNvCxnSpPr>
            <a:cxnSpLocks noChangeShapeType="1"/>
            <a:stCxn id="54282" idx="3"/>
            <a:endCxn id="54286" idx="1"/>
          </p:cNvCxnSpPr>
          <p:nvPr/>
        </p:nvCxnSpPr>
        <p:spPr bwMode="auto">
          <a:xfrm>
            <a:off x="5276850" y="5524500"/>
            <a:ext cx="1562100" cy="876300"/>
          </a:xfrm>
          <a:prstGeom prst="straightConnector1">
            <a:avLst/>
          </a:prstGeom>
          <a:noFill/>
          <a:ln w="76200">
            <a:solidFill>
              <a:srgbClr val="800000"/>
            </a:solidFill>
            <a:round/>
            <a:headEnd/>
            <a:tailEnd type="triangle" w="med" len="med"/>
          </a:ln>
          <a:extLst>
            <a:ext uri="{909E8E84-426E-40dd-AFC4-6F175D3DCCD1}">
              <a14:hiddenFill xmlns:a14="http://schemas.microsoft.com/office/drawing/2010/main">
                <a:noFill/>
              </a14:hiddenFill>
            </a:ext>
          </a:extLst>
        </p:spPr>
      </p:cxnSp>
      <p:sp>
        <p:nvSpPr>
          <p:cNvPr id="54297" name="Text Box 25"/>
          <p:cNvSpPr txBox="1">
            <a:spLocks noChangeArrowheads="1"/>
          </p:cNvSpPr>
          <p:nvPr/>
        </p:nvSpPr>
        <p:spPr bwMode="auto">
          <a:xfrm>
            <a:off x="8500289" y="1038225"/>
            <a:ext cx="553998" cy="1512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vert="eaVert" wrap="none" anchor="ctr">
            <a:spAutoFit/>
          </a:bodyPr>
          <a:lstStyle>
            <a:lvl1pPr>
              <a:defRPr sz="2000">
                <a:solidFill>
                  <a:schemeClr val="tx1"/>
                </a:solidFill>
                <a:latin typeface="Arial" charset="0"/>
                <a:ea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000">
                <a:solidFill>
                  <a:schemeClr val="tx1"/>
                </a:solidFill>
                <a:latin typeface="Arial" charset="0"/>
                <a:ea typeface="ＭＳ Ｐゴシック" charset="0"/>
              </a:defRPr>
            </a:lvl9pPr>
          </a:lstStyle>
          <a:p>
            <a:pPr>
              <a:spcBef>
                <a:spcPct val="50000"/>
              </a:spcBef>
            </a:pPr>
            <a:r>
              <a:rPr lang="de-DE" sz="2400">
                <a:latin typeface="+mn-lt"/>
              </a:rPr>
              <a:t>Station S1</a:t>
            </a:r>
          </a:p>
        </p:txBody>
      </p:sp>
      <p:sp>
        <p:nvSpPr>
          <p:cNvPr id="54298" name="Text Box 26"/>
          <p:cNvSpPr txBox="1">
            <a:spLocks noChangeArrowheads="1"/>
          </p:cNvSpPr>
          <p:nvPr/>
        </p:nvSpPr>
        <p:spPr bwMode="auto">
          <a:xfrm>
            <a:off x="8500289" y="3276600"/>
            <a:ext cx="553998" cy="1512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vert="eaVert" wrap="none" anchor="ctr">
            <a:spAutoFit/>
          </a:bodyPr>
          <a:lstStyle>
            <a:lvl1pPr>
              <a:defRPr sz="2000">
                <a:solidFill>
                  <a:schemeClr val="tx1"/>
                </a:solidFill>
                <a:latin typeface="Arial" charset="0"/>
                <a:ea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000">
                <a:solidFill>
                  <a:schemeClr val="tx1"/>
                </a:solidFill>
                <a:latin typeface="Arial" charset="0"/>
                <a:ea typeface="ＭＳ Ｐゴシック" charset="0"/>
              </a:defRPr>
            </a:lvl9pPr>
          </a:lstStyle>
          <a:p>
            <a:pPr>
              <a:spcBef>
                <a:spcPct val="50000"/>
              </a:spcBef>
            </a:pPr>
            <a:r>
              <a:rPr lang="de-DE" sz="2400">
                <a:latin typeface="+mn-lt"/>
              </a:rPr>
              <a:t>Station S2</a:t>
            </a:r>
          </a:p>
        </p:txBody>
      </p:sp>
      <p:sp>
        <p:nvSpPr>
          <p:cNvPr id="54299" name="Text Box 27"/>
          <p:cNvSpPr txBox="1">
            <a:spLocks noChangeArrowheads="1"/>
          </p:cNvSpPr>
          <p:nvPr/>
        </p:nvSpPr>
        <p:spPr bwMode="auto">
          <a:xfrm>
            <a:off x="8500289" y="5334000"/>
            <a:ext cx="553998" cy="1512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vert="eaVert" wrap="none" anchor="ctr">
            <a:spAutoFit/>
          </a:bodyPr>
          <a:lstStyle>
            <a:lvl1pPr>
              <a:defRPr sz="2000">
                <a:solidFill>
                  <a:schemeClr val="tx1"/>
                </a:solidFill>
                <a:latin typeface="Arial" charset="0"/>
                <a:ea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000">
                <a:solidFill>
                  <a:schemeClr val="tx1"/>
                </a:solidFill>
                <a:latin typeface="Arial" charset="0"/>
                <a:ea typeface="ＭＳ Ｐゴシック" charset="0"/>
              </a:defRPr>
            </a:lvl9pPr>
          </a:lstStyle>
          <a:p>
            <a:pPr>
              <a:spcBef>
                <a:spcPct val="50000"/>
              </a:spcBef>
            </a:pPr>
            <a:r>
              <a:rPr lang="de-DE" sz="2400">
                <a:latin typeface="+mn-lt"/>
              </a:rPr>
              <a:t>Station S3</a:t>
            </a:r>
          </a:p>
        </p:txBody>
      </p:sp>
      <p:sp>
        <p:nvSpPr>
          <p:cNvPr id="54300" name="Text Box 28"/>
          <p:cNvSpPr txBox="1">
            <a:spLocks noChangeArrowheads="1"/>
          </p:cNvSpPr>
          <p:nvPr/>
        </p:nvSpPr>
        <p:spPr bwMode="auto">
          <a:xfrm>
            <a:off x="533400" y="6018183"/>
            <a:ext cx="173857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defRPr sz="2000">
                <a:solidFill>
                  <a:schemeClr val="tx1"/>
                </a:solidFill>
                <a:latin typeface="Arial" charset="0"/>
                <a:ea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000">
                <a:solidFill>
                  <a:schemeClr val="tx1"/>
                </a:solidFill>
                <a:latin typeface="Arial" charset="0"/>
                <a:ea typeface="ＭＳ Ｐゴシック" charset="0"/>
              </a:defRPr>
            </a:lvl9pPr>
          </a:lstStyle>
          <a:p>
            <a:r>
              <a:rPr lang="de-DE">
                <a:latin typeface="+mn-lt"/>
              </a:rPr>
              <a:t>Benutzersicht</a:t>
            </a:r>
          </a:p>
        </p:txBody>
      </p:sp>
      <p:sp>
        <p:nvSpPr>
          <p:cNvPr id="54301" name="Text Box 29"/>
          <p:cNvSpPr txBox="1">
            <a:spLocks noChangeArrowheads="1"/>
          </p:cNvSpPr>
          <p:nvPr/>
        </p:nvSpPr>
        <p:spPr bwMode="auto">
          <a:xfrm>
            <a:off x="3521075" y="6200746"/>
            <a:ext cx="185279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defRPr sz="2000">
                <a:solidFill>
                  <a:schemeClr val="tx1"/>
                </a:solidFill>
                <a:latin typeface="Arial" charset="0"/>
                <a:ea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000">
                <a:solidFill>
                  <a:schemeClr val="tx1"/>
                </a:solidFill>
                <a:latin typeface="Arial" charset="0"/>
                <a:ea typeface="ＭＳ Ｐゴシック" charset="0"/>
              </a:defRPr>
            </a:lvl9pPr>
          </a:lstStyle>
          <a:p>
            <a:r>
              <a:rPr lang="de-DE">
                <a:latin typeface="+mn-lt"/>
              </a:rPr>
              <a:t>Logische Sicht</a:t>
            </a:r>
          </a:p>
        </p:txBody>
      </p:sp>
      <p:sp>
        <p:nvSpPr>
          <p:cNvPr id="54302" name="Text Box 30"/>
          <p:cNvSpPr txBox="1">
            <a:spLocks noChangeArrowheads="1"/>
          </p:cNvSpPr>
          <p:nvPr/>
        </p:nvSpPr>
        <p:spPr bwMode="auto">
          <a:xfrm>
            <a:off x="6656388" y="58708"/>
            <a:ext cx="19950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defRPr sz="2000">
                <a:solidFill>
                  <a:schemeClr val="tx1"/>
                </a:solidFill>
                <a:latin typeface="Arial" charset="0"/>
                <a:ea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000">
                <a:solidFill>
                  <a:schemeClr val="tx1"/>
                </a:solidFill>
                <a:latin typeface="Arial" charset="0"/>
                <a:ea typeface="ＭＳ Ｐゴシック" charset="0"/>
              </a:defRPr>
            </a:lvl9pPr>
          </a:lstStyle>
          <a:p>
            <a:r>
              <a:rPr lang="de-DE" dirty="0">
                <a:latin typeface="+mn-lt"/>
              </a:rPr>
              <a:t>Physische Sicht</a:t>
            </a:r>
          </a:p>
        </p:txBody>
      </p:sp>
    </p:spTree>
    <p:extLst>
      <p:ext uri="{BB962C8B-B14F-4D97-AF65-F5344CB8AC3E}">
        <p14:creationId xmlns:p14="http://schemas.microsoft.com/office/powerpoint/2010/main" val="302010593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Verteilte Relationale Datenbanken</a:t>
            </a:r>
            <a:endParaRPr lang="de-DE" dirty="0"/>
          </a:p>
        </p:txBody>
      </p:sp>
      <p:sp>
        <p:nvSpPr>
          <p:cNvPr id="3" name="Inhaltsplatzhalter 2"/>
          <p:cNvSpPr>
            <a:spLocks noGrp="1"/>
          </p:cNvSpPr>
          <p:nvPr>
            <p:ph idx="1"/>
          </p:nvPr>
        </p:nvSpPr>
        <p:spPr/>
        <p:txBody>
          <a:bodyPr/>
          <a:lstStyle/>
          <a:p>
            <a:r>
              <a:rPr lang="de-DE" dirty="0" smtClean="0"/>
              <a:t>Beispiel: Horizontale Partitionierung</a:t>
            </a:r>
            <a:endParaRPr lang="de-DE" b="1" dirty="0">
              <a:latin typeface="Arial" charset="0"/>
            </a:endParaRPr>
          </a:p>
          <a:p>
            <a:endParaRPr lang="de-DE" dirty="0"/>
          </a:p>
        </p:txBody>
      </p:sp>
      <p:pic>
        <p:nvPicPr>
          <p:cNvPr id="4" name="Bild 3"/>
          <p:cNvPicPr>
            <a:picLocks noChangeAspect="1" noChangeArrowheads="1"/>
          </p:cNvPicPr>
          <p:nvPr/>
        </p:nvPicPr>
        <p:blipFill>
          <a:blip r:embed="rId2"/>
          <a:srcRect/>
          <a:stretch>
            <a:fillRect/>
          </a:stretch>
        </p:blipFill>
        <p:spPr bwMode="auto">
          <a:xfrm>
            <a:off x="242775" y="2230667"/>
            <a:ext cx="3714001" cy="3705790"/>
          </a:xfrm>
          <a:prstGeom prst="rect">
            <a:avLst/>
          </a:prstGeom>
        </p:spPr>
      </p:pic>
      <p:pic>
        <p:nvPicPr>
          <p:cNvPr id="6" name="Bild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5840" y="2230667"/>
            <a:ext cx="4168160" cy="3705790"/>
          </a:xfrm>
          <a:prstGeom prst="rect">
            <a:avLst/>
          </a:prstGeom>
        </p:spPr>
      </p:pic>
      <p:sp>
        <p:nvSpPr>
          <p:cNvPr id="7" name="Pfeil nach rechts 6"/>
          <p:cNvSpPr/>
          <p:nvPr/>
        </p:nvSpPr>
        <p:spPr>
          <a:xfrm>
            <a:off x="4090575" y="3736227"/>
            <a:ext cx="819289" cy="610333"/>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328785927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Verteilte Relationale Datenbanken</a:t>
            </a:r>
            <a:endParaRPr lang="de-DE" dirty="0"/>
          </a:p>
        </p:txBody>
      </p:sp>
      <p:sp>
        <p:nvSpPr>
          <p:cNvPr id="3" name="Inhaltsplatzhalter 2"/>
          <p:cNvSpPr>
            <a:spLocks noGrp="1"/>
          </p:cNvSpPr>
          <p:nvPr>
            <p:ph idx="1"/>
          </p:nvPr>
        </p:nvSpPr>
        <p:spPr/>
        <p:txBody>
          <a:bodyPr/>
          <a:lstStyle/>
          <a:p>
            <a:r>
              <a:rPr lang="de-DE" dirty="0" smtClean="0"/>
              <a:t>Beispiel: Horizontale Partitionierung</a:t>
            </a:r>
            <a:endParaRPr lang="de-DE" b="1" dirty="0">
              <a:latin typeface="Arial" charset="0"/>
            </a:endParaRPr>
          </a:p>
          <a:p>
            <a:endParaRPr lang="de-DE" dirty="0"/>
          </a:p>
        </p:txBody>
      </p:sp>
      <p:pic>
        <p:nvPicPr>
          <p:cNvPr id="58" name="Bild 57"/>
          <p:cNvPicPr>
            <a:picLocks noChangeAspect="1"/>
          </p:cNvPicPr>
          <p:nvPr/>
        </p:nvPicPr>
        <p:blipFill rotWithShape="1">
          <a:blip r:embed="rId2"/>
          <a:srcRect l="132" t="-2405" r="493" b="23705"/>
          <a:stretch/>
        </p:blipFill>
        <p:spPr>
          <a:xfrm>
            <a:off x="734634" y="2001056"/>
            <a:ext cx="6536987" cy="4293257"/>
          </a:xfrm>
          <a:prstGeom prst="rect">
            <a:avLst/>
          </a:prstGeom>
        </p:spPr>
      </p:pic>
    </p:spTree>
    <p:extLst>
      <p:ext uri="{BB962C8B-B14F-4D97-AF65-F5344CB8AC3E}">
        <p14:creationId xmlns:p14="http://schemas.microsoft.com/office/powerpoint/2010/main" val="149598481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Verteilte Relationale Datenbanken</a:t>
            </a:r>
            <a:endParaRPr lang="de-DE" dirty="0"/>
          </a:p>
        </p:txBody>
      </p:sp>
      <p:sp>
        <p:nvSpPr>
          <p:cNvPr id="3" name="Inhaltsplatzhalter 2"/>
          <p:cNvSpPr>
            <a:spLocks noGrp="1"/>
          </p:cNvSpPr>
          <p:nvPr>
            <p:ph idx="1"/>
          </p:nvPr>
        </p:nvSpPr>
        <p:spPr/>
        <p:txBody>
          <a:bodyPr/>
          <a:lstStyle/>
          <a:p>
            <a:r>
              <a:rPr lang="de-DE" dirty="0">
                <a:latin typeface="Arial" charset="0"/>
              </a:rPr>
              <a:t>Zuweisung eines Fragments zu einem Knoten: </a:t>
            </a:r>
            <a:r>
              <a:rPr lang="de-DE" b="1" dirty="0">
                <a:latin typeface="Arial" charset="0"/>
              </a:rPr>
              <a:t>Allokation</a:t>
            </a:r>
          </a:p>
          <a:p>
            <a:r>
              <a:rPr lang="de-DE" dirty="0" smtClean="0"/>
              <a:t>Kriterien</a:t>
            </a:r>
          </a:p>
          <a:p>
            <a:pPr lvl="1"/>
            <a:r>
              <a:rPr lang="de-DE" dirty="0" smtClean="0">
                <a:latin typeface="Arial" charset="0"/>
              </a:rPr>
              <a:t>Welche </a:t>
            </a:r>
            <a:r>
              <a:rPr lang="de-DE" dirty="0">
                <a:latin typeface="Arial" charset="0"/>
              </a:rPr>
              <a:t>Anwendungen greifen in welcher Form (lesend/schreibend)</a:t>
            </a:r>
          </a:p>
          <a:p>
            <a:pPr lvl="1"/>
            <a:r>
              <a:rPr lang="de-DE" dirty="0">
                <a:latin typeface="Arial" charset="0"/>
              </a:rPr>
              <a:t>wie häufig</a:t>
            </a:r>
          </a:p>
          <a:p>
            <a:pPr lvl="1"/>
            <a:r>
              <a:rPr lang="de-DE" dirty="0">
                <a:latin typeface="Arial" charset="0"/>
              </a:rPr>
              <a:t>mit welchen Auswahl/Selektionsprädikaten</a:t>
            </a:r>
          </a:p>
          <a:p>
            <a:pPr lvl="1"/>
            <a:r>
              <a:rPr lang="de-DE" dirty="0">
                <a:latin typeface="Arial" charset="0"/>
              </a:rPr>
              <a:t>auf welche Relationen und Attribute zu</a:t>
            </a:r>
          </a:p>
          <a:p>
            <a:pPr lvl="1"/>
            <a:r>
              <a:rPr lang="de-DE" dirty="0">
                <a:latin typeface="Arial" charset="0"/>
              </a:rPr>
              <a:t>und welche Datenmengen müssen dabei übertragen werden</a:t>
            </a:r>
          </a:p>
          <a:p>
            <a:pPr lvl="1"/>
            <a:endParaRPr lang="de-DE" b="1" dirty="0">
              <a:latin typeface="Arial" charset="0"/>
            </a:endParaRPr>
          </a:p>
          <a:p>
            <a:endParaRPr lang="de-DE" dirty="0"/>
          </a:p>
        </p:txBody>
      </p:sp>
    </p:spTree>
    <p:extLst>
      <p:ext uri="{BB962C8B-B14F-4D97-AF65-F5344CB8AC3E}">
        <p14:creationId xmlns:p14="http://schemas.microsoft.com/office/powerpoint/2010/main" val="282674794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noFill/>
        </p:spPr>
        <p:txBody>
          <a:bodyPr lIns="90488" tIns="44450" rIns="90488" bIns="44450"/>
          <a:lstStyle/>
          <a:p>
            <a:r>
              <a:rPr lang="de-DE">
                <a:latin typeface="Arial" charset="0"/>
              </a:rPr>
              <a:t>Warum Daten(banken) replizieren?</a:t>
            </a:r>
          </a:p>
        </p:txBody>
      </p:sp>
      <p:sp>
        <p:nvSpPr>
          <p:cNvPr id="60419" name="Rectangle 9"/>
          <p:cNvSpPr>
            <a:spLocks noGrp="1" noChangeArrowheads="1"/>
          </p:cNvSpPr>
          <p:nvPr>
            <p:ph type="body" idx="1"/>
          </p:nvPr>
        </p:nvSpPr>
        <p:spPr>
          <a:xfrm>
            <a:off x="708025" y="1369732"/>
            <a:ext cx="8172450" cy="4956456"/>
          </a:xfrm>
          <a:noFill/>
        </p:spPr>
        <p:txBody>
          <a:bodyPr lIns="90488" tIns="44450" rIns="90488" bIns="44450"/>
          <a:lstStyle/>
          <a:p>
            <a:pPr>
              <a:lnSpc>
                <a:spcPct val="120000"/>
              </a:lnSpc>
            </a:pPr>
            <a:r>
              <a:rPr lang="de-DE" dirty="0">
                <a:latin typeface="Arial" charset="0"/>
              </a:rPr>
              <a:t> Gebe Benutzern lokale Kopien wegen</a:t>
            </a:r>
          </a:p>
          <a:p>
            <a:pPr lvl="1">
              <a:lnSpc>
                <a:spcPct val="120000"/>
              </a:lnSpc>
              <a:buFontTx/>
              <a:buChar char="-"/>
            </a:pPr>
            <a:r>
              <a:rPr lang="de-DE" dirty="0">
                <a:latin typeface="Arial" charset="0"/>
              </a:rPr>
              <a:t>Performance</a:t>
            </a:r>
          </a:p>
          <a:p>
            <a:pPr lvl="1">
              <a:lnSpc>
                <a:spcPct val="120000"/>
              </a:lnSpc>
              <a:buFontTx/>
              <a:buChar char="-"/>
            </a:pPr>
            <a:r>
              <a:rPr lang="de-DE" dirty="0">
                <a:latin typeface="Arial" charset="0"/>
              </a:rPr>
              <a:t>Verfügbarkeit</a:t>
            </a:r>
          </a:p>
          <a:p>
            <a:pPr lvl="1">
              <a:lnSpc>
                <a:spcPct val="120000"/>
              </a:lnSpc>
              <a:buFontTx/>
              <a:buChar char="-"/>
            </a:pPr>
            <a:r>
              <a:rPr lang="de-DE" dirty="0">
                <a:latin typeface="Arial" charset="0"/>
              </a:rPr>
              <a:t>Mobilität (</a:t>
            </a:r>
            <a:r>
              <a:rPr lang="de-DE" dirty="0" err="1">
                <a:latin typeface="Arial" charset="0"/>
              </a:rPr>
              <a:t>disconnected</a:t>
            </a:r>
            <a:r>
              <a:rPr lang="de-DE" dirty="0">
                <a:latin typeface="Arial" charset="0"/>
              </a:rPr>
              <a:t> </a:t>
            </a:r>
            <a:r>
              <a:rPr lang="de-DE" dirty="0" err="1">
                <a:latin typeface="Arial" charset="0"/>
              </a:rPr>
              <a:t>users</a:t>
            </a:r>
            <a:r>
              <a:rPr lang="de-DE" dirty="0">
                <a:latin typeface="Arial" charset="0"/>
              </a:rPr>
              <a:t>)</a:t>
            </a:r>
          </a:p>
          <a:p>
            <a:pPr>
              <a:lnSpc>
                <a:spcPct val="120000"/>
              </a:lnSpc>
            </a:pPr>
            <a:r>
              <a:rPr lang="de-DE" dirty="0">
                <a:latin typeface="Arial" charset="0"/>
              </a:rPr>
              <a:t>ABER ... Was passiert wenn sie Updates durchführen?</a:t>
            </a:r>
          </a:p>
          <a:p>
            <a:pPr>
              <a:lnSpc>
                <a:spcPct val="120000"/>
              </a:lnSpc>
            </a:pPr>
            <a:r>
              <a:rPr lang="de-DE" dirty="0">
                <a:latin typeface="Arial" charset="0"/>
              </a:rPr>
              <a:t>Updates müssen zu anderen Kopien propagiert </a:t>
            </a:r>
            <a:r>
              <a:rPr lang="de-DE" dirty="0" smtClean="0">
                <a:latin typeface="Arial" charset="0"/>
              </a:rPr>
              <a:t>werden</a:t>
            </a:r>
          </a:p>
          <a:p>
            <a:pPr>
              <a:lnSpc>
                <a:spcPct val="120000"/>
              </a:lnSpc>
            </a:pPr>
            <a:r>
              <a:rPr lang="de-DE" dirty="0" smtClean="0">
                <a:latin typeface="Arial" charset="0"/>
              </a:rPr>
              <a:t>Verschiedene Strategien (siehe Literatur)</a:t>
            </a:r>
            <a:endParaRPr lang="de-DE" dirty="0">
              <a:latin typeface="Arial" charset="0"/>
            </a:endParaRPr>
          </a:p>
        </p:txBody>
      </p:sp>
    </p:spTree>
    <p:extLst>
      <p:ext uri="{BB962C8B-B14F-4D97-AF65-F5344CB8AC3E}">
        <p14:creationId xmlns:p14="http://schemas.microsoft.com/office/powerpoint/2010/main" val="32029445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Verteilte Relationale Datenbanken</a:t>
            </a:r>
            <a:endParaRPr lang="de-DE" dirty="0"/>
          </a:p>
        </p:txBody>
      </p:sp>
      <p:sp>
        <p:nvSpPr>
          <p:cNvPr id="3" name="Inhaltsplatzhalter 2"/>
          <p:cNvSpPr>
            <a:spLocks noGrp="1"/>
          </p:cNvSpPr>
          <p:nvPr>
            <p:ph idx="1"/>
          </p:nvPr>
        </p:nvSpPr>
        <p:spPr/>
        <p:txBody>
          <a:bodyPr/>
          <a:lstStyle/>
          <a:p>
            <a:r>
              <a:rPr lang="de-DE" dirty="0" smtClean="0"/>
              <a:t>Verteilte DBs haben sich nicht durchgesetzt</a:t>
            </a:r>
          </a:p>
          <a:p>
            <a:r>
              <a:rPr lang="de-DE" dirty="0" smtClean="0"/>
              <a:t>Kommerzielle Implementierungen</a:t>
            </a:r>
          </a:p>
          <a:p>
            <a:pPr lvl="1"/>
            <a:r>
              <a:rPr lang="de-DE" dirty="0" smtClean="0"/>
              <a:t>Verteilte Transaktionen (2PC – 2 Phase Commit)</a:t>
            </a:r>
          </a:p>
          <a:p>
            <a:pPr lvl="1"/>
            <a:r>
              <a:rPr lang="de-DE" dirty="0" smtClean="0"/>
              <a:t>Benutzung von Tabellen auf anderen Knoten (sog. „Links“ in Oracle)</a:t>
            </a:r>
          </a:p>
          <a:p>
            <a:endParaRPr lang="de-DE" dirty="0"/>
          </a:p>
        </p:txBody>
      </p:sp>
    </p:spTree>
    <p:extLst>
      <p:ext uri="{BB962C8B-B14F-4D97-AF65-F5344CB8AC3E}">
        <p14:creationId xmlns:p14="http://schemas.microsoft.com/office/powerpoint/2010/main" val="359396588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Ressourcenproblematik</a:t>
            </a:r>
            <a:endParaRPr lang="de-DE" dirty="0"/>
          </a:p>
        </p:txBody>
      </p:sp>
      <p:sp>
        <p:nvSpPr>
          <p:cNvPr id="3" name="Inhaltsplatzhalter 2"/>
          <p:cNvSpPr>
            <a:spLocks noGrp="1"/>
          </p:cNvSpPr>
          <p:nvPr>
            <p:ph idx="1"/>
          </p:nvPr>
        </p:nvSpPr>
        <p:spPr/>
        <p:txBody>
          <a:bodyPr>
            <a:normAutofit/>
          </a:bodyPr>
          <a:lstStyle/>
          <a:p>
            <a:r>
              <a:rPr lang="de-DE" dirty="0" smtClean="0"/>
              <a:t>Verteilung wird für Relationale Datenbanken als „unnatürlich</a:t>
            </a:r>
            <a:r>
              <a:rPr lang="de-DE" smtClean="0"/>
              <a:t>“ angesehen</a:t>
            </a:r>
          </a:p>
          <a:p>
            <a:r>
              <a:rPr lang="de-DE" smtClean="0"/>
              <a:t>Einige </a:t>
            </a:r>
            <a:r>
              <a:rPr lang="de-DE" dirty="0" smtClean="0"/>
              <a:t>Organisationen haben eigene Wege gesucht, allen voran Google und Amazon</a:t>
            </a:r>
          </a:p>
          <a:p>
            <a:pPr lvl="1"/>
            <a:r>
              <a:rPr lang="de-DE" dirty="0" smtClean="0"/>
              <a:t>Diese betreiben große Cluster und müssen große Datenmengen verarbeiten</a:t>
            </a:r>
          </a:p>
          <a:p>
            <a:pPr lvl="1"/>
            <a:r>
              <a:rPr lang="de-DE" dirty="0" smtClean="0"/>
              <a:t>Wille, die Relationalen Datenbanken bei ihnen abzulösen</a:t>
            </a:r>
          </a:p>
          <a:p>
            <a:pPr lvl="1"/>
            <a:r>
              <a:rPr lang="de-DE" dirty="0" smtClean="0"/>
              <a:t>Ergebnis: </a:t>
            </a:r>
            <a:r>
              <a:rPr lang="de-DE" dirty="0" err="1" smtClean="0"/>
              <a:t>BigTable</a:t>
            </a:r>
            <a:r>
              <a:rPr lang="de-DE" dirty="0" smtClean="0"/>
              <a:t> (Google, 2008) und Dynamo (Amazon, 2007)</a:t>
            </a:r>
          </a:p>
          <a:p>
            <a:pPr marL="274320" lvl="1" indent="0">
              <a:buNone/>
            </a:pPr>
            <a:endParaRPr lang="de-DE" dirty="0" smtClean="0"/>
          </a:p>
          <a:p>
            <a:pPr lvl="1"/>
            <a:endParaRPr lang="de-DE" dirty="0"/>
          </a:p>
        </p:txBody>
      </p:sp>
      <p:sp>
        <p:nvSpPr>
          <p:cNvPr id="5" name="Rechteck 4"/>
          <p:cNvSpPr/>
          <p:nvPr/>
        </p:nvSpPr>
        <p:spPr>
          <a:xfrm>
            <a:off x="245916" y="4713277"/>
            <a:ext cx="8736216" cy="646331"/>
          </a:xfrm>
          <a:prstGeom prst="rect">
            <a:avLst/>
          </a:prstGeom>
          <a:ln>
            <a:solidFill>
              <a:srgbClr val="4F81BD"/>
            </a:solidFill>
          </a:ln>
        </p:spPr>
        <p:txBody>
          <a:bodyPr wrap="square">
            <a:spAutoFit/>
          </a:bodyPr>
          <a:lstStyle/>
          <a:p>
            <a:r>
              <a:rPr lang="de-DE" sz="1200" dirty="0"/>
              <a:t>Fay Chang, Jeffrey Dean, Sanjay </a:t>
            </a:r>
            <a:r>
              <a:rPr lang="de-DE" sz="1200" dirty="0" err="1"/>
              <a:t>Ghemawat</a:t>
            </a:r>
            <a:r>
              <a:rPr lang="de-DE" sz="1200" dirty="0"/>
              <a:t>, Wilson C. </a:t>
            </a:r>
            <a:r>
              <a:rPr lang="de-DE" sz="1200" dirty="0" err="1"/>
              <a:t>Hsieh</a:t>
            </a:r>
            <a:r>
              <a:rPr lang="de-DE" sz="1200" dirty="0"/>
              <a:t>, Deborah A. Wallach, Mike </a:t>
            </a:r>
            <a:r>
              <a:rPr lang="de-DE" sz="1200" dirty="0" err="1"/>
              <a:t>Burrows</a:t>
            </a:r>
            <a:r>
              <a:rPr lang="de-DE" sz="1200" dirty="0"/>
              <a:t>, </a:t>
            </a:r>
            <a:r>
              <a:rPr lang="de-DE" sz="1200" dirty="0" err="1"/>
              <a:t>Tushar</a:t>
            </a:r>
            <a:r>
              <a:rPr lang="de-DE" sz="1200" dirty="0"/>
              <a:t> Chandra, Andrew </a:t>
            </a:r>
            <a:r>
              <a:rPr lang="de-DE" sz="1200" dirty="0" err="1"/>
              <a:t>Fikes</a:t>
            </a:r>
            <a:r>
              <a:rPr lang="de-DE" sz="1200" dirty="0"/>
              <a:t>, </a:t>
            </a:r>
            <a:r>
              <a:rPr lang="de-DE" sz="1200" dirty="0" err="1"/>
              <a:t>and</a:t>
            </a:r>
            <a:r>
              <a:rPr lang="de-DE" sz="1200" dirty="0"/>
              <a:t> Robert E. Gruber. 2008. </a:t>
            </a:r>
            <a:r>
              <a:rPr lang="de-DE" sz="1200" b="1" dirty="0" err="1"/>
              <a:t>Bigtable</a:t>
            </a:r>
            <a:r>
              <a:rPr lang="de-DE" sz="1200" b="1" dirty="0"/>
              <a:t>: A Distributed Storage System </a:t>
            </a:r>
            <a:r>
              <a:rPr lang="de-DE" sz="1200" b="1" dirty="0" err="1"/>
              <a:t>for</a:t>
            </a:r>
            <a:r>
              <a:rPr lang="de-DE" sz="1200" b="1" dirty="0"/>
              <a:t> Structured Data</a:t>
            </a:r>
            <a:r>
              <a:rPr lang="de-DE" sz="1200" dirty="0"/>
              <a:t>. ACM Trans. </a:t>
            </a:r>
            <a:r>
              <a:rPr lang="de-DE" sz="1200" dirty="0" err="1"/>
              <a:t>Comput</a:t>
            </a:r>
            <a:r>
              <a:rPr lang="de-DE" sz="1200" dirty="0"/>
              <a:t>. Syst. 26, 2, </a:t>
            </a:r>
            <a:r>
              <a:rPr lang="de-DE" sz="1200" dirty="0" err="1"/>
              <a:t>Article</a:t>
            </a:r>
            <a:r>
              <a:rPr lang="de-DE" sz="1200" dirty="0"/>
              <a:t> 4 (June 2008), 26 </a:t>
            </a:r>
            <a:r>
              <a:rPr lang="de-DE" sz="1200" dirty="0" err="1"/>
              <a:t>pages</a:t>
            </a:r>
            <a:r>
              <a:rPr lang="de-DE" sz="1200" dirty="0"/>
              <a:t>. DOI=10.1145/1365815.1365816 </a:t>
            </a:r>
            <a:r>
              <a:rPr lang="de-DE" sz="1200" dirty="0">
                <a:hlinkClick r:id="rId2"/>
              </a:rPr>
              <a:t>http://doi.acm.org/10.1145/</a:t>
            </a:r>
            <a:r>
              <a:rPr lang="de-DE" sz="1200" dirty="0" smtClean="0">
                <a:hlinkClick r:id="rId2"/>
              </a:rPr>
              <a:t>1365815.1365816</a:t>
            </a:r>
            <a:endParaRPr lang="de-DE" sz="1200" dirty="0" smtClean="0"/>
          </a:p>
        </p:txBody>
      </p:sp>
      <p:sp>
        <p:nvSpPr>
          <p:cNvPr id="6" name="Rechteck 5"/>
          <p:cNvSpPr/>
          <p:nvPr/>
        </p:nvSpPr>
        <p:spPr>
          <a:xfrm>
            <a:off x="245916" y="5481381"/>
            <a:ext cx="8736216" cy="769441"/>
          </a:xfrm>
          <a:prstGeom prst="rect">
            <a:avLst/>
          </a:prstGeom>
          <a:ln>
            <a:solidFill>
              <a:srgbClr val="4F81BD"/>
            </a:solidFill>
          </a:ln>
        </p:spPr>
        <p:txBody>
          <a:bodyPr wrap="square">
            <a:spAutoFit/>
          </a:bodyPr>
          <a:lstStyle/>
          <a:p>
            <a:r>
              <a:rPr lang="de-DE" sz="1100" dirty="0"/>
              <a:t>Giuseppe </a:t>
            </a:r>
            <a:r>
              <a:rPr lang="de-DE" sz="1100" dirty="0" err="1"/>
              <a:t>DeCandia</a:t>
            </a:r>
            <a:r>
              <a:rPr lang="de-DE" sz="1100" dirty="0"/>
              <a:t>, Deniz </a:t>
            </a:r>
            <a:r>
              <a:rPr lang="de-DE" sz="1100" dirty="0" err="1"/>
              <a:t>Hastorun</a:t>
            </a:r>
            <a:r>
              <a:rPr lang="de-DE" sz="1100" dirty="0"/>
              <a:t>, </a:t>
            </a:r>
            <a:r>
              <a:rPr lang="de-DE" sz="1100" dirty="0" err="1"/>
              <a:t>Madan</a:t>
            </a:r>
            <a:r>
              <a:rPr lang="de-DE" sz="1100" dirty="0"/>
              <a:t> </a:t>
            </a:r>
            <a:r>
              <a:rPr lang="de-DE" sz="1100" dirty="0" err="1"/>
              <a:t>Jampani</a:t>
            </a:r>
            <a:r>
              <a:rPr lang="de-DE" sz="1100" dirty="0"/>
              <a:t>, </a:t>
            </a:r>
            <a:r>
              <a:rPr lang="de-DE" sz="1100" dirty="0" err="1"/>
              <a:t>Gunavardhan</a:t>
            </a:r>
            <a:r>
              <a:rPr lang="de-DE" sz="1100" dirty="0"/>
              <a:t> </a:t>
            </a:r>
            <a:r>
              <a:rPr lang="de-DE" sz="1100" dirty="0" err="1"/>
              <a:t>Kakulapati</a:t>
            </a:r>
            <a:r>
              <a:rPr lang="de-DE" sz="1100" dirty="0"/>
              <a:t>, </a:t>
            </a:r>
            <a:r>
              <a:rPr lang="de-DE" sz="1100" dirty="0" err="1"/>
              <a:t>Avinash</a:t>
            </a:r>
            <a:r>
              <a:rPr lang="de-DE" sz="1100" dirty="0"/>
              <a:t> </a:t>
            </a:r>
            <a:r>
              <a:rPr lang="de-DE" sz="1100" dirty="0" err="1"/>
              <a:t>Lakshman</a:t>
            </a:r>
            <a:r>
              <a:rPr lang="de-DE" sz="1100" dirty="0"/>
              <a:t>, Alex </a:t>
            </a:r>
            <a:r>
              <a:rPr lang="de-DE" sz="1100" dirty="0" err="1"/>
              <a:t>Pilchin</a:t>
            </a:r>
            <a:r>
              <a:rPr lang="de-DE" sz="1100" dirty="0"/>
              <a:t>, </a:t>
            </a:r>
            <a:r>
              <a:rPr lang="de-DE" sz="1100" dirty="0" err="1"/>
              <a:t>Swaminathan</a:t>
            </a:r>
            <a:r>
              <a:rPr lang="de-DE" sz="1100" dirty="0"/>
              <a:t> </a:t>
            </a:r>
            <a:r>
              <a:rPr lang="de-DE" sz="1100" dirty="0" err="1"/>
              <a:t>Sivasubramanian</a:t>
            </a:r>
            <a:r>
              <a:rPr lang="de-DE" sz="1100" dirty="0"/>
              <a:t>, Peter </a:t>
            </a:r>
            <a:r>
              <a:rPr lang="de-DE" sz="1100" dirty="0" err="1"/>
              <a:t>Vosshall</a:t>
            </a:r>
            <a:r>
              <a:rPr lang="de-DE" sz="1100" dirty="0"/>
              <a:t>, </a:t>
            </a:r>
            <a:r>
              <a:rPr lang="de-DE" sz="1100" dirty="0" err="1"/>
              <a:t>and</a:t>
            </a:r>
            <a:r>
              <a:rPr lang="de-DE" sz="1100" dirty="0"/>
              <a:t> Werner Vogels. 2007. </a:t>
            </a:r>
            <a:r>
              <a:rPr lang="de-DE" sz="1100" b="1" dirty="0"/>
              <a:t>Dynamo: </a:t>
            </a:r>
            <a:r>
              <a:rPr lang="de-DE" sz="1100" b="1" dirty="0" err="1"/>
              <a:t>amazon's</a:t>
            </a:r>
            <a:r>
              <a:rPr lang="de-DE" sz="1100" b="1" dirty="0"/>
              <a:t> </a:t>
            </a:r>
            <a:r>
              <a:rPr lang="de-DE" sz="1100" b="1" dirty="0" err="1"/>
              <a:t>highly</a:t>
            </a:r>
            <a:r>
              <a:rPr lang="de-DE" sz="1100" b="1" dirty="0"/>
              <a:t> </a:t>
            </a:r>
            <a:r>
              <a:rPr lang="de-DE" sz="1100" b="1" dirty="0" err="1"/>
              <a:t>available</a:t>
            </a:r>
            <a:r>
              <a:rPr lang="de-DE" sz="1100" b="1" dirty="0"/>
              <a:t> </a:t>
            </a:r>
            <a:r>
              <a:rPr lang="de-DE" sz="1100" b="1" dirty="0" err="1"/>
              <a:t>key-value</a:t>
            </a:r>
            <a:r>
              <a:rPr lang="de-DE" sz="1100" b="1" dirty="0"/>
              <a:t> </a:t>
            </a:r>
            <a:r>
              <a:rPr lang="de-DE" sz="1100" b="1" dirty="0" err="1"/>
              <a:t>store</a:t>
            </a:r>
            <a:r>
              <a:rPr lang="de-DE" sz="1100" dirty="0"/>
              <a:t>. In </a:t>
            </a:r>
            <a:r>
              <a:rPr lang="de-DE" sz="1100" dirty="0" err="1"/>
              <a:t>Proceedings</a:t>
            </a:r>
            <a:r>
              <a:rPr lang="de-DE" sz="1100" dirty="0"/>
              <a:t> </a:t>
            </a:r>
            <a:r>
              <a:rPr lang="de-DE" sz="1100" dirty="0" err="1"/>
              <a:t>of</a:t>
            </a:r>
            <a:r>
              <a:rPr lang="de-DE" sz="1100" dirty="0"/>
              <a:t> </a:t>
            </a:r>
            <a:r>
              <a:rPr lang="de-DE" sz="1100" dirty="0" err="1"/>
              <a:t>twenty</a:t>
            </a:r>
            <a:r>
              <a:rPr lang="de-DE" sz="1100" dirty="0"/>
              <a:t>-first ACM SIGOPS </a:t>
            </a:r>
            <a:r>
              <a:rPr lang="de-DE" sz="1100" dirty="0" err="1"/>
              <a:t>symposium</a:t>
            </a:r>
            <a:r>
              <a:rPr lang="de-DE" sz="1100" dirty="0"/>
              <a:t> on Operating </a:t>
            </a:r>
            <a:r>
              <a:rPr lang="de-DE" sz="1100" dirty="0" err="1"/>
              <a:t>systems</a:t>
            </a:r>
            <a:r>
              <a:rPr lang="de-DE" sz="1100" dirty="0"/>
              <a:t> </a:t>
            </a:r>
            <a:r>
              <a:rPr lang="de-DE" sz="1100" dirty="0" err="1"/>
              <a:t>principles</a:t>
            </a:r>
            <a:r>
              <a:rPr lang="de-DE" sz="1100" dirty="0"/>
              <a:t> (SOSP '07). ACM, New York, NY, USA, 205-220. DOI=10.1145/1294261.1294281 </a:t>
            </a:r>
            <a:r>
              <a:rPr lang="de-DE" sz="1100" dirty="0">
                <a:hlinkClick r:id="rId3"/>
              </a:rPr>
              <a:t>http://doi.acm.org/10.1145/</a:t>
            </a:r>
            <a:r>
              <a:rPr lang="de-DE" sz="1100" dirty="0" smtClean="0">
                <a:hlinkClick r:id="rId3"/>
              </a:rPr>
              <a:t>1294261.1294281</a:t>
            </a:r>
            <a:endParaRPr lang="de-DE" sz="1100" dirty="0" smtClean="0"/>
          </a:p>
        </p:txBody>
      </p:sp>
    </p:spTree>
    <p:extLst>
      <p:ext uri="{BB962C8B-B14F-4D97-AF65-F5344CB8AC3E}">
        <p14:creationId xmlns:p14="http://schemas.microsoft.com/office/powerpoint/2010/main" val="297110204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WP „Das Softwareprojekt“</a:t>
            </a:r>
          </a:p>
        </p:txBody>
      </p:sp>
      <p:pic>
        <p:nvPicPr>
          <p:cNvPr id="4" name="Inhaltsplatzhalter 3"/>
          <p:cNvPicPr>
            <a:picLocks noGrp="1" noChangeAspect="1"/>
          </p:cNvPicPr>
          <p:nvPr>
            <p:ph idx="1"/>
          </p:nvPr>
        </p:nvPicPr>
        <p:blipFill rotWithShape="1">
          <a:blip r:embed="rId2"/>
          <a:srcRect t="1732" b="3159"/>
          <a:stretch/>
        </p:blipFill>
        <p:spPr>
          <a:xfrm>
            <a:off x="251520" y="1700808"/>
            <a:ext cx="8458200" cy="3252807"/>
          </a:xfrm>
        </p:spPr>
      </p:pic>
    </p:spTree>
    <p:extLst>
      <p:ext uri="{BB962C8B-B14F-4D97-AF65-F5344CB8AC3E}">
        <p14:creationId xmlns:p14="http://schemas.microsoft.com/office/powerpoint/2010/main" val="89368624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Inhalt</a:t>
            </a:r>
            <a:endParaRPr lang="de-DE" dirty="0"/>
          </a:p>
        </p:txBody>
      </p:sp>
      <p:sp>
        <p:nvSpPr>
          <p:cNvPr id="3" name="Inhaltsplatzhalter 2"/>
          <p:cNvSpPr>
            <a:spLocks noGrp="1"/>
          </p:cNvSpPr>
          <p:nvPr>
            <p:ph idx="1"/>
          </p:nvPr>
        </p:nvSpPr>
        <p:spPr/>
        <p:txBody>
          <a:bodyPr/>
          <a:lstStyle/>
          <a:p>
            <a:r>
              <a:rPr lang="de-DE" dirty="0" smtClean="0"/>
              <a:t>Verwendung und Probleme des Relationalen Modells</a:t>
            </a:r>
          </a:p>
          <a:p>
            <a:r>
              <a:rPr lang="de-DE" dirty="0" smtClean="0">
                <a:solidFill>
                  <a:srgbClr val="D2533C"/>
                </a:solidFill>
              </a:rPr>
              <a:t>Der Begriff „</a:t>
            </a:r>
            <a:r>
              <a:rPr lang="de-DE" dirty="0" err="1" smtClean="0">
                <a:solidFill>
                  <a:srgbClr val="D2533C"/>
                </a:solidFill>
              </a:rPr>
              <a:t>NoSQL</a:t>
            </a:r>
            <a:r>
              <a:rPr lang="de-DE" dirty="0" smtClean="0">
                <a:solidFill>
                  <a:srgbClr val="D2533C"/>
                </a:solidFill>
              </a:rPr>
              <a:t>“</a:t>
            </a:r>
          </a:p>
          <a:p>
            <a:r>
              <a:rPr lang="de-DE" dirty="0" smtClean="0"/>
              <a:t>Datenmodelle</a:t>
            </a:r>
          </a:p>
          <a:p>
            <a:r>
              <a:rPr lang="de-DE" dirty="0" smtClean="0"/>
              <a:t>Verteilungsmodelle</a:t>
            </a:r>
          </a:p>
          <a:p>
            <a:r>
              <a:rPr lang="de-DE" dirty="0" smtClean="0"/>
              <a:t>Konsistenz</a:t>
            </a:r>
          </a:p>
          <a:p>
            <a:r>
              <a:rPr lang="de-DE" dirty="0" err="1" smtClean="0"/>
              <a:t>Versionierung</a:t>
            </a:r>
            <a:endParaRPr lang="de-DE" dirty="0" smtClean="0"/>
          </a:p>
          <a:p>
            <a:r>
              <a:rPr lang="de-DE" dirty="0" err="1" smtClean="0"/>
              <a:t>Map-Reduce</a:t>
            </a:r>
            <a:endParaRPr lang="de-DE" dirty="0" smtClean="0"/>
          </a:p>
          <a:p>
            <a:r>
              <a:rPr lang="de-DE" dirty="0" smtClean="0"/>
              <a:t>Ausgewählte </a:t>
            </a:r>
            <a:r>
              <a:rPr lang="de-DE" dirty="0" err="1" smtClean="0"/>
              <a:t>NoSQL</a:t>
            </a:r>
            <a:r>
              <a:rPr lang="de-DE" dirty="0" smtClean="0"/>
              <a:t>-Datenbanken</a:t>
            </a:r>
            <a:endParaRPr lang="de-DE" dirty="0"/>
          </a:p>
        </p:txBody>
      </p:sp>
    </p:spTree>
    <p:extLst>
      <p:ext uri="{BB962C8B-B14F-4D97-AF65-F5344CB8AC3E}">
        <p14:creationId xmlns:p14="http://schemas.microsoft.com/office/powerpoint/2010/main" val="105092126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Der Begriff „</a:t>
            </a:r>
            <a:r>
              <a:rPr lang="de-DE" dirty="0" err="1" smtClean="0"/>
              <a:t>NoSQL</a:t>
            </a:r>
            <a:r>
              <a:rPr lang="de-DE" dirty="0" smtClean="0"/>
              <a:t>“</a:t>
            </a:r>
            <a:endParaRPr lang="de-DE" dirty="0"/>
          </a:p>
        </p:txBody>
      </p:sp>
      <p:sp>
        <p:nvSpPr>
          <p:cNvPr id="3" name="Inhaltsplatzhalter 2"/>
          <p:cNvSpPr>
            <a:spLocks noGrp="1"/>
          </p:cNvSpPr>
          <p:nvPr>
            <p:ph idx="1"/>
          </p:nvPr>
        </p:nvSpPr>
        <p:spPr>
          <a:xfrm>
            <a:off x="457200" y="1513036"/>
            <a:ext cx="8229600" cy="4876800"/>
          </a:xfrm>
        </p:spPr>
        <p:txBody>
          <a:bodyPr>
            <a:normAutofit fontScale="92500" lnSpcReduction="10000"/>
          </a:bodyPr>
          <a:lstStyle/>
          <a:p>
            <a:r>
              <a:rPr lang="de-DE" sz="1800" dirty="0" smtClean="0"/>
              <a:t>Keine einheitliche Definition</a:t>
            </a:r>
          </a:p>
          <a:p>
            <a:pPr lvl="1"/>
            <a:r>
              <a:rPr lang="de-DE" sz="1600" dirty="0" smtClean="0"/>
              <a:t>Auch die gängige Meinung „not-</a:t>
            </a:r>
            <a:r>
              <a:rPr lang="de-DE" sz="1600" dirty="0" err="1" smtClean="0"/>
              <a:t>only</a:t>
            </a:r>
            <a:r>
              <a:rPr lang="de-DE" sz="1600" dirty="0" smtClean="0"/>
              <a:t> SQL“ ist nicht sinnvoll</a:t>
            </a:r>
          </a:p>
          <a:p>
            <a:r>
              <a:rPr lang="de-DE" sz="1800" dirty="0" err="1" smtClean="0"/>
              <a:t>NoSQL</a:t>
            </a:r>
            <a:r>
              <a:rPr lang="de-DE" sz="1800" dirty="0" smtClean="0"/>
              <a:t> ist ironischerweise sogar der Name einer Open-Source </a:t>
            </a:r>
            <a:r>
              <a:rPr lang="de-DE" sz="1800" u="sng" dirty="0" smtClean="0"/>
              <a:t>Relationalen</a:t>
            </a:r>
            <a:r>
              <a:rPr lang="de-DE" sz="1800" dirty="0" smtClean="0"/>
              <a:t> Datenbank (späte </a:t>
            </a:r>
            <a:r>
              <a:rPr lang="de-DE" sz="1800" dirty="0"/>
              <a:t>90er Jahre, </a:t>
            </a:r>
            <a:r>
              <a:rPr lang="de-DE" sz="1800" dirty="0">
                <a:hlinkClick r:id="rId2"/>
              </a:rPr>
              <a:t>http://www.strozzi.it/cgi-bin/CSA/tw7/I/en_US/nosql/Home%</a:t>
            </a:r>
            <a:r>
              <a:rPr lang="de-DE" sz="1800" dirty="0" smtClean="0">
                <a:hlinkClick r:id="rId2"/>
              </a:rPr>
              <a:t>20Page</a:t>
            </a:r>
            <a:r>
              <a:rPr lang="de-DE" sz="1800" dirty="0" smtClean="0"/>
              <a:t>)</a:t>
            </a:r>
          </a:p>
          <a:p>
            <a:r>
              <a:rPr lang="de-DE" sz="1800" dirty="0" smtClean="0"/>
              <a:t>Begriff für Alternativen zu Relationalen DBs</a:t>
            </a:r>
          </a:p>
          <a:p>
            <a:pPr lvl="1"/>
            <a:r>
              <a:rPr lang="de-DE" sz="1400" dirty="0" smtClean="0"/>
              <a:t>Benutzung kam in einem Meeting zur Diskussion von </a:t>
            </a:r>
            <a:r>
              <a:rPr lang="de-DE" sz="1400" dirty="0" err="1" smtClean="0"/>
              <a:t>RelDB</a:t>
            </a:r>
            <a:r>
              <a:rPr lang="de-DE" sz="1400" dirty="0" smtClean="0"/>
              <a:t>-Alternativen im Juni 2009 auf</a:t>
            </a:r>
          </a:p>
          <a:p>
            <a:r>
              <a:rPr lang="de-DE" sz="1800" b="1" dirty="0" smtClean="0"/>
              <a:t>Charakteristiken von </a:t>
            </a:r>
            <a:r>
              <a:rPr lang="de-DE" sz="1800" b="1" dirty="0" err="1" smtClean="0"/>
              <a:t>NoSQL</a:t>
            </a:r>
            <a:r>
              <a:rPr lang="de-DE" sz="1800" b="1" dirty="0" smtClean="0"/>
              <a:t>-Datenbanken</a:t>
            </a:r>
          </a:p>
          <a:p>
            <a:pPr lvl="1"/>
            <a:r>
              <a:rPr lang="de-DE" sz="1400" dirty="0" smtClean="0"/>
              <a:t>Kein relationales Modell, kein SQL (allerdings manchmal sehr ähnliche Sprachen, oder völlig verschiedene)</a:t>
            </a:r>
          </a:p>
          <a:p>
            <a:pPr lvl="1"/>
            <a:r>
              <a:rPr lang="de-DE" sz="1400" dirty="0" smtClean="0"/>
              <a:t>Oftmals Open-Source-Projekte</a:t>
            </a:r>
          </a:p>
          <a:p>
            <a:pPr lvl="1"/>
            <a:r>
              <a:rPr lang="de-DE" sz="1400" dirty="0" smtClean="0"/>
              <a:t>Oftmals Clusterfähig (daher kein ACID, sondern verschiedene Konsistenz- und Verteilungsmodelle)</a:t>
            </a:r>
          </a:p>
          <a:p>
            <a:pPr lvl="1"/>
            <a:r>
              <a:rPr lang="de-DE" sz="1400" dirty="0" smtClean="0"/>
              <a:t>Mit </a:t>
            </a:r>
            <a:r>
              <a:rPr lang="de-DE" sz="1400" dirty="0" err="1" smtClean="0"/>
              <a:t>NoSQL</a:t>
            </a:r>
            <a:r>
              <a:rPr lang="de-DE" sz="1400" dirty="0" smtClean="0"/>
              <a:t> werden eher DB-Systeme ab dem Web-Zeitalter gemeint (frühes 21. Jhdt.)</a:t>
            </a:r>
          </a:p>
          <a:p>
            <a:pPr lvl="1"/>
            <a:r>
              <a:rPr lang="de-DE" sz="1400" dirty="0" smtClean="0"/>
              <a:t>Kein Schema – neue Attribute lassen sich später hinzufügen</a:t>
            </a:r>
          </a:p>
          <a:p>
            <a:r>
              <a:rPr lang="de-DE" sz="1800" dirty="0" smtClean="0"/>
              <a:t>„</a:t>
            </a:r>
            <a:r>
              <a:rPr lang="de-DE" sz="1800" dirty="0" err="1" smtClean="0"/>
              <a:t>NoSQL</a:t>
            </a:r>
            <a:r>
              <a:rPr lang="de-DE" sz="1800" dirty="0" smtClean="0"/>
              <a:t>“ ist eher eine Bewegung als eine Technologie</a:t>
            </a:r>
          </a:p>
          <a:p>
            <a:r>
              <a:rPr lang="de-DE" sz="1800" dirty="0" smtClean="0"/>
              <a:t>Relationale Systeme sind uns bekannt, stabil, </a:t>
            </a:r>
            <a:r>
              <a:rPr lang="de-DE" sz="1800" dirty="0" err="1" smtClean="0"/>
              <a:t>featurereich</a:t>
            </a:r>
            <a:r>
              <a:rPr lang="de-DE" sz="1800" dirty="0" smtClean="0"/>
              <a:t>, weit verbreitet!</a:t>
            </a:r>
          </a:p>
          <a:p>
            <a:r>
              <a:rPr lang="de-DE" sz="1800" dirty="0" smtClean="0"/>
              <a:t>Wir kommen hin zu einer „</a:t>
            </a:r>
            <a:r>
              <a:rPr lang="de-DE" sz="1800" dirty="0" err="1" smtClean="0"/>
              <a:t>polyglot</a:t>
            </a:r>
            <a:r>
              <a:rPr lang="de-DE" sz="1800" dirty="0" smtClean="0"/>
              <a:t> </a:t>
            </a:r>
            <a:r>
              <a:rPr lang="de-DE" sz="1800" dirty="0" err="1" smtClean="0"/>
              <a:t>persistence</a:t>
            </a:r>
            <a:r>
              <a:rPr lang="de-DE" sz="1800" dirty="0" smtClean="0"/>
              <a:t>“ („mehrsprachig“) – je nach Anwendungsgebiet, die </a:t>
            </a:r>
            <a:r>
              <a:rPr lang="de-DE" sz="1800" u="sng" dirty="0" smtClean="0"/>
              <a:t>angemessene</a:t>
            </a:r>
            <a:r>
              <a:rPr lang="de-DE" sz="1800" dirty="0" smtClean="0"/>
              <a:t> Technologie wählen</a:t>
            </a:r>
            <a:endParaRPr lang="de-DE" sz="1400" dirty="0" smtClean="0"/>
          </a:p>
        </p:txBody>
      </p:sp>
      <p:sp>
        <p:nvSpPr>
          <p:cNvPr id="4" name="Rechteck 3"/>
          <p:cNvSpPr/>
          <p:nvPr/>
        </p:nvSpPr>
        <p:spPr>
          <a:xfrm>
            <a:off x="657924" y="3304692"/>
            <a:ext cx="7696184" cy="1606447"/>
          </a:xfrm>
          <a:prstGeom prst="rect">
            <a:avLst/>
          </a:prstGeom>
          <a:noFill/>
          <a:ln>
            <a:solidFill>
              <a:srgbClr val="4F81B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62932751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Inhalt</a:t>
            </a:r>
            <a:endParaRPr lang="de-DE" dirty="0"/>
          </a:p>
        </p:txBody>
      </p:sp>
      <p:sp>
        <p:nvSpPr>
          <p:cNvPr id="3" name="Inhaltsplatzhalter 2"/>
          <p:cNvSpPr>
            <a:spLocks noGrp="1"/>
          </p:cNvSpPr>
          <p:nvPr>
            <p:ph idx="1"/>
          </p:nvPr>
        </p:nvSpPr>
        <p:spPr/>
        <p:txBody>
          <a:bodyPr/>
          <a:lstStyle/>
          <a:p>
            <a:r>
              <a:rPr lang="de-DE" dirty="0" smtClean="0"/>
              <a:t>Verwendung und Probleme des Relationalen Modells</a:t>
            </a:r>
          </a:p>
          <a:p>
            <a:r>
              <a:rPr lang="de-DE" dirty="0" smtClean="0"/>
              <a:t>Der Begriff „</a:t>
            </a:r>
            <a:r>
              <a:rPr lang="de-DE" dirty="0" err="1" smtClean="0"/>
              <a:t>NoSQL</a:t>
            </a:r>
            <a:r>
              <a:rPr lang="de-DE" dirty="0" smtClean="0"/>
              <a:t>“</a:t>
            </a:r>
          </a:p>
          <a:p>
            <a:r>
              <a:rPr lang="de-DE" dirty="0" smtClean="0">
                <a:solidFill>
                  <a:srgbClr val="D2533C"/>
                </a:solidFill>
              </a:rPr>
              <a:t>Datenmodelle</a:t>
            </a:r>
          </a:p>
          <a:p>
            <a:r>
              <a:rPr lang="de-DE" dirty="0" smtClean="0"/>
              <a:t>Verteilungsmodelle</a:t>
            </a:r>
          </a:p>
          <a:p>
            <a:r>
              <a:rPr lang="de-DE" dirty="0" smtClean="0"/>
              <a:t>Konsistenz</a:t>
            </a:r>
          </a:p>
          <a:p>
            <a:r>
              <a:rPr lang="de-DE" dirty="0" err="1" smtClean="0"/>
              <a:t>Versionierung</a:t>
            </a:r>
            <a:endParaRPr lang="de-DE" dirty="0" smtClean="0"/>
          </a:p>
          <a:p>
            <a:r>
              <a:rPr lang="de-DE" dirty="0" err="1" smtClean="0"/>
              <a:t>Map-Reduce</a:t>
            </a:r>
            <a:endParaRPr lang="de-DE" dirty="0" smtClean="0"/>
          </a:p>
          <a:p>
            <a:r>
              <a:rPr lang="de-DE" dirty="0" smtClean="0"/>
              <a:t>Ausgewählte </a:t>
            </a:r>
            <a:r>
              <a:rPr lang="de-DE" dirty="0" err="1" smtClean="0"/>
              <a:t>NoSQL</a:t>
            </a:r>
            <a:r>
              <a:rPr lang="de-DE" dirty="0" smtClean="0"/>
              <a:t>-Datenbanken</a:t>
            </a:r>
            <a:endParaRPr lang="de-DE" dirty="0"/>
          </a:p>
        </p:txBody>
      </p:sp>
    </p:spTree>
    <p:extLst>
      <p:ext uri="{BB962C8B-B14F-4D97-AF65-F5344CB8AC3E}">
        <p14:creationId xmlns:p14="http://schemas.microsoft.com/office/powerpoint/2010/main" val="105092126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Datenmodelle</a:t>
            </a:r>
            <a:endParaRPr lang="de-DE" dirty="0"/>
          </a:p>
        </p:txBody>
      </p:sp>
      <p:sp>
        <p:nvSpPr>
          <p:cNvPr id="3" name="Inhaltsplatzhalter 2"/>
          <p:cNvSpPr>
            <a:spLocks noGrp="1"/>
          </p:cNvSpPr>
          <p:nvPr>
            <p:ph idx="1"/>
          </p:nvPr>
        </p:nvSpPr>
        <p:spPr/>
        <p:txBody>
          <a:bodyPr/>
          <a:lstStyle/>
          <a:p>
            <a:r>
              <a:rPr lang="de-DE" dirty="0" smtClean="0"/>
              <a:t>Der Begriff „Datenmodell“ ist überladen</a:t>
            </a:r>
          </a:p>
          <a:p>
            <a:r>
              <a:rPr lang="de-DE" dirty="0" smtClean="0"/>
              <a:t>Gemeint ist hier </a:t>
            </a:r>
            <a:r>
              <a:rPr lang="de-DE" b="1" dirty="0" smtClean="0"/>
              <a:t>nicht</a:t>
            </a:r>
            <a:r>
              <a:rPr lang="de-DE" dirty="0" smtClean="0"/>
              <a:t> das Datenmodell der Anwendung („Fachliches Datenmodell“, „Domänenmodell“, ...)</a:t>
            </a:r>
          </a:p>
          <a:p>
            <a:r>
              <a:rPr lang="de-DE" dirty="0" smtClean="0"/>
              <a:t>...sondern das Modell, das beschreibt, wie wir mit einer bestimmten Datenbank interagieren bzw. </a:t>
            </a:r>
            <a:r>
              <a:rPr lang="de-DE" b="1" dirty="0" smtClean="0"/>
              <a:t>wie die Datenbank die Daten organisiert</a:t>
            </a:r>
          </a:p>
          <a:p>
            <a:pPr lvl="1"/>
            <a:r>
              <a:rPr lang="de-DE" dirty="0" smtClean="0"/>
              <a:t>z. B. das Relationale Modell mit Tabellen, Zeilen/Spalten, Beziehungen über Fremdschlüssel</a:t>
            </a:r>
          </a:p>
          <a:p>
            <a:pPr lvl="1"/>
            <a:endParaRPr lang="de-DE" dirty="0"/>
          </a:p>
        </p:txBody>
      </p:sp>
    </p:spTree>
    <p:extLst>
      <p:ext uri="{BB962C8B-B14F-4D97-AF65-F5344CB8AC3E}">
        <p14:creationId xmlns:p14="http://schemas.microsoft.com/office/powerpoint/2010/main" val="20616717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Datenmodelle</a:t>
            </a:r>
            <a:endParaRPr lang="de-DE" dirty="0"/>
          </a:p>
        </p:txBody>
      </p:sp>
      <p:sp>
        <p:nvSpPr>
          <p:cNvPr id="3" name="Inhaltsplatzhalter 2"/>
          <p:cNvSpPr>
            <a:spLocks noGrp="1"/>
          </p:cNvSpPr>
          <p:nvPr>
            <p:ph idx="1"/>
          </p:nvPr>
        </p:nvSpPr>
        <p:spPr/>
        <p:txBody>
          <a:bodyPr/>
          <a:lstStyle/>
          <a:p>
            <a:r>
              <a:rPr lang="de-DE" dirty="0" err="1" smtClean="0"/>
              <a:t>NoSQL</a:t>
            </a:r>
            <a:r>
              <a:rPr lang="de-DE" dirty="0" smtClean="0"/>
              <a:t> verwenden andere Datenmodelle als Grundlage</a:t>
            </a:r>
          </a:p>
          <a:p>
            <a:r>
              <a:rPr lang="de-DE" dirty="0" smtClean="0"/>
              <a:t>Es lassen sich folgende Kategorien identifizieren</a:t>
            </a:r>
          </a:p>
          <a:p>
            <a:pPr lvl="1"/>
            <a:r>
              <a:rPr lang="de-DE" dirty="0" err="1" smtClean="0"/>
              <a:t>key-value</a:t>
            </a:r>
            <a:endParaRPr lang="de-DE" dirty="0" smtClean="0"/>
          </a:p>
          <a:p>
            <a:pPr lvl="1"/>
            <a:r>
              <a:rPr lang="de-DE" dirty="0" err="1" smtClean="0"/>
              <a:t>document</a:t>
            </a:r>
            <a:endParaRPr lang="de-DE" dirty="0" smtClean="0"/>
          </a:p>
          <a:p>
            <a:pPr lvl="1"/>
            <a:r>
              <a:rPr lang="de-DE" dirty="0" err="1" smtClean="0"/>
              <a:t>column-family</a:t>
            </a:r>
            <a:endParaRPr lang="de-DE" dirty="0" smtClean="0"/>
          </a:p>
          <a:p>
            <a:pPr lvl="1"/>
            <a:r>
              <a:rPr lang="de-DE" dirty="0" err="1" smtClean="0"/>
              <a:t>graph</a:t>
            </a:r>
            <a:endParaRPr lang="de-DE" dirty="0" smtClean="0"/>
          </a:p>
          <a:p>
            <a:pPr lvl="1"/>
            <a:endParaRPr lang="de-DE" dirty="0"/>
          </a:p>
        </p:txBody>
      </p:sp>
      <p:sp>
        <p:nvSpPr>
          <p:cNvPr id="4" name="Geschweifte Klammer rechts 3"/>
          <p:cNvSpPr/>
          <p:nvPr/>
        </p:nvSpPr>
        <p:spPr>
          <a:xfrm>
            <a:off x="2764212" y="2552683"/>
            <a:ext cx="236576" cy="104597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sp>
        <p:nvSpPr>
          <p:cNvPr id="5" name="Rechteck 4"/>
          <p:cNvSpPr/>
          <p:nvPr/>
        </p:nvSpPr>
        <p:spPr>
          <a:xfrm>
            <a:off x="3000788" y="2887454"/>
            <a:ext cx="4905685" cy="369332"/>
          </a:xfrm>
          <a:prstGeom prst="rect">
            <a:avLst/>
          </a:prstGeom>
        </p:spPr>
        <p:txBody>
          <a:bodyPr wrap="none">
            <a:spAutoFit/>
          </a:bodyPr>
          <a:lstStyle/>
          <a:p>
            <a:r>
              <a:rPr lang="de-DE" dirty="0" smtClean="0"/>
              <a:t>deren Datenmodelle sind </a:t>
            </a:r>
            <a:r>
              <a:rPr lang="de-DE" b="1" dirty="0" smtClean="0"/>
              <a:t>Aggregat-orientiert</a:t>
            </a:r>
            <a:endParaRPr lang="de-DE" b="1" dirty="0"/>
          </a:p>
        </p:txBody>
      </p:sp>
      <p:sp>
        <p:nvSpPr>
          <p:cNvPr id="6" name="Pfeil nach rechts 5"/>
          <p:cNvSpPr/>
          <p:nvPr/>
        </p:nvSpPr>
        <p:spPr>
          <a:xfrm rot="5400000">
            <a:off x="6283340" y="3361264"/>
            <a:ext cx="819289" cy="610333"/>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de-DE"/>
          </a:p>
        </p:txBody>
      </p:sp>
      <p:sp>
        <p:nvSpPr>
          <p:cNvPr id="7" name="Rechteck 6"/>
          <p:cNvSpPr/>
          <p:nvPr/>
        </p:nvSpPr>
        <p:spPr>
          <a:xfrm>
            <a:off x="4511677" y="4208940"/>
            <a:ext cx="4196220" cy="523220"/>
          </a:xfrm>
          <a:prstGeom prst="rect">
            <a:avLst/>
          </a:prstGeom>
        </p:spPr>
        <p:txBody>
          <a:bodyPr wrap="square">
            <a:spAutoFit/>
          </a:bodyPr>
          <a:lstStyle/>
          <a:p>
            <a:pPr algn="ctr"/>
            <a:r>
              <a:rPr lang="de-DE" sz="2800" dirty="0" smtClean="0">
                <a:solidFill>
                  <a:srgbClr val="800000"/>
                </a:solidFill>
              </a:rPr>
              <a:t>Was ist ein „Aggregat“?</a:t>
            </a:r>
            <a:endParaRPr lang="de-DE" sz="2800" dirty="0">
              <a:solidFill>
                <a:srgbClr val="800000"/>
              </a:solidFill>
            </a:endParaRPr>
          </a:p>
        </p:txBody>
      </p:sp>
    </p:spTree>
    <p:extLst>
      <p:ext uri="{BB962C8B-B14F-4D97-AF65-F5344CB8AC3E}">
        <p14:creationId xmlns:p14="http://schemas.microsoft.com/office/powerpoint/2010/main" val="349465335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Aggregate</a:t>
            </a:r>
            <a:endParaRPr lang="de-DE" dirty="0"/>
          </a:p>
        </p:txBody>
      </p:sp>
      <p:sp>
        <p:nvSpPr>
          <p:cNvPr id="3" name="Inhaltsplatzhalter 2"/>
          <p:cNvSpPr>
            <a:spLocks noGrp="1"/>
          </p:cNvSpPr>
          <p:nvPr>
            <p:ph idx="1"/>
          </p:nvPr>
        </p:nvSpPr>
        <p:spPr/>
        <p:txBody>
          <a:bodyPr/>
          <a:lstStyle/>
          <a:p>
            <a:r>
              <a:rPr lang="de-DE" dirty="0" smtClean="0"/>
              <a:t>Im Relationalen Modell werden die Daten in </a:t>
            </a:r>
            <a:r>
              <a:rPr lang="de-DE" dirty="0" err="1" smtClean="0"/>
              <a:t>Tupeln</a:t>
            </a:r>
            <a:r>
              <a:rPr lang="de-DE" dirty="0" smtClean="0"/>
              <a:t> organisiert</a:t>
            </a:r>
            <a:endParaRPr lang="de-DE" dirty="0"/>
          </a:p>
        </p:txBody>
      </p:sp>
      <p:pic>
        <p:nvPicPr>
          <p:cNvPr id="4" name="Bild 3"/>
          <p:cNvPicPr>
            <a:picLocks noChangeAspect="1"/>
          </p:cNvPicPr>
          <p:nvPr/>
        </p:nvPicPr>
        <p:blipFill>
          <a:blip r:embed="rId2"/>
          <a:stretch>
            <a:fillRect/>
          </a:stretch>
        </p:blipFill>
        <p:spPr>
          <a:xfrm>
            <a:off x="718409" y="2390208"/>
            <a:ext cx="5068462" cy="3898108"/>
          </a:xfrm>
          <a:prstGeom prst="rect">
            <a:avLst/>
          </a:prstGeom>
        </p:spPr>
      </p:pic>
      <p:sp>
        <p:nvSpPr>
          <p:cNvPr id="5" name="Rechteck 4"/>
          <p:cNvSpPr/>
          <p:nvPr/>
        </p:nvSpPr>
        <p:spPr>
          <a:xfrm>
            <a:off x="6224798" y="6224449"/>
            <a:ext cx="2241256" cy="261610"/>
          </a:xfrm>
          <a:prstGeom prst="rect">
            <a:avLst/>
          </a:prstGeom>
        </p:spPr>
        <p:txBody>
          <a:bodyPr wrap="none">
            <a:spAutoFit/>
          </a:bodyPr>
          <a:lstStyle/>
          <a:p>
            <a:r>
              <a:rPr lang="de-DE" sz="1100" dirty="0" smtClean="0"/>
              <a:t>[Quelle: Fowler: </a:t>
            </a:r>
            <a:r>
              <a:rPr lang="de-DE" sz="1100" dirty="0" err="1" smtClean="0"/>
              <a:t>NoSQL</a:t>
            </a:r>
            <a:r>
              <a:rPr lang="de-DE" sz="1100" dirty="0" smtClean="0"/>
              <a:t> </a:t>
            </a:r>
            <a:r>
              <a:rPr lang="de-DE" sz="1100" dirty="0" err="1" smtClean="0"/>
              <a:t>Distilled</a:t>
            </a:r>
            <a:r>
              <a:rPr lang="de-DE" sz="1100" dirty="0" smtClean="0"/>
              <a:t>]</a:t>
            </a:r>
            <a:endParaRPr lang="de-DE" sz="1100" dirty="0"/>
          </a:p>
        </p:txBody>
      </p:sp>
      <p:sp>
        <p:nvSpPr>
          <p:cNvPr id="6" name="Gefaltete Ecke 5"/>
          <p:cNvSpPr/>
          <p:nvPr/>
        </p:nvSpPr>
        <p:spPr>
          <a:xfrm>
            <a:off x="6101188" y="2938699"/>
            <a:ext cx="2104287" cy="921456"/>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Ein fachliches Datenmodell</a:t>
            </a:r>
            <a:endParaRPr lang="de-DE" dirty="0"/>
          </a:p>
        </p:txBody>
      </p:sp>
    </p:spTree>
    <p:extLst>
      <p:ext uri="{BB962C8B-B14F-4D97-AF65-F5344CB8AC3E}">
        <p14:creationId xmlns:p14="http://schemas.microsoft.com/office/powerpoint/2010/main" val="106293126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Aggregate</a:t>
            </a:r>
            <a:endParaRPr lang="de-DE" dirty="0"/>
          </a:p>
        </p:txBody>
      </p:sp>
      <p:sp>
        <p:nvSpPr>
          <p:cNvPr id="3" name="Inhaltsplatzhalter 2"/>
          <p:cNvSpPr>
            <a:spLocks noGrp="1"/>
          </p:cNvSpPr>
          <p:nvPr>
            <p:ph idx="1"/>
          </p:nvPr>
        </p:nvSpPr>
        <p:spPr/>
        <p:txBody>
          <a:bodyPr/>
          <a:lstStyle/>
          <a:p>
            <a:r>
              <a:rPr lang="de-DE" dirty="0" smtClean="0"/>
              <a:t>Im Relationalen Modell werden die Daten in </a:t>
            </a:r>
            <a:r>
              <a:rPr lang="de-DE" dirty="0" err="1" smtClean="0"/>
              <a:t>Tupeln</a:t>
            </a:r>
            <a:r>
              <a:rPr lang="de-DE" dirty="0" smtClean="0"/>
              <a:t> organisiert</a:t>
            </a:r>
            <a:endParaRPr lang="de-DE" dirty="0"/>
          </a:p>
        </p:txBody>
      </p:sp>
      <p:pic>
        <p:nvPicPr>
          <p:cNvPr id="4" name="Bild 3"/>
          <p:cNvPicPr>
            <a:picLocks noChangeAspect="1"/>
          </p:cNvPicPr>
          <p:nvPr/>
        </p:nvPicPr>
        <p:blipFill>
          <a:blip r:embed="rId2"/>
          <a:stretch>
            <a:fillRect/>
          </a:stretch>
        </p:blipFill>
        <p:spPr>
          <a:xfrm>
            <a:off x="133193" y="3152524"/>
            <a:ext cx="2718179" cy="2090527"/>
          </a:xfrm>
          <a:prstGeom prst="rect">
            <a:avLst/>
          </a:prstGeom>
        </p:spPr>
      </p:pic>
      <p:pic>
        <p:nvPicPr>
          <p:cNvPr id="5" name="Bild 4"/>
          <p:cNvPicPr>
            <a:picLocks noChangeAspect="1"/>
          </p:cNvPicPr>
          <p:nvPr/>
        </p:nvPicPr>
        <p:blipFill>
          <a:blip r:embed="rId3"/>
          <a:stretch>
            <a:fillRect/>
          </a:stretch>
        </p:blipFill>
        <p:spPr>
          <a:xfrm>
            <a:off x="3410420" y="2415708"/>
            <a:ext cx="5479225" cy="3731091"/>
          </a:xfrm>
          <a:prstGeom prst="rect">
            <a:avLst/>
          </a:prstGeom>
        </p:spPr>
      </p:pic>
      <p:sp>
        <p:nvSpPr>
          <p:cNvPr id="6" name="Pfeil nach rechts 5"/>
          <p:cNvSpPr/>
          <p:nvPr/>
        </p:nvSpPr>
        <p:spPr>
          <a:xfrm>
            <a:off x="2764212" y="3736227"/>
            <a:ext cx="819289" cy="610333"/>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de-DE"/>
          </a:p>
        </p:txBody>
      </p:sp>
      <p:sp>
        <p:nvSpPr>
          <p:cNvPr id="7" name="Rechteck 6"/>
          <p:cNvSpPr/>
          <p:nvPr/>
        </p:nvSpPr>
        <p:spPr>
          <a:xfrm>
            <a:off x="6224798" y="6224449"/>
            <a:ext cx="2241256" cy="261610"/>
          </a:xfrm>
          <a:prstGeom prst="rect">
            <a:avLst/>
          </a:prstGeom>
        </p:spPr>
        <p:txBody>
          <a:bodyPr wrap="none">
            <a:spAutoFit/>
          </a:bodyPr>
          <a:lstStyle/>
          <a:p>
            <a:r>
              <a:rPr lang="de-DE" sz="1100" dirty="0" smtClean="0"/>
              <a:t>[Quelle: Fowler: </a:t>
            </a:r>
            <a:r>
              <a:rPr lang="de-DE" sz="1100" dirty="0" err="1" smtClean="0"/>
              <a:t>NoSQL</a:t>
            </a:r>
            <a:r>
              <a:rPr lang="de-DE" sz="1100" dirty="0" smtClean="0"/>
              <a:t> </a:t>
            </a:r>
            <a:r>
              <a:rPr lang="de-DE" sz="1100" dirty="0" err="1" smtClean="0"/>
              <a:t>Distilled</a:t>
            </a:r>
            <a:r>
              <a:rPr lang="de-DE" sz="1100" dirty="0" smtClean="0"/>
              <a:t>]</a:t>
            </a:r>
            <a:endParaRPr lang="de-DE" sz="1100" dirty="0"/>
          </a:p>
        </p:txBody>
      </p:sp>
    </p:spTree>
    <p:extLst>
      <p:ext uri="{BB962C8B-B14F-4D97-AF65-F5344CB8AC3E}">
        <p14:creationId xmlns:p14="http://schemas.microsoft.com/office/powerpoint/2010/main" val="317989848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Aggregate</a:t>
            </a:r>
            <a:endParaRPr lang="de-DE" dirty="0"/>
          </a:p>
        </p:txBody>
      </p:sp>
      <p:sp>
        <p:nvSpPr>
          <p:cNvPr id="3" name="Inhaltsplatzhalter 2"/>
          <p:cNvSpPr>
            <a:spLocks noGrp="1"/>
          </p:cNvSpPr>
          <p:nvPr>
            <p:ph idx="1"/>
          </p:nvPr>
        </p:nvSpPr>
        <p:spPr/>
        <p:txBody>
          <a:bodyPr/>
          <a:lstStyle/>
          <a:p>
            <a:r>
              <a:rPr lang="de-DE" dirty="0" smtClean="0"/>
              <a:t>Aggregat-Orientierung beachtet, dass wir oftmals mit </a:t>
            </a:r>
            <a:r>
              <a:rPr lang="de-DE" b="1" dirty="0" smtClean="0"/>
              <a:t>komplexen Strukturen </a:t>
            </a:r>
            <a:r>
              <a:rPr lang="de-DE" dirty="0" smtClean="0"/>
              <a:t>arbeiten wollen</a:t>
            </a:r>
            <a:endParaRPr lang="de-DE" dirty="0"/>
          </a:p>
        </p:txBody>
      </p:sp>
      <p:sp>
        <p:nvSpPr>
          <p:cNvPr id="5" name="Rechteck 4"/>
          <p:cNvSpPr/>
          <p:nvPr/>
        </p:nvSpPr>
        <p:spPr>
          <a:xfrm>
            <a:off x="6224798" y="6224449"/>
            <a:ext cx="2241256" cy="261610"/>
          </a:xfrm>
          <a:prstGeom prst="rect">
            <a:avLst/>
          </a:prstGeom>
        </p:spPr>
        <p:txBody>
          <a:bodyPr wrap="none">
            <a:spAutoFit/>
          </a:bodyPr>
          <a:lstStyle/>
          <a:p>
            <a:r>
              <a:rPr lang="de-DE" sz="1100" dirty="0" smtClean="0"/>
              <a:t>[Quelle: Fowler: </a:t>
            </a:r>
            <a:r>
              <a:rPr lang="de-DE" sz="1100" dirty="0" err="1" smtClean="0"/>
              <a:t>NoSQL</a:t>
            </a:r>
            <a:r>
              <a:rPr lang="de-DE" sz="1100" dirty="0" smtClean="0"/>
              <a:t> </a:t>
            </a:r>
            <a:r>
              <a:rPr lang="de-DE" sz="1100" dirty="0" err="1" smtClean="0"/>
              <a:t>Distilled</a:t>
            </a:r>
            <a:r>
              <a:rPr lang="de-DE" sz="1100" dirty="0" smtClean="0"/>
              <a:t>]</a:t>
            </a:r>
            <a:endParaRPr lang="de-DE" sz="1100" dirty="0"/>
          </a:p>
        </p:txBody>
      </p:sp>
      <p:sp>
        <p:nvSpPr>
          <p:cNvPr id="6" name="Gefaltete Ecke 5"/>
          <p:cNvSpPr/>
          <p:nvPr/>
        </p:nvSpPr>
        <p:spPr>
          <a:xfrm>
            <a:off x="6101188" y="3312260"/>
            <a:ext cx="2585612" cy="1369733"/>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Ein fachliches Datenmodell mit expliziter Aggregat-Modellierung</a:t>
            </a:r>
            <a:endParaRPr lang="de-DE" dirty="0"/>
          </a:p>
        </p:txBody>
      </p:sp>
      <p:pic>
        <p:nvPicPr>
          <p:cNvPr id="7" name="Bild 6"/>
          <p:cNvPicPr>
            <a:picLocks noChangeAspect="1"/>
          </p:cNvPicPr>
          <p:nvPr/>
        </p:nvPicPr>
        <p:blipFill>
          <a:blip r:embed="rId3"/>
          <a:stretch>
            <a:fillRect/>
          </a:stretch>
        </p:blipFill>
        <p:spPr>
          <a:xfrm>
            <a:off x="105080" y="2614942"/>
            <a:ext cx="5800751" cy="3312263"/>
          </a:xfrm>
          <a:prstGeom prst="rect">
            <a:avLst/>
          </a:prstGeom>
        </p:spPr>
      </p:pic>
      <p:sp>
        <p:nvSpPr>
          <p:cNvPr id="8" name="Rechteck 7"/>
          <p:cNvSpPr/>
          <p:nvPr/>
        </p:nvSpPr>
        <p:spPr>
          <a:xfrm>
            <a:off x="5266944" y="5106483"/>
            <a:ext cx="2210862" cy="646331"/>
          </a:xfrm>
          <a:prstGeom prst="rect">
            <a:avLst/>
          </a:prstGeom>
        </p:spPr>
        <p:txBody>
          <a:bodyPr wrap="none">
            <a:spAutoFit/>
          </a:bodyPr>
          <a:lstStyle/>
          <a:p>
            <a:r>
              <a:rPr lang="de-DE" sz="3600" dirty="0" smtClean="0">
                <a:solidFill>
                  <a:srgbClr val="FF0000"/>
                </a:solidFill>
              </a:rPr>
              <a:t>Beispiel A</a:t>
            </a:r>
            <a:endParaRPr lang="de-DE" sz="3600" dirty="0">
              <a:solidFill>
                <a:srgbClr val="FF0000"/>
              </a:solidFill>
            </a:endParaRPr>
          </a:p>
        </p:txBody>
      </p:sp>
    </p:spTree>
    <p:extLst>
      <p:ext uri="{BB962C8B-B14F-4D97-AF65-F5344CB8AC3E}">
        <p14:creationId xmlns:p14="http://schemas.microsoft.com/office/powerpoint/2010/main" val="191212168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Aggregate</a:t>
            </a:r>
            <a:endParaRPr lang="de-DE" dirty="0"/>
          </a:p>
        </p:txBody>
      </p:sp>
      <p:sp>
        <p:nvSpPr>
          <p:cNvPr id="5" name="Rechteck 4"/>
          <p:cNvSpPr/>
          <p:nvPr/>
        </p:nvSpPr>
        <p:spPr>
          <a:xfrm>
            <a:off x="6224798" y="6224449"/>
            <a:ext cx="2241256" cy="261610"/>
          </a:xfrm>
          <a:prstGeom prst="rect">
            <a:avLst/>
          </a:prstGeom>
        </p:spPr>
        <p:txBody>
          <a:bodyPr wrap="none">
            <a:spAutoFit/>
          </a:bodyPr>
          <a:lstStyle/>
          <a:p>
            <a:r>
              <a:rPr lang="de-DE" sz="1100" dirty="0" smtClean="0"/>
              <a:t>[Quelle: Fowler: </a:t>
            </a:r>
            <a:r>
              <a:rPr lang="de-DE" sz="1100" dirty="0" err="1" smtClean="0"/>
              <a:t>NoSQL</a:t>
            </a:r>
            <a:r>
              <a:rPr lang="de-DE" sz="1100" dirty="0" smtClean="0"/>
              <a:t> </a:t>
            </a:r>
            <a:r>
              <a:rPr lang="de-DE" sz="1100" dirty="0" err="1" smtClean="0"/>
              <a:t>Distilled</a:t>
            </a:r>
            <a:r>
              <a:rPr lang="de-DE" sz="1100" dirty="0" smtClean="0"/>
              <a:t>]</a:t>
            </a:r>
            <a:endParaRPr lang="de-DE" sz="1100" dirty="0"/>
          </a:p>
        </p:txBody>
      </p:sp>
      <p:sp>
        <p:nvSpPr>
          <p:cNvPr id="4" name="Rechteck 3"/>
          <p:cNvSpPr/>
          <p:nvPr/>
        </p:nvSpPr>
        <p:spPr>
          <a:xfrm>
            <a:off x="457200" y="1597934"/>
            <a:ext cx="4572000" cy="4662815"/>
          </a:xfrm>
          <a:prstGeom prst="rect">
            <a:avLst/>
          </a:prstGeom>
        </p:spPr>
        <p:txBody>
          <a:bodyPr>
            <a:spAutoFit/>
          </a:bodyPr>
          <a:lstStyle/>
          <a:p>
            <a:r>
              <a:rPr lang="en-US" sz="1100" dirty="0">
                <a:latin typeface="Courier"/>
                <a:cs typeface="Courier"/>
              </a:rPr>
              <a:t>// in customers</a:t>
            </a:r>
          </a:p>
          <a:p>
            <a:r>
              <a:rPr lang="en-US" sz="1100" dirty="0">
                <a:latin typeface="Courier"/>
                <a:cs typeface="Courier"/>
              </a:rPr>
              <a:t>{</a:t>
            </a:r>
          </a:p>
          <a:p>
            <a:r>
              <a:rPr lang="en-US" sz="1100" dirty="0">
                <a:latin typeface="Courier"/>
                <a:cs typeface="Courier"/>
              </a:rPr>
              <a:t>"id":1,</a:t>
            </a:r>
          </a:p>
          <a:p>
            <a:r>
              <a:rPr lang="en-US" sz="1100" dirty="0">
                <a:latin typeface="Courier"/>
                <a:cs typeface="Courier"/>
              </a:rPr>
              <a:t>"</a:t>
            </a:r>
            <a:r>
              <a:rPr lang="en-US" sz="1100" dirty="0" err="1">
                <a:latin typeface="Courier"/>
                <a:cs typeface="Courier"/>
              </a:rPr>
              <a:t>name":"Martin</a:t>
            </a:r>
            <a:r>
              <a:rPr lang="en-US" sz="1100" dirty="0">
                <a:latin typeface="Courier"/>
                <a:cs typeface="Courier"/>
              </a:rPr>
              <a:t>",</a:t>
            </a:r>
          </a:p>
          <a:p>
            <a:r>
              <a:rPr lang="en-US" sz="1100" dirty="0">
                <a:latin typeface="Courier"/>
                <a:cs typeface="Courier"/>
              </a:rPr>
              <a:t>"</a:t>
            </a:r>
            <a:r>
              <a:rPr lang="en-US" sz="1100" dirty="0" err="1">
                <a:latin typeface="Courier"/>
                <a:cs typeface="Courier"/>
              </a:rPr>
              <a:t>billingAddress</a:t>
            </a:r>
            <a:r>
              <a:rPr lang="en-US" sz="1100" dirty="0">
                <a:latin typeface="Courier"/>
                <a:cs typeface="Courier"/>
              </a:rPr>
              <a:t>":[{"</a:t>
            </a:r>
            <a:r>
              <a:rPr lang="en-US" sz="1100" dirty="0" err="1">
                <a:latin typeface="Courier"/>
                <a:cs typeface="Courier"/>
              </a:rPr>
              <a:t>city":"Chicago</a:t>
            </a:r>
            <a:r>
              <a:rPr lang="en-US" sz="1100" dirty="0">
                <a:latin typeface="Courier"/>
                <a:cs typeface="Courier"/>
              </a:rPr>
              <a:t>"}]</a:t>
            </a:r>
          </a:p>
          <a:p>
            <a:r>
              <a:rPr lang="en-US" sz="1100" dirty="0">
                <a:latin typeface="Courier"/>
                <a:cs typeface="Courier"/>
              </a:rPr>
              <a:t>}</a:t>
            </a:r>
          </a:p>
          <a:p>
            <a:endParaRPr lang="en-US" sz="1100" dirty="0">
              <a:latin typeface="Courier"/>
              <a:cs typeface="Courier"/>
            </a:endParaRPr>
          </a:p>
          <a:p>
            <a:r>
              <a:rPr lang="en-US" sz="1100" dirty="0">
                <a:latin typeface="Courier"/>
                <a:cs typeface="Courier"/>
              </a:rPr>
              <a:t>// in orders</a:t>
            </a:r>
          </a:p>
          <a:p>
            <a:r>
              <a:rPr lang="en-US" sz="1100" dirty="0">
                <a:latin typeface="Courier"/>
                <a:cs typeface="Courier"/>
              </a:rPr>
              <a:t>{</a:t>
            </a:r>
          </a:p>
          <a:p>
            <a:r>
              <a:rPr lang="en-US" sz="1100" dirty="0">
                <a:latin typeface="Courier"/>
                <a:cs typeface="Courier"/>
              </a:rPr>
              <a:t>"id":99,</a:t>
            </a:r>
          </a:p>
          <a:p>
            <a:r>
              <a:rPr lang="en-US" sz="1100" dirty="0">
                <a:latin typeface="Courier"/>
                <a:cs typeface="Courier"/>
              </a:rPr>
              <a:t>"customerId":1,</a:t>
            </a:r>
          </a:p>
          <a:p>
            <a:r>
              <a:rPr lang="en-US" sz="1100" dirty="0">
                <a:latin typeface="Courier"/>
                <a:cs typeface="Courier"/>
              </a:rPr>
              <a:t>"</a:t>
            </a:r>
            <a:r>
              <a:rPr lang="en-US" sz="1100" dirty="0" err="1">
                <a:latin typeface="Courier"/>
                <a:cs typeface="Courier"/>
              </a:rPr>
              <a:t>orderItems</a:t>
            </a:r>
            <a:r>
              <a:rPr lang="en-US" sz="1100" dirty="0">
                <a:latin typeface="Courier"/>
                <a:cs typeface="Courier"/>
              </a:rPr>
              <a:t>":[</a:t>
            </a:r>
          </a:p>
          <a:p>
            <a:r>
              <a:rPr lang="en-US" sz="1100" dirty="0">
                <a:latin typeface="Courier"/>
                <a:cs typeface="Courier"/>
              </a:rPr>
              <a:t>  {</a:t>
            </a:r>
          </a:p>
          <a:p>
            <a:r>
              <a:rPr lang="en-US" sz="1100" dirty="0">
                <a:latin typeface="Courier"/>
                <a:cs typeface="Courier"/>
              </a:rPr>
              <a:t>  "productId":27,</a:t>
            </a:r>
          </a:p>
          <a:p>
            <a:r>
              <a:rPr lang="en-US" sz="1100" dirty="0">
                <a:latin typeface="Courier"/>
                <a:cs typeface="Courier"/>
              </a:rPr>
              <a:t>  "price": 32.45,</a:t>
            </a:r>
          </a:p>
          <a:p>
            <a:r>
              <a:rPr lang="en-US" sz="1100" dirty="0">
                <a:latin typeface="Courier"/>
                <a:cs typeface="Courier"/>
              </a:rPr>
              <a:t>  "</a:t>
            </a:r>
            <a:r>
              <a:rPr lang="en-US" sz="1100" dirty="0" err="1">
                <a:latin typeface="Courier"/>
                <a:cs typeface="Courier"/>
              </a:rPr>
              <a:t>productName</a:t>
            </a:r>
            <a:r>
              <a:rPr lang="en-US" sz="1100" dirty="0">
                <a:latin typeface="Courier"/>
                <a:cs typeface="Courier"/>
              </a:rPr>
              <a:t>": "</a:t>
            </a:r>
            <a:r>
              <a:rPr lang="en-US" sz="1100" dirty="0" err="1">
                <a:latin typeface="Courier"/>
                <a:cs typeface="Courier"/>
              </a:rPr>
              <a:t>NoSQL</a:t>
            </a:r>
            <a:r>
              <a:rPr lang="en-US" sz="1100" dirty="0">
                <a:latin typeface="Courier"/>
                <a:cs typeface="Courier"/>
              </a:rPr>
              <a:t> Distilled"</a:t>
            </a:r>
          </a:p>
          <a:p>
            <a:r>
              <a:rPr lang="en-US" sz="1100" dirty="0">
                <a:latin typeface="Courier"/>
                <a:cs typeface="Courier"/>
              </a:rPr>
              <a:t>    }</a:t>
            </a:r>
          </a:p>
          <a:p>
            <a:r>
              <a:rPr lang="en-US" sz="1100" dirty="0">
                <a:latin typeface="Courier"/>
                <a:cs typeface="Courier"/>
              </a:rPr>
              <a:t>  ],</a:t>
            </a:r>
          </a:p>
          <a:p>
            <a:r>
              <a:rPr lang="en-US" sz="1100" dirty="0">
                <a:latin typeface="Courier"/>
                <a:cs typeface="Courier"/>
              </a:rPr>
              <a:t>"</a:t>
            </a:r>
            <a:r>
              <a:rPr lang="en-US" sz="1100" dirty="0" err="1">
                <a:latin typeface="Courier"/>
                <a:cs typeface="Courier"/>
              </a:rPr>
              <a:t>shippingAddress</a:t>
            </a:r>
            <a:r>
              <a:rPr lang="en-US" sz="1100" dirty="0">
                <a:latin typeface="Courier"/>
                <a:cs typeface="Courier"/>
              </a:rPr>
              <a:t>":[{"</a:t>
            </a:r>
            <a:r>
              <a:rPr lang="en-US" sz="1100" dirty="0" err="1">
                <a:latin typeface="Courier"/>
                <a:cs typeface="Courier"/>
              </a:rPr>
              <a:t>city":"Chicago</a:t>
            </a:r>
            <a:r>
              <a:rPr lang="en-US" sz="1100" dirty="0">
                <a:latin typeface="Courier"/>
                <a:cs typeface="Courier"/>
              </a:rPr>
              <a:t>"}]</a:t>
            </a:r>
          </a:p>
          <a:p>
            <a:r>
              <a:rPr lang="en-US" sz="1100" dirty="0">
                <a:latin typeface="Courier"/>
                <a:cs typeface="Courier"/>
              </a:rPr>
              <a:t>"</a:t>
            </a:r>
            <a:r>
              <a:rPr lang="en-US" sz="1100" dirty="0" err="1">
                <a:latin typeface="Courier"/>
                <a:cs typeface="Courier"/>
              </a:rPr>
              <a:t>orderPayment</a:t>
            </a:r>
            <a:r>
              <a:rPr lang="en-US" sz="1100" dirty="0">
                <a:latin typeface="Courier"/>
                <a:cs typeface="Courier"/>
              </a:rPr>
              <a:t>":[</a:t>
            </a:r>
          </a:p>
          <a:p>
            <a:r>
              <a:rPr lang="en-US" sz="1100" dirty="0">
                <a:latin typeface="Courier"/>
                <a:cs typeface="Courier"/>
              </a:rPr>
              <a:t>  {</a:t>
            </a:r>
          </a:p>
          <a:p>
            <a:r>
              <a:rPr lang="en-US" sz="1100" dirty="0">
                <a:latin typeface="Courier"/>
                <a:cs typeface="Courier"/>
              </a:rPr>
              <a:t>    "ccinfo":"1000-1000-1000-1000",</a:t>
            </a:r>
          </a:p>
          <a:p>
            <a:r>
              <a:rPr lang="en-US" sz="1100" dirty="0">
                <a:latin typeface="Courier"/>
                <a:cs typeface="Courier"/>
              </a:rPr>
              <a:t>    "txnId":"abelif879rft",</a:t>
            </a:r>
          </a:p>
          <a:p>
            <a:r>
              <a:rPr lang="en-US" sz="1100" dirty="0">
                <a:latin typeface="Courier"/>
                <a:cs typeface="Courier"/>
              </a:rPr>
              <a:t>    "</a:t>
            </a:r>
            <a:r>
              <a:rPr lang="en-US" sz="1100" dirty="0" err="1">
                <a:latin typeface="Courier"/>
                <a:cs typeface="Courier"/>
              </a:rPr>
              <a:t>billingAddress</a:t>
            </a:r>
            <a:r>
              <a:rPr lang="en-US" sz="1100" dirty="0">
                <a:latin typeface="Courier"/>
                <a:cs typeface="Courier"/>
              </a:rPr>
              <a:t>": {"city": "Chicago"}</a:t>
            </a:r>
          </a:p>
          <a:p>
            <a:r>
              <a:rPr lang="en-US" sz="1100" dirty="0">
                <a:latin typeface="Courier"/>
                <a:cs typeface="Courier"/>
              </a:rPr>
              <a:t>  }</a:t>
            </a:r>
          </a:p>
          <a:p>
            <a:r>
              <a:rPr lang="en-US" sz="1100" dirty="0">
                <a:latin typeface="Courier"/>
                <a:cs typeface="Courier"/>
              </a:rPr>
              <a:t>  ],</a:t>
            </a:r>
          </a:p>
          <a:p>
            <a:r>
              <a:rPr lang="en-US" sz="1100" dirty="0">
                <a:latin typeface="Courier"/>
                <a:cs typeface="Courier"/>
              </a:rPr>
              <a:t>}</a:t>
            </a:r>
            <a:endParaRPr lang="de-DE" sz="1100" dirty="0">
              <a:latin typeface="Courier"/>
              <a:cs typeface="Courier"/>
            </a:endParaRPr>
          </a:p>
        </p:txBody>
      </p:sp>
      <p:sp>
        <p:nvSpPr>
          <p:cNvPr id="9" name="Gefaltete Ecke 8"/>
          <p:cNvSpPr/>
          <p:nvPr/>
        </p:nvSpPr>
        <p:spPr>
          <a:xfrm>
            <a:off x="4100818" y="4660766"/>
            <a:ext cx="2585612" cy="1369733"/>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Beispieldaten im JSON-Format</a:t>
            </a:r>
            <a:endParaRPr lang="de-DE" dirty="0"/>
          </a:p>
        </p:txBody>
      </p:sp>
      <p:pic>
        <p:nvPicPr>
          <p:cNvPr id="10" name="Bild 9"/>
          <p:cNvPicPr>
            <a:picLocks noChangeAspect="1"/>
          </p:cNvPicPr>
          <p:nvPr/>
        </p:nvPicPr>
        <p:blipFill>
          <a:blip r:embed="rId3"/>
          <a:stretch>
            <a:fillRect/>
          </a:stretch>
        </p:blipFill>
        <p:spPr>
          <a:xfrm>
            <a:off x="4100818" y="697317"/>
            <a:ext cx="4585982" cy="2618623"/>
          </a:xfrm>
          <a:prstGeom prst="rect">
            <a:avLst/>
          </a:prstGeom>
        </p:spPr>
      </p:pic>
      <p:sp>
        <p:nvSpPr>
          <p:cNvPr id="11" name="Pfeil nach rechts 10"/>
          <p:cNvSpPr/>
          <p:nvPr/>
        </p:nvSpPr>
        <p:spPr>
          <a:xfrm rot="9048822">
            <a:off x="3777112" y="3010774"/>
            <a:ext cx="819289" cy="610333"/>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de-DE"/>
          </a:p>
        </p:txBody>
      </p:sp>
      <p:sp>
        <p:nvSpPr>
          <p:cNvPr id="12" name="Rechteck 11"/>
          <p:cNvSpPr/>
          <p:nvPr/>
        </p:nvSpPr>
        <p:spPr>
          <a:xfrm>
            <a:off x="4868499" y="3662038"/>
            <a:ext cx="2210862" cy="646331"/>
          </a:xfrm>
          <a:prstGeom prst="rect">
            <a:avLst/>
          </a:prstGeom>
        </p:spPr>
        <p:txBody>
          <a:bodyPr wrap="none">
            <a:spAutoFit/>
          </a:bodyPr>
          <a:lstStyle/>
          <a:p>
            <a:r>
              <a:rPr lang="de-DE" sz="3600" dirty="0" smtClean="0">
                <a:solidFill>
                  <a:srgbClr val="FF0000"/>
                </a:solidFill>
              </a:rPr>
              <a:t>Beispiel A</a:t>
            </a:r>
            <a:endParaRPr lang="de-DE" sz="3600" dirty="0">
              <a:solidFill>
                <a:srgbClr val="FF0000"/>
              </a:solidFill>
            </a:endParaRPr>
          </a:p>
        </p:txBody>
      </p:sp>
    </p:spTree>
    <p:extLst>
      <p:ext uri="{BB962C8B-B14F-4D97-AF65-F5344CB8AC3E}">
        <p14:creationId xmlns:p14="http://schemas.microsoft.com/office/powerpoint/2010/main" val="65584482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Aggregate</a:t>
            </a:r>
            <a:endParaRPr lang="de-DE" dirty="0"/>
          </a:p>
        </p:txBody>
      </p:sp>
      <p:sp>
        <p:nvSpPr>
          <p:cNvPr id="5" name="Rechteck 4"/>
          <p:cNvSpPr/>
          <p:nvPr/>
        </p:nvSpPr>
        <p:spPr>
          <a:xfrm>
            <a:off x="6224798" y="6224449"/>
            <a:ext cx="2241256" cy="261610"/>
          </a:xfrm>
          <a:prstGeom prst="rect">
            <a:avLst/>
          </a:prstGeom>
        </p:spPr>
        <p:txBody>
          <a:bodyPr wrap="none">
            <a:spAutoFit/>
          </a:bodyPr>
          <a:lstStyle/>
          <a:p>
            <a:r>
              <a:rPr lang="de-DE" sz="1100" dirty="0" smtClean="0"/>
              <a:t>[Quelle: Fowler: </a:t>
            </a:r>
            <a:r>
              <a:rPr lang="de-DE" sz="1100" dirty="0" err="1" smtClean="0"/>
              <a:t>NoSQL</a:t>
            </a:r>
            <a:r>
              <a:rPr lang="de-DE" sz="1100" dirty="0" smtClean="0"/>
              <a:t> </a:t>
            </a:r>
            <a:r>
              <a:rPr lang="de-DE" sz="1100" dirty="0" err="1" smtClean="0"/>
              <a:t>Distilled</a:t>
            </a:r>
            <a:r>
              <a:rPr lang="de-DE" sz="1100" dirty="0" smtClean="0"/>
              <a:t>]</a:t>
            </a:r>
            <a:endParaRPr lang="de-DE" sz="1100" dirty="0"/>
          </a:p>
        </p:txBody>
      </p:sp>
      <p:sp>
        <p:nvSpPr>
          <p:cNvPr id="6" name="Gefaltete Ecke 5"/>
          <p:cNvSpPr/>
          <p:nvPr/>
        </p:nvSpPr>
        <p:spPr>
          <a:xfrm>
            <a:off x="6101188" y="3312260"/>
            <a:ext cx="2585612" cy="1369733"/>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u="sng" dirty="0" smtClean="0"/>
              <a:t>Alternative</a:t>
            </a:r>
            <a:r>
              <a:rPr lang="de-DE" dirty="0" smtClean="0"/>
              <a:t> Aggregat-Modellierung des Ausgangsbeispiels</a:t>
            </a:r>
            <a:endParaRPr lang="de-DE" dirty="0"/>
          </a:p>
        </p:txBody>
      </p:sp>
      <p:pic>
        <p:nvPicPr>
          <p:cNvPr id="8" name="Bild 7"/>
          <p:cNvPicPr>
            <a:picLocks noChangeAspect="1"/>
          </p:cNvPicPr>
          <p:nvPr/>
        </p:nvPicPr>
        <p:blipFill>
          <a:blip r:embed="rId2"/>
          <a:stretch>
            <a:fillRect/>
          </a:stretch>
        </p:blipFill>
        <p:spPr>
          <a:xfrm>
            <a:off x="457200" y="1573808"/>
            <a:ext cx="5344052" cy="4490370"/>
          </a:xfrm>
          <a:prstGeom prst="rect">
            <a:avLst/>
          </a:prstGeom>
        </p:spPr>
      </p:pic>
      <p:sp>
        <p:nvSpPr>
          <p:cNvPr id="9" name="Rechteck 8"/>
          <p:cNvSpPr/>
          <p:nvPr/>
        </p:nvSpPr>
        <p:spPr>
          <a:xfrm>
            <a:off x="5266944" y="5106483"/>
            <a:ext cx="2237587" cy="646331"/>
          </a:xfrm>
          <a:prstGeom prst="rect">
            <a:avLst/>
          </a:prstGeom>
        </p:spPr>
        <p:txBody>
          <a:bodyPr wrap="none">
            <a:spAutoFit/>
          </a:bodyPr>
          <a:lstStyle/>
          <a:p>
            <a:r>
              <a:rPr lang="de-DE" sz="3600" dirty="0" smtClean="0">
                <a:solidFill>
                  <a:srgbClr val="FF0000"/>
                </a:solidFill>
              </a:rPr>
              <a:t>Beispiel B</a:t>
            </a:r>
            <a:endParaRPr lang="de-DE" sz="3600" dirty="0">
              <a:solidFill>
                <a:srgbClr val="FF0000"/>
              </a:solidFill>
            </a:endParaRPr>
          </a:p>
        </p:txBody>
      </p:sp>
    </p:spTree>
    <p:extLst>
      <p:ext uri="{BB962C8B-B14F-4D97-AF65-F5344CB8AC3E}">
        <p14:creationId xmlns:p14="http://schemas.microsoft.com/office/powerpoint/2010/main" val="75775624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Wahlpflichtfach „Das Softwareprojekt“ im Sommer</a:t>
            </a:r>
          </a:p>
        </p:txBody>
      </p:sp>
      <p:pic>
        <p:nvPicPr>
          <p:cNvPr id="5" name="Bild 4"/>
          <p:cNvPicPr>
            <a:picLocks noChangeAspect="1"/>
          </p:cNvPicPr>
          <p:nvPr/>
        </p:nvPicPr>
        <p:blipFill>
          <a:blip r:embed="rId2"/>
          <a:stretch>
            <a:fillRect/>
          </a:stretch>
        </p:blipFill>
        <p:spPr>
          <a:xfrm>
            <a:off x="611560" y="1556792"/>
            <a:ext cx="7740352" cy="4856849"/>
          </a:xfrm>
          <a:prstGeom prst="rect">
            <a:avLst/>
          </a:prstGeom>
        </p:spPr>
      </p:pic>
    </p:spTree>
    <p:extLst>
      <p:ext uri="{BB962C8B-B14F-4D97-AF65-F5344CB8AC3E}">
        <p14:creationId xmlns:p14="http://schemas.microsoft.com/office/powerpoint/2010/main" val="197854621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Aggregate</a:t>
            </a:r>
            <a:endParaRPr lang="de-DE" dirty="0"/>
          </a:p>
        </p:txBody>
      </p:sp>
      <p:sp>
        <p:nvSpPr>
          <p:cNvPr id="5" name="Rechteck 4"/>
          <p:cNvSpPr/>
          <p:nvPr/>
        </p:nvSpPr>
        <p:spPr>
          <a:xfrm>
            <a:off x="6224798" y="6224449"/>
            <a:ext cx="2241256" cy="261610"/>
          </a:xfrm>
          <a:prstGeom prst="rect">
            <a:avLst/>
          </a:prstGeom>
        </p:spPr>
        <p:txBody>
          <a:bodyPr wrap="none">
            <a:spAutoFit/>
          </a:bodyPr>
          <a:lstStyle/>
          <a:p>
            <a:r>
              <a:rPr lang="de-DE" sz="1100" dirty="0" smtClean="0"/>
              <a:t>[Quelle: Fowler: </a:t>
            </a:r>
            <a:r>
              <a:rPr lang="de-DE" sz="1100" dirty="0" err="1" smtClean="0"/>
              <a:t>NoSQL</a:t>
            </a:r>
            <a:r>
              <a:rPr lang="de-DE" sz="1100" dirty="0" smtClean="0"/>
              <a:t> </a:t>
            </a:r>
            <a:r>
              <a:rPr lang="de-DE" sz="1100" dirty="0" err="1" smtClean="0"/>
              <a:t>Distilled</a:t>
            </a:r>
            <a:r>
              <a:rPr lang="de-DE" sz="1100" dirty="0" smtClean="0"/>
              <a:t>]</a:t>
            </a:r>
            <a:endParaRPr lang="de-DE" sz="1100" dirty="0"/>
          </a:p>
        </p:txBody>
      </p:sp>
      <p:sp>
        <p:nvSpPr>
          <p:cNvPr id="4" name="Rechteck 3"/>
          <p:cNvSpPr/>
          <p:nvPr/>
        </p:nvSpPr>
        <p:spPr>
          <a:xfrm>
            <a:off x="457200" y="1597934"/>
            <a:ext cx="4572000" cy="4662815"/>
          </a:xfrm>
          <a:prstGeom prst="rect">
            <a:avLst/>
          </a:prstGeom>
        </p:spPr>
        <p:txBody>
          <a:bodyPr>
            <a:spAutoFit/>
          </a:bodyPr>
          <a:lstStyle/>
          <a:p>
            <a:r>
              <a:rPr lang="en-US" sz="1100" dirty="0">
                <a:latin typeface="Courier"/>
                <a:cs typeface="Courier"/>
              </a:rPr>
              <a:t>// in customers</a:t>
            </a:r>
          </a:p>
          <a:p>
            <a:r>
              <a:rPr lang="en-US" sz="1100" dirty="0">
                <a:latin typeface="Courier"/>
                <a:cs typeface="Courier"/>
              </a:rPr>
              <a:t>{</a:t>
            </a:r>
          </a:p>
          <a:p>
            <a:r>
              <a:rPr lang="en-US" sz="1100" dirty="0">
                <a:latin typeface="Courier"/>
                <a:cs typeface="Courier"/>
              </a:rPr>
              <a:t>"customer": {</a:t>
            </a:r>
          </a:p>
          <a:p>
            <a:r>
              <a:rPr lang="en-US" sz="1100" dirty="0">
                <a:latin typeface="Courier"/>
                <a:cs typeface="Courier"/>
              </a:rPr>
              <a:t>"id": 1,</a:t>
            </a:r>
          </a:p>
          <a:p>
            <a:r>
              <a:rPr lang="en-US" sz="1100" dirty="0">
                <a:latin typeface="Courier"/>
                <a:cs typeface="Courier"/>
              </a:rPr>
              <a:t>"name": "Martin",</a:t>
            </a:r>
          </a:p>
          <a:p>
            <a:r>
              <a:rPr lang="en-US" sz="1100" dirty="0">
                <a:latin typeface="Courier"/>
                <a:cs typeface="Courier"/>
              </a:rPr>
              <a:t>"</a:t>
            </a:r>
            <a:r>
              <a:rPr lang="en-US" sz="1100" dirty="0" err="1">
                <a:latin typeface="Courier"/>
                <a:cs typeface="Courier"/>
              </a:rPr>
              <a:t>billingAddress</a:t>
            </a:r>
            <a:r>
              <a:rPr lang="en-US" sz="1100" dirty="0">
                <a:latin typeface="Courier"/>
                <a:cs typeface="Courier"/>
              </a:rPr>
              <a:t>": [{"city": "Chicago"}],</a:t>
            </a:r>
          </a:p>
          <a:p>
            <a:r>
              <a:rPr lang="en-US" sz="1100" dirty="0">
                <a:latin typeface="Courier"/>
                <a:cs typeface="Courier"/>
              </a:rPr>
              <a:t>"orders": [</a:t>
            </a:r>
          </a:p>
          <a:p>
            <a:r>
              <a:rPr lang="en-US" sz="1100" dirty="0">
                <a:latin typeface="Courier"/>
                <a:cs typeface="Courier"/>
              </a:rPr>
              <a:t>  {</a:t>
            </a:r>
          </a:p>
          <a:p>
            <a:r>
              <a:rPr lang="en-US" sz="1100" dirty="0">
                <a:latin typeface="Courier"/>
                <a:cs typeface="Courier"/>
              </a:rPr>
              <a:t>    "id":99,</a:t>
            </a:r>
          </a:p>
          <a:p>
            <a:r>
              <a:rPr lang="en-US" sz="1100" dirty="0">
                <a:latin typeface="Courier"/>
                <a:cs typeface="Courier"/>
              </a:rPr>
              <a:t>    "customerId":1,</a:t>
            </a:r>
          </a:p>
          <a:p>
            <a:r>
              <a:rPr lang="en-US" sz="1100" dirty="0">
                <a:latin typeface="Courier"/>
                <a:cs typeface="Courier"/>
              </a:rPr>
              <a:t>    "</a:t>
            </a:r>
            <a:r>
              <a:rPr lang="en-US" sz="1100" dirty="0" err="1">
                <a:latin typeface="Courier"/>
                <a:cs typeface="Courier"/>
              </a:rPr>
              <a:t>orderItems</a:t>
            </a:r>
            <a:r>
              <a:rPr lang="en-US" sz="1100" dirty="0">
                <a:latin typeface="Courier"/>
                <a:cs typeface="Courier"/>
              </a:rPr>
              <a:t>":[</a:t>
            </a:r>
          </a:p>
          <a:p>
            <a:r>
              <a:rPr lang="en-US" sz="1100" dirty="0">
                <a:latin typeface="Courier"/>
                <a:cs typeface="Courier"/>
              </a:rPr>
              <a:t>    {</a:t>
            </a:r>
          </a:p>
          <a:p>
            <a:r>
              <a:rPr lang="en-US" sz="1100" dirty="0">
                <a:latin typeface="Courier"/>
                <a:cs typeface="Courier"/>
              </a:rPr>
              <a:t>    "productId":27,</a:t>
            </a:r>
          </a:p>
          <a:p>
            <a:r>
              <a:rPr lang="en-US" sz="1100" dirty="0">
                <a:latin typeface="Courier"/>
                <a:cs typeface="Courier"/>
              </a:rPr>
              <a:t>    "price": 32.45,</a:t>
            </a:r>
          </a:p>
          <a:p>
            <a:r>
              <a:rPr lang="en-US" sz="1100" dirty="0">
                <a:latin typeface="Courier"/>
                <a:cs typeface="Courier"/>
              </a:rPr>
              <a:t>    "</a:t>
            </a:r>
            <a:r>
              <a:rPr lang="en-US" sz="1100" dirty="0" err="1">
                <a:latin typeface="Courier"/>
                <a:cs typeface="Courier"/>
              </a:rPr>
              <a:t>productName</a:t>
            </a:r>
            <a:r>
              <a:rPr lang="en-US" sz="1100" dirty="0">
                <a:latin typeface="Courier"/>
                <a:cs typeface="Courier"/>
              </a:rPr>
              <a:t>": "</a:t>
            </a:r>
            <a:r>
              <a:rPr lang="en-US" sz="1100" dirty="0" err="1">
                <a:latin typeface="Courier"/>
                <a:cs typeface="Courier"/>
              </a:rPr>
              <a:t>NoSQL</a:t>
            </a:r>
            <a:r>
              <a:rPr lang="en-US" sz="1100" dirty="0">
                <a:latin typeface="Courier"/>
                <a:cs typeface="Courier"/>
              </a:rPr>
              <a:t> Distilled"</a:t>
            </a:r>
          </a:p>
          <a:p>
            <a:r>
              <a:rPr lang="en-US" sz="1100" dirty="0">
                <a:latin typeface="Courier"/>
                <a:cs typeface="Courier"/>
              </a:rPr>
              <a:t>    }</a:t>
            </a:r>
          </a:p>
          <a:p>
            <a:r>
              <a:rPr lang="en-US" sz="1100" dirty="0">
                <a:latin typeface="Courier"/>
                <a:cs typeface="Courier"/>
              </a:rPr>
              <a:t>  ],</a:t>
            </a:r>
          </a:p>
          <a:p>
            <a:r>
              <a:rPr lang="en-US" sz="1100" dirty="0">
                <a:latin typeface="Courier"/>
                <a:cs typeface="Courier"/>
              </a:rPr>
              <a:t>  "</a:t>
            </a:r>
            <a:r>
              <a:rPr lang="en-US" sz="1100" dirty="0" err="1">
                <a:latin typeface="Courier"/>
                <a:cs typeface="Courier"/>
              </a:rPr>
              <a:t>shippingAddress</a:t>
            </a:r>
            <a:r>
              <a:rPr lang="en-US" sz="1100" dirty="0">
                <a:latin typeface="Courier"/>
                <a:cs typeface="Courier"/>
              </a:rPr>
              <a:t>":[{"</a:t>
            </a:r>
            <a:r>
              <a:rPr lang="en-US" sz="1100" dirty="0" err="1">
                <a:latin typeface="Courier"/>
                <a:cs typeface="Courier"/>
              </a:rPr>
              <a:t>city":"Chicago</a:t>
            </a:r>
            <a:r>
              <a:rPr lang="en-US" sz="1100" dirty="0">
                <a:latin typeface="Courier"/>
                <a:cs typeface="Courier"/>
              </a:rPr>
              <a:t>"}]</a:t>
            </a:r>
          </a:p>
          <a:p>
            <a:r>
              <a:rPr lang="en-US" sz="1100" dirty="0">
                <a:latin typeface="Courier"/>
                <a:cs typeface="Courier"/>
              </a:rPr>
              <a:t>  "</a:t>
            </a:r>
            <a:r>
              <a:rPr lang="en-US" sz="1100" dirty="0" err="1">
                <a:latin typeface="Courier"/>
                <a:cs typeface="Courier"/>
              </a:rPr>
              <a:t>orderPayment</a:t>
            </a:r>
            <a:r>
              <a:rPr lang="en-US" sz="1100" dirty="0">
                <a:latin typeface="Courier"/>
                <a:cs typeface="Courier"/>
              </a:rPr>
              <a:t>":[</a:t>
            </a:r>
          </a:p>
          <a:p>
            <a:r>
              <a:rPr lang="en-US" sz="1100" dirty="0">
                <a:latin typeface="Courier"/>
                <a:cs typeface="Courier"/>
              </a:rPr>
              <a:t>    {</a:t>
            </a:r>
          </a:p>
          <a:p>
            <a:r>
              <a:rPr lang="en-US" sz="1100" dirty="0">
                <a:latin typeface="Courier"/>
                <a:cs typeface="Courier"/>
              </a:rPr>
              <a:t>    "ccinfo":"1000-1000-1000-1000",</a:t>
            </a:r>
          </a:p>
          <a:p>
            <a:r>
              <a:rPr lang="en-US" sz="1100" dirty="0">
                <a:latin typeface="Courier"/>
                <a:cs typeface="Courier"/>
              </a:rPr>
              <a:t>    "txnId":"abelif879rft",</a:t>
            </a:r>
          </a:p>
          <a:p>
            <a:r>
              <a:rPr lang="en-US" sz="1100" dirty="0">
                <a:latin typeface="Courier"/>
                <a:cs typeface="Courier"/>
              </a:rPr>
              <a:t>    "</a:t>
            </a:r>
            <a:r>
              <a:rPr lang="en-US" sz="1100" dirty="0" err="1">
                <a:latin typeface="Courier"/>
                <a:cs typeface="Courier"/>
              </a:rPr>
              <a:t>billingAddress</a:t>
            </a:r>
            <a:r>
              <a:rPr lang="en-US" sz="1100" dirty="0">
                <a:latin typeface="Courier"/>
                <a:cs typeface="Courier"/>
              </a:rPr>
              <a:t>": {"city": "Chicago"}</a:t>
            </a:r>
          </a:p>
          <a:p>
            <a:r>
              <a:rPr lang="en-US" sz="1100" dirty="0">
                <a:latin typeface="Courier"/>
                <a:cs typeface="Courier"/>
              </a:rPr>
              <a:t>    }],</a:t>
            </a:r>
          </a:p>
          <a:p>
            <a:r>
              <a:rPr lang="en-US" sz="1100" dirty="0">
                <a:latin typeface="Courier"/>
                <a:cs typeface="Courier"/>
              </a:rPr>
              <a:t>  }]</a:t>
            </a:r>
          </a:p>
          <a:p>
            <a:r>
              <a:rPr lang="en-US" sz="1100" dirty="0">
                <a:latin typeface="Courier"/>
                <a:cs typeface="Courier"/>
              </a:rPr>
              <a:t>}</a:t>
            </a:r>
          </a:p>
          <a:p>
            <a:r>
              <a:rPr lang="en-US" sz="1100" dirty="0">
                <a:latin typeface="Courier"/>
                <a:cs typeface="Courier"/>
              </a:rPr>
              <a:t>}</a:t>
            </a:r>
            <a:endParaRPr lang="de-DE" sz="1100" dirty="0">
              <a:latin typeface="Courier"/>
              <a:cs typeface="Courier"/>
            </a:endParaRPr>
          </a:p>
        </p:txBody>
      </p:sp>
      <p:sp>
        <p:nvSpPr>
          <p:cNvPr id="9" name="Gefaltete Ecke 8"/>
          <p:cNvSpPr/>
          <p:nvPr/>
        </p:nvSpPr>
        <p:spPr>
          <a:xfrm>
            <a:off x="4100818" y="4660766"/>
            <a:ext cx="2585612" cy="1369733"/>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Beispieldaten im JSON-Format</a:t>
            </a:r>
            <a:endParaRPr lang="de-DE" dirty="0"/>
          </a:p>
        </p:txBody>
      </p:sp>
      <p:sp>
        <p:nvSpPr>
          <p:cNvPr id="11" name="Pfeil nach rechts 10"/>
          <p:cNvSpPr/>
          <p:nvPr/>
        </p:nvSpPr>
        <p:spPr>
          <a:xfrm rot="9048822">
            <a:off x="3777112" y="3010774"/>
            <a:ext cx="819289" cy="610333"/>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de-DE"/>
          </a:p>
        </p:txBody>
      </p:sp>
      <p:pic>
        <p:nvPicPr>
          <p:cNvPr id="8" name="Bild 7"/>
          <p:cNvPicPr>
            <a:picLocks noChangeAspect="1"/>
          </p:cNvPicPr>
          <p:nvPr/>
        </p:nvPicPr>
        <p:blipFill>
          <a:blip r:embed="rId2"/>
          <a:stretch>
            <a:fillRect/>
          </a:stretch>
        </p:blipFill>
        <p:spPr>
          <a:xfrm>
            <a:off x="4693207" y="733523"/>
            <a:ext cx="3993593" cy="3355639"/>
          </a:xfrm>
          <a:prstGeom prst="rect">
            <a:avLst/>
          </a:prstGeom>
        </p:spPr>
      </p:pic>
      <p:sp>
        <p:nvSpPr>
          <p:cNvPr id="12" name="Rechteck 11"/>
          <p:cNvSpPr/>
          <p:nvPr/>
        </p:nvSpPr>
        <p:spPr>
          <a:xfrm>
            <a:off x="4448869" y="4014435"/>
            <a:ext cx="2237587" cy="646331"/>
          </a:xfrm>
          <a:prstGeom prst="rect">
            <a:avLst/>
          </a:prstGeom>
        </p:spPr>
        <p:txBody>
          <a:bodyPr wrap="none">
            <a:spAutoFit/>
          </a:bodyPr>
          <a:lstStyle/>
          <a:p>
            <a:r>
              <a:rPr lang="de-DE" sz="3600" dirty="0" smtClean="0">
                <a:solidFill>
                  <a:srgbClr val="FF0000"/>
                </a:solidFill>
              </a:rPr>
              <a:t>Beispiel B</a:t>
            </a:r>
            <a:endParaRPr lang="de-DE" sz="3600" dirty="0">
              <a:solidFill>
                <a:srgbClr val="FF0000"/>
              </a:solidFill>
            </a:endParaRPr>
          </a:p>
        </p:txBody>
      </p:sp>
    </p:spTree>
    <p:extLst>
      <p:ext uri="{BB962C8B-B14F-4D97-AF65-F5344CB8AC3E}">
        <p14:creationId xmlns:p14="http://schemas.microsoft.com/office/powerpoint/2010/main" val="46312121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Aggregate</a:t>
            </a:r>
            <a:endParaRPr lang="de-DE" dirty="0"/>
          </a:p>
        </p:txBody>
      </p:sp>
      <p:sp>
        <p:nvSpPr>
          <p:cNvPr id="3" name="Inhaltsplatzhalter 2"/>
          <p:cNvSpPr>
            <a:spLocks noGrp="1"/>
          </p:cNvSpPr>
          <p:nvPr>
            <p:ph idx="1"/>
          </p:nvPr>
        </p:nvSpPr>
        <p:spPr/>
        <p:txBody>
          <a:bodyPr/>
          <a:lstStyle/>
          <a:p>
            <a:r>
              <a:rPr lang="de-DE" dirty="0" smtClean="0"/>
              <a:t>Die Modellierung von Aggregaten hängt wovon ab?</a:t>
            </a:r>
          </a:p>
          <a:p>
            <a:r>
              <a:rPr lang="de-DE" dirty="0" smtClean="0"/>
              <a:t>Von den Anforderungen an die Software!</a:t>
            </a:r>
          </a:p>
        </p:txBody>
      </p:sp>
      <p:pic>
        <p:nvPicPr>
          <p:cNvPr id="4" name="Bild 3"/>
          <p:cNvPicPr>
            <a:picLocks noChangeAspect="1"/>
          </p:cNvPicPr>
          <p:nvPr/>
        </p:nvPicPr>
        <p:blipFill>
          <a:blip r:embed="rId3"/>
          <a:stretch>
            <a:fillRect/>
          </a:stretch>
        </p:blipFill>
        <p:spPr>
          <a:xfrm>
            <a:off x="674528" y="2645407"/>
            <a:ext cx="2635392" cy="1504825"/>
          </a:xfrm>
          <a:prstGeom prst="rect">
            <a:avLst/>
          </a:prstGeom>
        </p:spPr>
      </p:pic>
      <p:pic>
        <p:nvPicPr>
          <p:cNvPr id="5" name="Bild 4"/>
          <p:cNvPicPr>
            <a:picLocks noChangeAspect="1"/>
          </p:cNvPicPr>
          <p:nvPr/>
        </p:nvPicPr>
        <p:blipFill>
          <a:blip r:embed="rId4"/>
          <a:stretch>
            <a:fillRect/>
          </a:stretch>
        </p:blipFill>
        <p:spPr>
          <a:xfrm>
            <a:off x="808369" y="4324562"/>
            <a:ext cx="2702926" cy="2271149"/>
          </a:xfrm>
          <a:prstGeom prst="rect">
            <a:avLst/>
          </a:prstGeom>
        </p:spPr>
      </p:pic>
      <p:sp>
        <p:nvSpPr>
          <p:cNvPr id="6" name="Pfeil nach rechts 5"/>
          <p:cNvSpPr/>
          <p:nvPr/>
        </p:nvSpPr>
        <p:spPr>
          <a:xfrm>
            <a:off x="3777112" y="3110391"/>
            <a:ext cx="819289" cy="610333"/>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de-DE"/>
          </a:p>
        </p:txBody>
      </p:sp>
      <p:sp>
        <p:nvSpPr>
          <p:cNvPr id="7" name="Pfeil nach rechts 6"/>
          <p:cNvSpPr/>
          <p:nvPr/>
        </p:nvSpPr>
        <p:spPr>
          <a:xfrm>
            <a:off x="3777112" y="5364223"/>
            <a:ext cx="819289" cy="610333"/>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de-DE"/>
          </a:p>
        </p:txBody>
      </p:sp>
      <p:sp>
        <p:nvSpPr>
          <p:cNvPr id="10" name="Wolke 9"/>
          <p:cNvSpPr/>
          <p:nvPr/>
        </p:nvSpPr>
        <p:spPr>
          <a:xfrm>
            <a:off x="4678052" y="3240255"/>
            <a:ext cx="4370224" cy="2219833"/>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a:t>Was könnten konkrete Anforderungen sein,</a:t>
            </a:r>
            <a:br>
              <a:rPr lang="de-DE" dirty="0"/>
            </a:br>
            <a:r>
              <a:rPr lang="de-DE" dirty="0"/>
              <a:t>die zu dem jeweiligen Aggregate-Design </a:t>
            </a:r>
            <a:br>
              <a:rPr lang="de-DE" dirty="0"/>
            </a:br>
            <a:r>
              <a:rPr lang="de-DE" dirty="0" smtClean="0"/>
              <a:t>geführt haben?</a:t>
            </a:r>
            <a:endParaRPr lang="de-DE" dirty="0"/>
          </a:p>
        </p:txBody>
      </p:sp>
    </p:spTree>
    <p:extLst>
      <p:ext uri="{BB962C8B-B14F-4D97-AF65-F5344CB8AC3E}">
        <p14:creationId xmlns:p14="http://schemas.microsoft.com/office/powerpoint/2010/main" val="282935225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Aggregate – Konsequenzen</a:t>
            </a:r>
            <a:endParaRPr lang="de-DE" dirty="0"/>
          </a:p>
        </p:txBody>
      </p:sp>
      <p:sp>
        <p:nvSpPr>
          <p:cNvPr id="3" name="Inhaltsplatzhalter 2"/>
          <p:cNvSpPr>
            <a:spLocks noGrp="1"/>
          </p:cNvSpPr>
          <p:nvPr>
            <p:ph idx="1"/>
          </p:nvPr>
        </p:nvSpPr>
        <p:spPr/>
        <p:txBody>
          <a:bodyPr>
            <a:normAutofit fontScale="92500" lnSpcReduction="10000"/>
          </a:bodyPr>
          <a:lstStyle/>
          <a:p>
            <a:r>
              <a:rPr lang="de-DE" dirty="0" smtClean="0"/>
              <a:t>Relationale DBs kennen keine Aggregate, sie sind „</a:t>
            </a:r>
            <a:r>
              <a:rPr lang="de-DE" b="1" dirty="0" smtClean="0"/>
              <a:t>Aggregate-ignorant</a:t>
            </a:r>
            <a:r>
              <a:rPr lang="de-DE" dirty="0" smtClean="0"/>
              <a:t>“</a:t>
            </a:r>
          </a:p>
          <a:p>
            <a:pPr lvl="1"/>
            <a:r>
              <a:rPr lang="de-DE" dirty="0" smtClean="0"/>
              <a:t>Die Aggregate werden durch die zugreifenden Applikationen definiert</a:t>
            </a:r>
          </a:p>
          <a:p>
            <a:pPr lvl="1"/>
            <a:r>
              <a:rPr lang="de-DE" dirty="0" smtClean="0"/>
              <a:t>Da mehrere Anwendungen auf dieselbe Datenbank zugreifen (im Szenario „Integration DB“, s.o.) kann jede Anwendung ihre eigene Aggregatsicht haben – das ist auch gut so!</a:t>
            </a:r>
          </a:p>
          <a:p>
            <a:pPr lvl="1"/>
            <a:r>
              <a:rPr lang="de-DE" dirty="0" smtClean="0"/>
              <a:t>Jede </a:t>
            </a:r>
            <a:r>
              <a:rPr lang="de-DE" dirty="0"/>
              <a:t>Anwendung </a:t>
            </a:r>
            <a:r>
              <a:rPr lang="de-DE" dirty="0" smtClean="0"/>
              <a:t>kann die Daten daher auf verschiedenen Arten betrachten</a:t>
            </a:r>
          </a:p>
          <a:p>
            <a:pPr lvl="1"/>
            <a:r>
              <a:rPr lang="de-DE" dirty="0" smtClean="0">
                <a:solidFill>
                  <a:schemeClr val="bg1">
                    <a:lumMod val="50000"/>
                  </a:schemeClr>
                </a:solidFill>
              </a:rPr>
              <a:t>Ganz so stimmt das nicht: In Relationalen Datenbanken kann man auf Physischer Schicht oftmals „Clustern“ (in Speicherseiten)</a:t>
            </a:r>
          </a:p>
          <a:p>
            <a:r>
              <a:rPr lang="de-DE" dirty="0" smtClean="0"/>
              <a:t>Andererseits: keine Optimierung &amp; Verteilung durch DB möglich, da diese nicht das Wissen um Strukturen hat</a:t>
            </a:r>
          </a:p>
          <a:p>
            <a:pPr lvl="1"/>
            <a:r>
              <a:rPr lang="de-DE" dirty="0" err="1" smtClean="0"/>
              <a:t>Rel</a:t>
            </a:r>
            <a:r>
              <a:rPr lang="de-DE" dirty="0" smtClean="0"/>
              <a:t>-DB-Lösung ist allgemein genug, allen Anwendungen Genüge zu tun</a:t>
            </a:r>
          </a:p>
          <a:p>
            <a:pPr lvl="1"/>
            <a:r>
              <a:rPr lang="de-DE" dirty="0" smtClean="0"/>
              <a:t>Falls aber nur eine Anwendung, können wir durch Aggregatstrukturen optimieren! (Szenario der „Applikations-DB“)</a:t>
            </a:r>
            <a:endParaRPr lang="de-DE" dirty="0"/>
          </a:p>
        </p:txBody>
      </p:sp>
    </p:spTree>
    <p:extLst>
      <p:ext uri="{BB962C8B-B14F-4D97-AF65-F5344CB8AC3E}">
        <p14:creationId xmlns:p14="http://schemas.microsoft.com/office/powerpoint/2010/main" val="126286164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Aggregate – Konsequenzen</a:t>
            </a:r>
            <a:endParaRPr lang="de-DE" dirty="0"/>
          </a:p>
        </p:txBody>
      </p:sp>
      <p:sp>
        <p:nvSpPr>
          <p:cNvPr id="3" name="Inhaltsplatzhalter 2"/>
          <p:cNvSpPr>
            <a:spLocks noGrp="1"/>
          </p:cNvSpPr>
          <p:nvPr>
            <p:ph idx="1"/>
          </p:nvPr>
        </p:nvSpPr>
        <p:spPr/>
        <p:txBody>
          <a:bodyPr>
            <a:normAutofit fontScale="92500"/>
          </a:bodyPr>
          <a:lstStyle/>
          <a:p>
            <a:r>
              <a:rPr lang="de-DE" dirty="0" smtClean="0"/>
              <a:t>Aggregate sind eine </a:t>
            </a:r>
            <a:r>
              <a:rPr lang="de-DE" b="1" dirty="0" smtClean="0"/>
              <a:t>natürlicher Einheit der Verteilung </a:t>
            </a:r>
            <a:r>
              <a:rPr lang="de-DE" dirty="0" smtClean="0"/>
              <a:t>im Cluster</a:t>
            </a:r>
          </a:p>
          <a:p>
            <a:pPr lvl="1"/>
            <a:r>
              <a:rPr lang="de-DE" dirty="0" smtClean="0"/>
              <a:t>Bei einer Anfrage ist aus </a:t>
            </a:r>
            <a:r>
              <a:rPr lang="de-DE" dirty="0" err="1" smtClean="0"/>
              <a:t>Performanzgründen</a:t>
            </a:r>
            <a:r>
              <a:rPr lang="de-DE" dirty="0" smtClean="0"/>
              <a:t> die Anzahl der zu involvierenden Knoten zu minimieren</a:t>
            </a:r>
          </a:p>
          <a:p>
            <a:r>
              <a:rPr lang="de-DE" dirty="0" smtClean="0"/>
              <a:t>Bei </a:t>
            </a:r>
            <a:r>
              <a:rPr lang="de-DE" b="1" dirty="0" smtClean="0"/>
              <a:t>Relationalen Datenbanken gilt das ACID-Prinzip</a:t>
            </a:r>
          </a:p>
          <a:p>
            <a:pPr lvl="1"/>
            <a:r>
              <a:rPr lang="de-DE" dirty="0" smtClean="0"/>
              <a:t>DB-Operationen über mehreren Tabellen werden in einer Transaktion ausgeführt</a:t>
            </a:r>
          </a:p>
          <a:p>
            <a:r>
              <a:rPr lang="de-DE" dirty="0" smtClean="0"/>
              <a:t>Bei Aggregat-orientierten DBs gilt dies meist nur für ein Aggregat</a:t>
            </a:r>
          </a:p>
          <a:p>
            <a:pPr lvl="1"/>
            <a:r>
              <a:rPr lang="de-DE" b="1" dirty="0" smtClean="0"/>
              <a:t>Atomare Aggregat-übergreifende Operationen müssen durch Anwendungscode gehandhabt werden</a:t>
            </a:r>
          </a:p>
          <a:p>
            <a:pPr lvl="1"/>
            <a:r>
              <a:rPr lang="de-DE" dirty="0" smtClean="0"/>
              <a:t>Dies muss bei dem Design der Aggregat-Grenzen berücksichtigt werden</a:t>
            </a:r>
          </a:p>
          <a:p>
            <a:r>
              <a:rPr lang="de-DE" b="1" dirty="0" smtClean="0"/>
              <a:t>Graph-Datenbanken </a:t>
            </a:r>
            <a:r>
              <a:rPr lang="de-DE" dirty="0" smtClean="0"/>
              <a:t>unterstützen allerdings oftmals ACID</a:t>
            </a:r>
          </a:p>
          <a:p>
            <a:endParaRPr lang="de-DE" dirty="0" smtClean="0"/>
          </a:p>
          <a:p>
            <a:endParaRPr lang="de-DE" dirty="0"/>
          </a:p>
        </p:txBody>
      </p:sp>
    </p:spTree>
    <p:extLst>
      <p:ext uri="{BB962C8B-B14F-4D97-AF65-F5344CB8AC3E}">
        <p14:creationId xmlns:p14="http://schemas.microsoft.com/office/powerpoint/2010/main" val="71175594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Aggregate – Zusammenfassung</a:t>
            </a:r>
            <a:endParaRPr lang="de-DE" dirty="0"/>
          </a:p>
        </p:txBody>
      </p:sp>
      <p:sp>
        <p:nvSpPr>
          <p:cNvPr id="3" name="Inhaltsplatzhalter 2"/>
          <p:cNvSpPr>
            <a:spLocks noGrp="1"/>
          </p:cNvSpPr>
          <p:nvPr>
            <p:ph idx="1"/>
          </p:nvPr>
        </p:nvSpPr>
        <p:spPr/>
        <p:txBody>
          <a:bodyPr/>
          <a:lstStyle/>
          <a:p>
            <a:r>
              <a:rPr lang="de-DE" dirty="0" smtClean="0"/>
              <a:t>Ein Aggregat ist eine Datenzusammenstellung, die wir als Einheit betrachten und verarbeiten</a:t>
            </a:r>
          </a:p>
          <a:p>
            <a:pPr lvl="1"/>
            <a:r>
              <a:rPr lang="de-DE" dirty="0" smtClean="0"/>
              <a:t>Für einzelne Aggregate ist transaktionale Sicherheit gegeben</a:t>
            </a:r>
          </a:p>
          <a:p>
            <a:pPr lvl="1"/>
            <a:r>
              <a:rPr lang="de-DE" dirty="0" smtClean="0"/>
              <a:t>problematisch sind Intra-Aggregat-Beziehungen</a:t>
            </a:r>
          </a:p>
          <a:p>
            <a:r>
              <a:rPr lang="de-DE" dirty="0" err="1" smtClean="0"/>
              <a:t>key-value</a:t>
            </a:r>
            <a:r>
              <a:rPr lang="de-DE" dirty="0" smtClean="0"/>
              <a:t>, </a:t>
            </a:r>
            <a:r>
              <a:rPr lang="de-DE" dirty="0" err="1" smtClean="0"/>
              <a:t>column-family</a:t>
            </a:r>
            <a:r>
              <a:rPr lang="de-DE" dirty="0" smtClean="0"/>
              <a:t> und </a:t>
            </a:r>
            <a:r>
              <a:rPr lang="de-DE" dirty="0" err="1" smtClean="0"/>
              <a:t>document</a:t>
            </a:r>
            <a:r>
              <a:rPr lang="de-DE" dirty="0" smtClean="0"/>
              <a:t>-Datenbanken sind Aggregat-orientiert</a:t>
            </a:r>
          </a:p>
          <a:p>
            <a:r>
              <a:rPr lang="de-DE" dirty="0" smtClean="0"/>
              <a:t>Aggregate helfen bei der Verteilung der Daten in Clustern</a:t>
            </a:r>
          </a:p>
          <a:p>
            <a:r>
              <a:rPr lang="de-DE" dirty="0" smtClean="0"/>
              <a:t>Aggregat-ignorante Datenbanken (z.B. Relationale DBs) eignen sich besser, falls Daten in verschiedenen Formationen organisiert verarbeitet werden müssen</a:t>
            </a:r>
            <a:endParaRPr lang="de-DE" dirty="0"/>
          </a:p>
        </p:txBody>
      </p:sp>
    </p:spTree>
    <p:extLst>
      <p:ext uri="{BB962C8B-B14F-4D97-AF65-F5344CB8AC3E}">
        <p14:creationId xmlns:p14="http://schemas.microsoft.com/office/powerpoint/2010/main" val="6077311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Inhalt</a:t>
            </a:r>
            <a:endParaRPr lang="de-DE" dirty="0"/>
          </a:p>
        </p:txBody>
      </p:sp>
      <p:sp>
        <p:nvSpPr>
          <p:cNvPr id="3" name="Inhaltsplatzhalter 2"/>
          <p:cNvSpPr>
            <a:spLocks noGrp="1"/>
          </p:cNvSpPr>
          <p:nvPr>
            <p:ph idx="1"/>
          </p:nvPr>
        </p:nvSpPr>
        <p:spPr/>
        <p:txBody>
          <a:bodyPr/>
          <a:lstStyle/>
          <a:p>
            <a:r>
              <a:rPr lang="de-DE" dirty="0" smtClean="0"/>
              <a:t>Verwendung und Probleme des Relationalen Modells</a:t>
            </a:r>
          </a:p>
          <a:p>
            <a:r>
              <a:rPr lang="de-DE" dirty="0" smtClean="0"/>
              <a:t>Der Begriff „</a:t>
            </a:r>
            <a:r>
              <a:rPr lang="de-DE" dirty="0" err="1" smtClean="0"/>
              <a:t>NoSQL</a:t>
            </a:r>
            <a:r>
              <a:rPr lang="de-DE" dirty="0" smtClean="0"/>
              <a:t>“</a:t>
            </a:r>
          </a:p>
          <a:p>
            <a:r>
              <a:rPr lang="de-DE" dirty="0" smtClean="0"/>
              <a:t>Datenmodelle</a:t>
            </a:r>
          </a:p>
          <a:p>
            <a:r>
              <a:rPr lang="de-DE" dirty="0" smtClean="0">
                <a:solidFill>
                  <a:srgbClr val="D2533C"/>
                </a:solidFill>
              </a:rPr>
              <a:t>Verteilungsmodelle</a:t>
            </a:r>
          </a:p>
          <a:p>
            <a:r>
              <a:rPr lang="de-DE" dirty="0" smtClean="0"/>
              <a:t>Konsistenz</a:t>
            </a:r>
          </a:p>
          <a:p>
            <a:r>
              <a:rPr lang="de-DE" dirty="0" err="1" smtClean="0"/>
              <a:t>Versionierung</a:t>
            </a:r>
            <a:endParaRPr lang="de-DE" dirty="0" smtClean="0"/>
          </a:p>
          <a:p>
            <a:r>
              <a:rPr lang="de-DE" dirty="0" err="1" smtClean="0"/>
              <a:t>Map-Reduce</a:t>
            </a:r>
            <a:endParaRPr lang="de-DE" dirty="0" smtClean="0"/>
          </a:p>
          <a:p>
            <a:r>
              <a:rPr lang="de-DE" dirty="0" smtClean="0"/>
              <a:t>Ausgewählte </a:t>
            </a:r>
            <a:r>
              <a:rPr lang="de-DE" dirty="0" err="1" smtClean="0"/>
              <a:t>NoSQL</a:t>
            </a:r>
            <a:r>
              <a:rPr lang="de-DE" dirty="0" smtClean="0"/>
              <a:t>-Datenbanken</a:t>
            </a:r>
            <a:endParaRPr lang="de-DE" dirty="0"/>
          </a:p>
        </p:txBody>
      </p:sp>
    </p:spTree>
    <p:extLst>
      <p:ext uri="{BB962C8B-B14F-4D97-AF65-F5344CB8AC3E}">
        <p14:creationId xmlns:p14="http://schemas.microsoft.com/office/powerpoint/2010/main" val="1050921268"/>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Verteilungsmodelle</a:t>
            </a:r>
            <a:endParaRPr lang="de-DE" dirty="0"/>
          </a:p>
        </p:txBody>
      </p:sp>
      <p:sp>
        <p:nvSpPr>
          <p:cNvPr id="3" name="Inhaltsplatzhalter 2"/>
          <p:cNvSpPr>
            <a:spLocks noGrp="1"/>
          </p:cNvSpPr>
          <p:nvPr>
            <p:ph idx="1"/>
          </p:nvPr>
        </p:nvSpPr>
        <p:spPr/>
        <p:txBody>
          <a:bodyPr/>
          <a:lstStyle/>
          <a:p>
            <a:r>
              <a:rPr lang="de-DE" dirty="0" smtClean="0"/>
              <a:t>Skalierung ist eine der primären Motivationsquellen für </a:t>
            </a:r>
            <a:r>
              <a:rPr lang="de-DE" dirty="0" err="1" smtClean="0"/>
              <a:t>NoSQL</a:t>
            </a:r>
            <a:r>
              <a:rPr lang="de-DE" dirty="0" smtClean="0"/>
              <a:t> – „</a:t>
            </a:r>
            <a:r>
              <a:rPr lang="de-DE" dirty="0" err="1" smtClean="0"/>
              <a:t>scale</a:t>
            </a:r>
            <a:r>
              <a:rPr lang="de-DE" dirty="0" smtClean="0"/>
              <a:t> out“ anstelle von „</a:t>
            </a:r>
            <a:r>
              <a:rPr lang="de-DE" dirty="0" err="1" smtClean="0"/>
              <a:t>scale</a:t>
            </a:r>
            <a:r>
              <a:rPr lang="de-DE" dirty="0" smtClean="0"/>
              <a:t> </a:t>
            </a:r>
            <a:r>
              <a:rPr lang="de-DE" dirty="0" err="1" smtClean="0"/>
              <a:t>up</a:t>
            </a:r>
            <a:r>
              <a:rPr lang="de-DE" dirty="0" smtClean="0"/>
              <a:t>“</a:t>
            </a:r>
          </a:p>
          <a:p>
            <a:r>
              <a:rPr lang="de-DE" dirty="0" smtClean="0"/>
              <a:t>Aggregate sind eine natürlich Einheit der Verteilung im Cluster</a:t>
            </a:r>
          </a:p>
          <a:p>
            <a:r>
              <a:rPr lang="de-DE" dirty="0" smtClean="0"/>
              <a:t>Das </a:t>
            </a:r>
            <a:r>
              <a:rPr lang="de-DE" b="1" dirty="0" smtClean="0"/>
              <a:t>Verteilungsmodell</a:t>
            </a:r>
            <a:r>
              <a:rPr lang="de-DE" dirty="0" smtClean="0"/>
              <a:t> beeinflusst</a:t>
            </a:r>
          </a:p>
          <a:p>
            <a:pPr lvl="1"/>
            <a:r>
              <a:rPr lang="de-DE" dirty="0" smtClean="0"/>
              <a:t>Den </a:t>
            </a:r>
            <a:r>
              <a:rPr lang="de-DE" b="1" dirty="0" smtClean="0"/>
              <a:t>Umfang</a:t>
            </a:r>
            <a:r>
              <a:rPr lang="de-DE" dirty="0" smtClean="0"/>
              <a:t> der handhabbaren Daten</a:t>
            </a:r>
          </a:p>
          <a:p>
            <a:pPr lvl="1"/>
            <a:r>
              <a:rPr lang="de-DE" dirty="0" smtClean="0"/>
              <a:t>Den </a:t>
            </a:r>
            <a:r>
              <a:rPr lang="de-DE" b="1" dirty="0" smtClean="0"/>
              <a:t>Lese</a:t>
            </a:r>
            <a:r>
              <a:rPr lang="de-DE" dirty="0" smtClean="0"/>
              <a:t>- und/oder </a:t>
            </a:r>
            <a:r>
              <a:rPr lang="de-DE" b="1" dirty="0" smtClean="0"/>
              <a:t>Schreibdurchsatz</a:t>
            </a:r>
          </a:p>
          <a:p>
            <a:pPr lvl="1"/>
            <a:r>
              <a:rPr lang="de-DE" dirty="0" smtClean="0"/>
              <a:t>Die </a:t>
            </a:r>
            <a:r>
              <a:rPr lang="de-DE" b="1" dirty="0" smtClean="0"/>
              <a:t>Verfügbarkeit</a:t>
            </a:r>
            <a:r>
              <a:rPr lang="de-DE" dirty="0" smtClean="0"/>
              <a:t> der Daten bei Netzwerkproblemen</a:t>
            </a:r>
          </a:p>
          <a:p>
            <a:r>
              <a:rPr lang="de-DE" dirty="0" smtClean="0"/>
              <a:t>Einen Cluster zu betreiben bedingt allerdings zusätzliche </a:t>
            </a:r>
            <a:r>
              <a:rPr lang="de-DE" b="1" dirty="0" smtClean="0"/>
              <a:t>Komplexität</a:t>
            </a:r>
          </a:p>
          <a:p>
            <a:pPr lvl="1"/>
            <a:r>
              <a:rPr lang="de-DE" dirty="0" smtClean="0"/>
              <a:t>Tun Sie es nicht, wenn es nicht unbedingt sein muss</a:t>
            </a:r>
            <a:endParaRPr lang="de-DE" dirty="0"/>
          </a:p>
        </p:txBody>
      </p:sp>
    </p:spTree>
    <p:extLst>
      <p:ext uri="{BB962C8B-B14F-4D97-AF65-F5344CB8AC3E}">
        <p14:creationId xmlns:p14="http://schemas.microsoft.com/office/powerpoint/2010/main" val="21327618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Verteilungsmodelle</a:t>
            </a:r>
            <a:endParaRPr lang="de-DE" dirty="0"/>
          </a:p>
        </p:txBody>
      </p:sp>
      <p:sp>
        <p:nvSpPr>
          <p:cNvPr id="3" name="Inhaltsplatzhalter 2"/>
          <p:cNvSpPr>
            <a:spLocks noGrp="1"/>
          </p:cNvSpPr>
          <p:nvPr>
            <p:ph idx="1"/>
          </p:nvPr>
        </p:nvSpPr>
        <p:spPr/>
        <p:txBody>
          <a:bodyPr/>
          <a:lstStyle/>
          <a:p>
            <a:r>
              <a:rPr lang="de-DE" dirty="0" smtClean="0"/>
              <a:t>Zwei (orthogonale) Wege zur Verteilung</a:t>
            </a:r>
          </a:p>
          <a:p>
            <a:pPr lvl="1"/>
            <a:r>
              <a:rPr lang="de-DE" b="1" dirty="0" smtClean="0"/>
              <a:t>Replikation</a:t>
            </a:r>
          </a:p>
          <a:p>
            <a:pPr lvl="1"/>
            <a:r>
              <a:rPr lang="de-DE" b="1" dirty="0" err="1" smtClean="0"/>
              <a:t>Sharding</a:t>
            </a:r>
            <a:r>
              <a:rPr lang="de-DE" dirty="0" smtClean="0"/>
              <a:t> („</a:t>
            </a:r>
            <a:r>
              <a:rPr lang="de-DE" dirty="0" err="1" smtClean="0"/>
              <a:t>shard</a:t>
            </a:r>
            <a:r>
              <a:rPr lang="de-DE" dirty="0" smtClean="0"/>
              <a:t>“ = Scherbe, belasse ich im Englischen)</a:t>
            </a:r>
          </a:p>
          <a:p>
            <a:r>
              <a:rPr lang="de-DE" dirty="0" smtClean="0"/>
              <a:t>Replikation:</a:t>
            </a:r>
          </a:p>
          <a:p>
            <a:pPr lvl="1"/>
            <a:r>
              <a:rPr lang="de-DE" dirty="0" smtClean="0"/>
              <a:t>Master-Slave</a:t>
            </a:r>
          </a:p>
          <a:p>
            <a:pPr lvl="1"/>
            <a:r>
              <a:rPr lang="de-DE" dirty="0" smtClean="0"/>
              <a:t>Peer-</a:t>
            </a:r>
            <a:r>
              <a:rPr lang="de-DE" dirty="0" err="1" smtClean="0"/>
              <a:t>to</a:t>
            </a:r>
            <a:r>
              <a:rPr lang="de-DE" dirty="0" smtClean="0"/>
              <a:t>-Peer</a:t>
            </a:r>
          </a:p>
          <a:p>
            <a:pPr lvl="1"/>
            <a:endParaRPr lang="de-DE" dirty="0"/>
          </a:p>
        </p:txBody>
      </p:sp>
    </p:spTree>
    <p:extLst>
      <p:ext uri="{BB962C8B-B14F-4D97-AF65-F5344CB8AC3E}">
        <p14:creationId xmlns:p14="http://schemas.microsoft.com/office/powerpoint/2010/main" val="719434822"/>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Modell: Single-Server</a:t>
            </a:r>
            <a:endParaRPr lang="de-DE" dirty="0"/>
          </a:p>
        </p:txBody>
      </p:sp>
      <p:sp>
        <p:nvSpPr>
          <p:cNvPr id="3" name="Inhaltsplatzhalter 2"/>
          <p:cNvSpPr>
            <a:spLocks noGrp="1"/>
          </p:cNvSpPr>
          <p:nvPr>
            <p:ph idx="1"/>
          </p:nvPr>
        </p:nvSpPr>
        <p:spPr/>
        <p:txBody>
          <a:bodyPr/>
          <a:lstStyle/>
          <a:p>
            <a:r>
              <a:rPr lang="de-DE" dirty="0" smtClean="0"/>
              <a:t>Einfachste Form: keine Verteilung</a:t>
            </a:r>
          </a:p>
          <a:p>
            <a:pPr lvl="1"/>
            <a:r>
              <a:rPr lang="de-DE" dirty="0" smtClean="0"/>
              <a:t>Datenbank auf einer einzelnen Maschine</a:t>
            </a:r>
          </a:p>
          <a:p>
            <a:pPr lvl="1"/>
            <a:r>
              <a:rPr lang="de-DE" dirty="0" smtClean="0"/>
              <a:t>Einfach für die Entwickler</a:t>
            </a:r>
          </a:p>
          <a:p>
            <a:pPr lvl="1"/>
            <a:r>
              <a:rPr lang="de-DE" dirty="0" smtClean="0"/>
              <a:t>Einfach für die Betreiber</a:t>
            </a:r>
          </a:p>
          <a:p>
            <a:pPr lvl="1"/>
            <a:r>
              <a:rPr lang="de-DE" dirty="0" smtClean="0"/>
              <a:t>Verwenden, wenn möglich!</a:t>
            </a:r>
          </a:p>
          <a:p>
            <a:r>
              <a:rPr lang="de-DE" dirty="0" smtClean="0"/>
              <a:t>Auch im </a:t>
            </a:r>
            <a:r>
              <a:rPr lang="de-DE" dirty="0" err="1" smtClean="0"/>
              <a:t>NoSQL</a:t>
            </a:r>
            <a:r>
              <a:rPr lang="de-DE" dirty="0" smtClean="0"/>
              <a:t>-Kontext macht ein Single-Server-Szenario Sinn!</a:t>
            </a:r>
          </a:p>
          <a:p>
            <a:pPr lvl="1"/>
            <a:r>
              <a:rPr lang="de-DE" dirty="0" smtClean="0"/>
              <a:t>bspw., falls das Datenmodell für die Applikation passend ist</a:t>
            </a:r>
          </a:p>
          <a:p>
            <a:pPr lvl="1"/>
            <a:endParaRPr lang="de-DE" dirty="0"/>
          </a:p>
        </p:txBody>
      </p:sp>
    </p:spTree>
    <p:extLst>
      <p:ext uri="{BB962C8B-B14F-4D97-AF65-F5344CB8AC3E}">
        <p14:creationId xmlns:p14="http://schemas.microsoft.com/office/powerpoint/2010/main" val="281927616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Modell: </a:t>
            </a:r>
            <a:r>
              <a:rPr lang="de-DE" dirty="0" err="1" smtClean="0"/>
              <a:t>Sharding</a:t>
            </a:r>
            <a:endParaRPr lang="de-DE" dirty="0"/>
          </a:p>
        </p:txBody>
      </p:sp>
      <p:sp>
        <p:nvSpPr>
          <p:cNvPr id="3" name="Inhaltsplatzhalter 2"/>
          <p:cNvSpPr>
            <a:spLocks noGrp="1"/>
          </p:cNvSpPr>
          <p:nvPr>
            <p:ph idx="1"/>
          </p:nvPr>
        </p:nvSpPr>
        <p:spPr/>
        <p:txBody>
          <a:bodyPr/>
          <a:lstStyle/>
          <a:p>
            <a:r>
              <a:rPr lang="de-DE" dirty="0" smtClean="0"/>
              <a:t>Oftmals greifen Benutzer auf verschiedene Teile der Daten einer Applikation zu</a:t>
            </a:r>
          </a:p>
          <a:p>
            <a:r>
              <a:rPr lang="de-DE" dirty="0" smtClean="0"/>
              <a:t>In diesem Fall kann eine </a:t>
            </a:r>
            <a:r>
              <a:rPr lang="de-DE" b="1" dirty="0" smtClean="0"/>
              <a:t>horizontale Skalierung</a:t>
            </a:r>
            <a:r>
              <a:rPr lang="de-DE" dirty="0" smtClean="0"/>
              <a:t>/Partitionierung sinnvoll sein</a:t>
            </a:r>
          </a:p>
          <a:p>
            <a:pPr lvl="1"/>
            <a:r>
              <a:rPr lang="de-DE" dirty="0" smtClean="0"/>
              <a:t>d.h. verschiedene Daten verteilen wir auf verschiedene Server – genannt „</a:t>
            </a:r>
            <a:r>
              <a:rPr lang="de-DE" b="1" dirty="0" err="1" smtClean="0"/>
              <a:t>sharding</a:t>
            </a:r>
            <a:r>
              <a:rPr lang="de-DE" dirty="0" smtClean="0"/>
              <a:t>“</a:t>
            </a:r>
          </a:p>
          <a:p>
            <a:pPr lvl="1"/>
            <a:endParaRPr lang="de-DE" dirty="0"/>
          </a:p>
        </p:txBody>
      </p:sp>
    </p:spTree>
    <p:extLst>
      <p:ext uri="{BB962C8B-B14F-4D97-AF65-F5344CB8AC3E}">
        <p14:creationId xmlns:p14="http://schemas.microsoft.com/office/powerpoint/2010/main" val="2740052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Wahlpflichtfach „Das Softwareprojekt“ im Sommer</a:t>
            </a:r>
          </a:p>
        </p:txBody>
      </p:sp>
      <p:pic>
        <p:nvPicPr>
          <p:cNvPr id="4" name="Bild 3"/>
          <p:cNvPicPr>
            <a:picLocks noChangeAspect="1"/>
          </p:cNvPicPr>
          <p:nvPr/>
        </p:nvPicPr>
        <p:blipFill>
          <a:blip r:embed="rId2"/>
          <a:stretch>
            <a:fillRect/>
          </a:stretch>
        </p:blipFill>
        <p:spPr>
          <a:xfrm>
            <a:off x="467544" y="1700808"/>
            <a:ext cx="8172400" cy="4497146"/>
          </a:xfrm>
          <a:prstGeom prst="rect">
            <a:avLst/>
          </a:prstGeom>
        </p:spPr>
      </p:pic>
    </p:spTree>
    <p:extLst>
      <p:ext uri="{BB962C8B-B14F-4D97-AF65-F5344CB8AC3E}">
        <p14:creationId xmlns:p14="http://schemas.microsoft.com/office/powerpoint/2010/main" val="3956592217"/>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Modell: </a:t>
            </a:r>
            <a:r>
              <a:rPr lang="de-DE" dirty="0" err="1" smtClean="0"/>
              <a:t>Sharding</a:t>
            </a:r>
            <a:endParaRPr lang="de-DE" dirty="0"/>
          </a:p>
        </p:txBody>
      </p:sp>
      <p:pic>
        <p:nvPicPr>
          <p:cNvPr id="5" name="Bild 4"/>
          <p:cNvPicPr>
            <a:picLocks noChangeAspect="1"/>
          </p:cNvPicPr>
          <p:nvPr/>
        </p:nvPicPr>
        <p:blipFill>
          <a:blip r:embed="rId2"/>
          <a:stretch>
            <a:fillRect/>
          </a:stretch>
        </p:blipFill>
        <p:spPr>
          <a:xfrm>
            <a:off x="457200" y="1524000"/>
            <a:ext cx="7329532" cy="4366307"/>
          </a:xfrm>
          <a:prstGeom prst="rect">
            <a:avLst/>
          </a:prstGeom>
        </p:spPr>
      </p:pic>
      <p:sp>
        <p:nvSpPr>
          <p:cNvPr id="6" name="Rechteck 5"/>
          <p:cNvSpPr/>
          <p:nvPr/>
        </p:nvSpPr>
        <p:spPr>
          <a:xfrm>
            <a:off x="6224798" y="6224449"/>
            <a:ext cx="2241256" cy="261610"/>
          </a:xfrm>
          <a:prstGeom prst="rect">
            <a:avLst/>
          </a:prstGeom>
        </p:spPr>
        <p:txBody>
          <a:bodyPr wrap="none">
            <a:spAutoFit/>
          </a:bodyPr>
          <a:lstStyle/>
          <a:p>
            <a:r>
              <a:rPr lang="de-DE" sz="1100" dirty="0" smtClean="0"/>
              <a:t>[Quelle: Fowler: </a:t>
            </a:r>
            <a:r>
              <a:rPr lang="de-DE" sz="1100" dirty="0" err="1" smtClean="0"/>
              <a:t>NoSQL</a:t>
            </a:r>
            <a:r>
              <a:rPr lang="de-DE" sz="1100" dirty="0" smtClean="0"/>
              <a:t> </a:t>
            </a:r>
            <a:r>
              <a:rPr lang="de-DE" sz="1100" dirty="0" err="1" smtClean="0"/>
              <a:t>Distilled</a:t>
            </a:r>
            <a:r>
              <a:rPr lang="de-DE" sz="1100" dirty="0" smtClean="0"/>
              <a:t>]</a:t>
            </a:r>
            <a:endParaRPr lang="de-DE" sz="1100" dirty="0"/>
          </a:p>
        </p:txBody>
      </p:sp>
    </p:spTree>
    <p:extLst>
      <p:ext uri="{BB962C8B-B14F-4D97-AF65-F5344CB8AC3E}">
        <p14:creationId xmlns:p14="http://schemas.microsoft.com/office/powerpoint/2010/main" val="361684814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Modell: </a:t>
            </a:r>
            <a:r>
              <a:rPr lang="de-DE" dirty="0" err="1" smtClean="0"/>
              <a:t>Sharding</a:t>
            </a:r>
            <a:endParaRPr lang="de-DE" dirty="0"/>
          </a:p>
        </p:txBody>
      </p:sp>
      <p:sp>
        <p:nvSpPr>
          <p:cNvPr id="3" name="Inhaltsplatzhalter 2"/>
          <p:cNvSpPr>
            <a:spLocks noGrp="1"/>
          </p:cNvSpPr>
          <p:nvPr>
            <p:ph idx="1"/>
          </p:nvPr>
        </p:nvSpPr>
        <p:spPr/>
        <p:txBody>
          <a:bodyPr>
            <a:normAutofit lnSpcReduction="10000"/>
          </a:bodyPr>
          <a:lstStyle/>
          <a:p>
            <a:r>
              <a:rPr lang="de-DE" sz="2000" dirty="0" smtClean="0"/>
              <a:t>Idealfall: Benutzer benötigt nur Interaktion mit einem Server (aber eher nicht die Regel)</a:t>
            </a:r>
          </a:p>
          <a:p>
            <a:pPr lvl="1"/>
            <a:r>
              <a:rPr lang="de-DE" sz="1800" dirty="0" smtClean="0"/>
              <a:t>Last ist ideal balanciert</a:t>
            </a:r>
          </a:p>
          <a:p>
            <a:r>
              <a:rPr lang="de-DE" sz="2000" b="1" dirty="0" smtClean="0"/>
              <a:t>Wie die Daten verteilen?</a:t>
            </a:r>
          </a:p>
          <a:p>
            <a:pPr lvl="1"/>
            <a:r>
              <a:rPr lang="de-DE" sz="1800" dirty="0" smtClean="0"/>
              <a:t>Aggregatgrenzen helfen</a:t>
            </a:r>
          </a:p>
          <a:p>
            <a:pPr lvl="1"/>
            <a:r>
              <a:rPr lang="de-DE" sz="1800" dirty="0" smtClean="0"/>
              <a:t>bspw. an Hand des physikalischen Ortes des Benutzers (Daten europäischer Benutzer werden auf Servern in Europa </a:t>
            </a:r>
            <a:r>
              <a:rPr lang="de-DE" sz="1800" dirty="0" err="1" smtClean="0"/>
              <a:t>gehostet</a:t>
            </a:r>
            <a:r>
              <a:rPr lang="de-DE" sz="1800" dirty="0" smtClean="0"/>
              <a:t>)</a:t>
            </a:r>
          </a:p>
          <a:p>
            <a:pPr lvl="1"/>
            <a:r>
              <a:rPr lang="de-DE" sz="1800" dirty="0" smtClean="0"/>
              <a:t>oder nach Last (evtl. zeitabhängig)</a:t>
            </a:r>
          </a:p>
          <a:p>
            <a:pPr lvl="1"/>
            <a:r>
              <a:rPr lang="de-DE" sz="1800" dirty="0" smtClean="0"/>
              <a:t>Aggregate zusammenlegen, die in einer Reihenfolge gelesen werden</a:t>
            </a:r>
          </a:p>
          <a:p>
            <a:pPr lvl="1"/>
            <a:r>
              <a:rPr lang="de-DE" sz="1800" dirty="0" smtClean="0"/>
              <a:t>...</a:t>
            </a:r>
          </a:p>
          <a:p>
            <a:r>
              <a:rPr lang="de-DE" sz="2000" dirty="0" smtClean="0"/>
              <a:t>Verteilung solle </a:t>
            </a:r>
            <a:r>
              <a:rPr lang="de-DE" sz="2000" b="1" dirty="0" smtClean="0"/>
              <a:t>nicht</a:t>
            </a:r>
            <a:r>
              <a:rPr lang="de-DE" sz="2000" dirty="0" smtClean="0"/>
              <a:t> im Anwendungscode codiert werden</a:t>
            </a:r>
          </a:p>
          <a:p>
            <a:r>
              <a:rPr lang="de-DE" sz="2000" b="1" dirty="0" smtClean="0"/>
              <a:t>Positiv</a:t>
            </a:r>
            <a:r>
              <a:rPr lang="de-DE" sz="2000" dirty="0" smtClean="0"/>
              <a:t>: sowohl Lese- als auch Schreibzugriffe beschleunigt</a:t>
            </a:r>
          </a:p>
          <a:p>
            <a:r>
              <a:rPr lang="de-DE" sz="2000" b="1" dirty="0" smtClean="0"/>
              <a:t>Negativ</a:t>
            </a:r>
            <a:r>
              <a:rPr lang="de-DE" sz="2000" dirty="0" smtClean="0"/>
              <a:t>: </a:t>
            </a:r>
          </a:p>
          <a:p>
            <a:pPr lvl="1"/>
            <a:r>
              <a:rPr lang="de-DE" sz="1600" dirty="0" smtClean="0"/>
              <a:t>Ausfallsicherheit?</a:t>
            </a:r>
          </a:p>
          <a:p>
            <a:pPr lvl="1"/>
            <a:r>
              <a:rPr lang="de-DE" sz="1600" dirty="0" smtClean="0"/>
              <a:t>Spätes Aktivieren von </a:t>
            </a:r>
            <a:r>
              <a:rPr lang="de-DE" sz="1600" dirty="0" err="1" smtClean="0"/>
              <a:t>Sharding</a:t>
            </a:r>
            <a:r>
              <a:rPr lang="de-DE" sz="1600" dirty="0" smtClean="0"/>
              <a:t> in einem Projekt führt zu temporären großen Lasten, da die Daten durch das System zunächst verteilt werden müssen</a:t>
            </a:r>
          </a:p>
          <a:p>
            <a:endParaRPr lang="de-DE" sz="2000" dirty="0"/>
          </a:p>
        </p:txBody>
      </p:sp>
    </p:spTree>
    <p:extLst>
      <p:ext uri="{BB962C8B-B14F-4D97-AF65-F5344CB8AC3E}">
        <p14:creationId xmlns:p14="http://schemas.microsoft.com/office/powerpoint/2010/main" val="548589697"/>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Modell: Master-Slave Replikation</a:t>
            </a:r>
            <a:endParaRPr lang="de-DE" dirty="0"/>
          </a:p>
        </p:txBody>
      </p:sp>
      <p:sp>
        <p:nvSpPr>
          <p:cNvPr id="3" name="Inhaltsplatzhalter 2"/>
          <p:cNvSpPr>
            <a:spLocks noGrp="1"/>
          </p:cNvSpPr>
          <p:nvPr>
            <p:ph idx="1"/>
          </p:nvPr>
        </p:nvSpPr>
        <p:spPr/>
        <p:txBody>
          <a:bodyPr/>
          <a:lstStyle/>
          <a:p>
            <a:r>
              <a:rPr lang="de-DE" dirty="0" smtClean="0"/>
              <a:t>Dieselben Daten werden auf mehrere Knoten verteilt</a:t>
            </a:r>
          </a:p>
          <a:p>
            <a:r>
              <a:rPr lang="de-DE" dirty="0" smtClean="0"/>
              <a:t>Ein Knoten wird das Master („</a:t>
            </a:r>
            <a:r>
              <a:rPr lang="de-DE" dirty="0" err="1" smtClean="0"/>
              <a:t>primary</a:t>
            </a:r>
            <a:r>
              <a:rPr lang="de-DE" dirty="0" smtClean="0"/>
              <a:t>“) auserkoren</a:t>
            </a:r>
          </a:p>
          <a:p>
            <a:pPr lvl="1"/>
            <a:r>
              <a:rPr lang="de-DE" dirty="0" smtClean="0"/>
              <a:t>Master ist zuständig für Schreibzugriffe</a:t>
            </a:r>
          </a:p>
          <a:p>
            <a:r>
              <a:rPr lang="de-DE" dirty="0" smtClean="0"/>
              <a:t>Die anderen Knoten („</a:t>
            </a:r>
            <a:r>
              <a:rPr lang="de-DE" dirty="0" err="1" smtClean="0"/>
              <a:t>slaves</a:t>
            </a:r>
            <a:r>
              <a:rPr lang="de-DE" dirty="0" smtClean="0"/>
              <a:t>“) stehen für Lesezugriffe zur Verfügung</a:t>
            </a:r>
            <a:endParaRPr lang="de-DE" dirty="0"/>
          </a:p>
        </p:txBody>
      </p:sp>
    </p:spTree>
    <p:extLst>
      <p:ext uri="{BB962C8B-B14F-4D97-AF65-F5344CB8AC3E}">
        <p14:creationId xmlns:p14="http://schemas.microsoft.com/office/powerpoint/2010/main" val="226462314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Modell: Master-Slave Replikation</a:t>
            </a:r>
            <a:endParaRPr lang="de-DE" dirty="0"/>
          </a:p>
        </p:txBody>
      </p:sp>
      <p:pic>
        <p:nvPicPr>
          <p:cNvPr id="5" name="Bild 4"/>
          <p:cNvPicPr>
            <a:picLocks noChangeAspect="1"/>
          </p:cNvPicPr>
          <p:nvPr/>
        </p:nvPicPr>
        <p:blipFill>
          <a:blip r:embed="rId2"/>
          <a:stretch>
            <a:fillRect/>
          </a:stretch>
        </p:blipFill>
        <p:spPr>
          <a:xfrm>
            <a:off x="457200" y="1524000"/>
            <a:ext cx="6589948" cy="5064846"/>
          </a:xfrm>
          <a:prstGeom prst="rect">
            <a:avLst/>
          </a:prstGeom>
        </p:spPr>
      </p:pic>
      <p:sp>
        <p:nvSpPr>
          <p:cNvPr id="6" name="Rechteck 5"/>
          <p:cNvSpPr/>
          <p:nvPr/>
        </p:nvSpPr>
        <p:spPr>
          <a:xfrm>
            <a:off x="6224798" y="6224449"/>
            <a:ext cx="2241256" cy="261610"/>
          </a:xfrm>
          <a:prstGeom prst="rect">
            <a:avLst/>
          </a:prstGeom>
        </p:spPr>
        <p:txBody>
          <a:bodyPr wrap="none">
            <a:spAutoFit/>
          </a:bodyPr>
          <a:lstStyle/>
          <a:p>
            <a:r>
              <a:rPr lang="de-DE" sz="1100" dirty="0" smtClean="0"/>
              <a:t>[Quelle: Fowler: </a:t>
            </a:r>
            <a:r>
              <a:rPr lang="de-DE" sz="1100" dirty="0" err="1" smtClean="0"/>
              <a:t>NoSQL</a:t>
            </a:r>
            <a:r>
              <a:rPr lang="de-DE" sz="1100" dirty="0" smtClean="0"/>
              <a:t> </a:t>
            </a:r>
            <a:r>
              <a:rPr lang="de-DE" sz="1100" dirty="0" err="1" smtClean="0"/>
              <a:t>Distilled</a:t>
            </a:r>
            <a:r>
              <a:rPr lang="de-DE" sz="1100" dirty="0" smtClean="0"/>
              <a:t>]</a:t>
            </a:r>
            <a:endParaRPr lang="de-DE" sz="1100" dirty="0"/>
          </a:p>
        </p:txBody>
      </p:sp>
    </p:spTree>
    <p:extLst>
      <p:ext uri="{BB962C8B-B14F-4D97-AF65-F5344CB8AC3E}">
        <p14:creationId xmlns:p14="http://schemas.microsoft.com/office/powerpoint/2010/main" val="3814946316"/>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Modell: Master-Slave Replikation</a:t>
            </a:r>
            <a:endParaRPr lang="de-DE" dirty="0"/>
          </a:p>
        </p:txBody>
      </p:sp>
      <p:sp>
        <p:nvSpPr>
          <p:cNvPr id="3" name="Inhaltsplatzhalter 2"/>
          <p:cNvSpPr>
            <a:spLocks noGrp="1"/>
          </p:cNvSpPr>
          <p:nvPr>
            <p:ph idx="1"/>
          </p:nvPr>
        </p:nvSpPr>
        <p:spPr/>
        <p:txBody>
          <a:bodyPr>
            <a:normAutofit/>
          </a:bodyPr>
          <a:lstStyle/>
          <a:p>
            <a:r>
              <a:rPr lang="de-DE" b="1" dirty="0" smtClean="0"/>
              <a:t>Sinnvoll bei leseintensiven Daten</a:t>
            </a:r>
          </a:p>
          <a:p>
            <a:r>
              <a:rPr lang="de-DE" dirty="0" smtClean="0"/>
              <a:t>Beschränkung der Schreibgeschwindigkeit, da diese über den Master gehen müssen</a:t>
            </a:r>
          </a:p>
          <a:p>
            <a:r>
              <a:rPr lang="de-DE" b="1" dirty="0" smtClean="0"/>
              <a:t>Ausfallsicherheit</a:t>
            </a:r>
            <a:r>
              <a:rPr lang="de-DE" dirty="0" smtClean="0"/>
              <a:t> bzgl. Lesezugriffen</a:t>
            </a:r>
          </a:p>
          <a:p>
            <a:pPr lvl="1"/>
            <a:r>
              <a:rPr lang="de-DE" dirty="0" smtClean="0"/>
              <a:t>Dies erfordert aber auch, dass Lese- und Schreibzugriffe auf unterschiedlichen „Pfaden“ geschehen (z.B. über separate DB-Verbindungen)</a:t>
            </a:r>
          </a:p>
          <a:p>
            <a:r>
              <a:rPr lang="de-DE" dirty="0" smtClean="0"/>
              <a:t>Kein Schreiben mehr möglich, falls Master ausfällt</a:t>
            </a:r>
          </a:p>
          <a:p>
            <a:pPr lvl="1"/>
            <a:r>
              <a:rPr lang="de-DE" dirty="0" smtClean="0"/>
              <a:t>es gibt allerdings oft die Möglichkeit, einen neuen Master zu bestimmen (manuell oder auch automatisiert durch „</a:t>
            </a:r>
            <a:r>
              <a:rPr lang="de-DE" dirty="0" err="1" smtClean="0"/>
              <a:t>Election</a:t>
            </a:r>
            <a:r>
              <a:rPr lang="de-DE" dirty="0" smtClean="0"/>
              <a:t>“-Protokolle)</a:t>
            </a:r>
          </a:p>
        </p:txBody>
      </p:sp>
    </p:spTree>
    <p:extLst>
      <p:ext uri="{BB962C8B-B14F-4D97-AF65-F5344CB8AC3E}">
        <p14:creationId xmlns:p14="http://schemas.microsoft.com/office/powerpoint/2010/main" val="2549368330"/>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Modell: Master-Slave Replikation</a:t>
            </a:r>
            <a:endParaRPr lang="de-DE" dirty="0"/>
          </a:p>
        </p:txBody>
      </p:sp>
      <p:sp>
        <p:nvSpPr>
          <p:cNvPr id="3" name="Inhaltsplatzhalter 2"/>
          <p:cNvSpPr>
            <a:spLocks noGrp="1"/>
          </p:cNvSpPr>
          <p:nvPr>
            <p:ph idx="1"/>
          </p:nvPr>
        </p:nvSpPr>
        <p:spPr/>
        <p:txBody>
          <a:bodyPr>
            <a:normAutofit/>
          </a:bodyPr>
          <a:lstStyle/>
          <a:p>
            <a:r>
              <a:rPr lang="de-DE" dirty="0"/>
              <a:t>Modell durch die </a:t>
            </a:r>
            <a:r>
              <a:rPr lang="de-DE" b="1" dirty="0"/>
              <a:t>höhere Verfügbarkeit </a:t>
            </a:r>
            <a:r>
              <a:rPr lang="de-DE" dirty="0"/>
              <a:t>auch sinnvoll, falls kein „</a:t>
            </a:r>
            <a:r>
              <a:rPr lang="de-DE" dirty="0" err="1"/>
              <a:t>scale</a:t>
            </a:r>
            <a:r>
              <a:rPr lang="de-DE" dirty="0"/>
              <a:t> out“ erwünscht</a:t>
            </a:r>
          </a:p>
          <a:p>
            <a:pPr lvl="1"/>
            <a:r>
              <a:rPr lang="de-DE" dirty="0"/>
              <a:t>Slave agiert als sog. „Hot Backup“, welches bei Defekt des Masters einspringen kann</a:t>
            </a:r>
          </a:p>
          <a:p>
            <a:r>
              <a:rPr lang="de-DE" dirty="0" smtClean="0"/>
              <a:t>Ausfallszenario muss in Unit-Tests </a:t>
            </a:r>
            <a:r>
              <a:rPr lang="de-DE" b="1" dirty="0" smtClean="0"/>
              <a:t>getestet</a:t>
            </a:r>
            <a:r>
              <a:rPr lang="de-DE" dirty="0" smtClean="0"/>
              <a:t> werden!</a:t>
            </a:r>
          </a:p>
          <a:p>
            <a:r>
              <a:rPr lang="de-DE" dirty="0" smtClean="0"/>
              <a:t>Problem der Verteilung: </a:t>
            </a:r>
            <a:r>
              <a:rPr lang="de-DE" b="1" dirty="0" smtClean="0"/>
              <a:t>mögliche Inkonsistenz </a:t>
            </a:r>
            <a:r>
              <a:rPr lang="de-DE" dirty="0" smtClean="0"/>
              <a:t>der Daten (siehe später)</a:t>
            </a:r>
            <a:endParaRPr lang="de-DE" dirty="0"/>
          </a:p>
        </p:txBody>
      </p:sp>
    </p:spTree>
    <p:extLst>
      <p:ext uri="{BB962C8B-B14F-4D97-AF65-F5344CB8AC3E}">
        <p14:creationId xmlns:p14="http://schemas.microsoft.com/office/powerpoint/2010/main" val="2749141765"/>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Modell: Peer-</a:t>
            </a:r>
            <a:r>
              <a:rPr lang="de-DE" dirty="0" err="1" smtClean="0"/>
              <a:t>to</a:t>
            </a:r>
            <a:r>
              <a:rPr lang="de-DE" dirty="0" smtClean="0"/>
              <a:t>-Peer Replikation</a:t>
            </a:r>
            <a:endParaRPr lang="de-DE" dirty="0"/>
          </a:p>
        </p:txBody>
      </p:sp>
      <p:sp>
        <p:nvSpPr>
          <p:cNvPr id="3" name="Inhaltsplatzhalter 2"/>
          <p:cNvSpPr>
            <a:spLocks noGrp="1"/>
          </p:cNvSpPr>
          <p:nvPr>
            <p:ph idx="1"/>
          </p:nvPr>
        </p:nvSpPr>
        <p:spPr/>
        <p:txBody>
          <a:bodyPr/>
          <a:lstStyle/>
          <a:p>
            <a:r>
              <a:rPr lang="de-DE" dirty="0" smtClean="0"/>
              <a:t>Master-Slave beschränkt die Schreibgeschwindigkeit (Flaschenhals/„</a:t>
            </a:r>
            <a:r>
              <a:rPr lang="de-DE" dirty="0" err="1" smtClean="0"/>
              <a:t>Bottleneck</a:t>
            </a:r>
            <a:r>
              <a:rPr lang="de-DE" dirty="0" smtClean="0"/>
              <a:t>“)</a:t>
            </a:r>
          </a:p>
          <a:p>
            <a:r>
              <a:rPr lang="de-DE" b="1" dirty="0" smtClean="0"/>
              <a:t>Peer-</a:t>
            </a:r>
            <a:r>
              <a:rPr lang="de-DE" b="1" dirty="0" err="1" smtClean="0"/>
              <a:t>to</a:t>
            </a:r>
            <a:r>
              <a:rPr lang="de-DE" b="1" dirty="0" smtClean="0"/>
              <a:t>-Peer Systeme</a:t>
            </a:r>
            <a:r>
              <a:rPr lang="de-DE" dirty="0" smtClean="0"/>
              <a:t> besitzen keinen Master</a:t>
            </a:r>
          </a:p>
          <a:p>
            <a:r>
              <a:rPr lang="de-DE" dirty="0" smtClean="0"/>
              <a:t>Alle Replikate haben dasselbe Gewicht, jeder Knoten kann Lese- und Schreibzugriffe verarbeiten</a:t>
            </a:r>
          </a:p>
          <a:p>
            <a:r>
              <a:rPr lang="de-DE" b="1" dirty="0" smtClean="0"/>
              <a:t>Höhere Verfügbarkeit, aber mögliche Inkonsistenzen</a:t>
            </a:r>
            <a:endParaRPr lang="de-DE" b="1" dirty="0"/>
          </a:p>
          <a:p>
            <a:pPr lvl="1"/>
            <a:r>
              <a:rPr lang="de-DE" dirty="0" smtClean="0"/>
              <a:t>Lesekonflikte „nur“ temporär</a:t>
            </a:r>
          </a:p>
          <a:p>
            <a:pPr lvl="1"/>
            <a:r>
              <a:rPr lang="de-DE" dirty="0" smtClean="0"/>
              <a:t>„schreib/schreib“-Konflikte (Lösung z.B.: Koordinieren oder Mischen)</a:t>
            </a:r>
          </a:p>
          <a:p>
            <a:pPr lvl="1"/>
            <a:r>
              <a:rPr lang="de-DE" b="1" dirty="0" smtClean="0"/>
              <a:t>Abwägung zwischen Konsistenz und Verfügbarkeit </a:t>
            </a:r>
            <a:r>
              <a:rPr lang="de-DE" dirty="0" smtClean="0"/>
              <a:t>(siehe CAP-Theorem später)</a:t>
            </a:r>
          </a:p>
        </p:txBody>
      </p:sp>
    </p:spTree>
    <p:extLst>
      <p:ext uri="{BB962C8B-B14F-4D97-AF65-F5344CB8AC3E}">
        <p14:creationId xmlns:p14="http://schemas.microsoft.com/office/powerpoint/2010/main" val="1362824918"/>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Modell: Peer-</a:t>
            </a:r>
            <a:r>
              <a:rPr lang="de-DE" dirty="0" err="1" smtClean="0"/>
              <a:t>to</a:t>
            </a:r>
            <a:r>
              <a:rPr lang="de-DE" dirty="0" smtClean="0"/>
              <a:t>-Peer Replikation</a:t>
            </a:r>
            <a:endParaRPr lang="de-DE" dirty="0"/>
          </a:p>
        </p:txBody>
      </p:sp>
      <p:pic>
        <p:nvPicPr>
          <p:cNvPr id="5" name="Bild 4"/>
          <p:cNvPicPr>
            <a:picLocks noChangeAspect="1"/>
          </p:cNvPicPr>
          <p:nvPr/>
        </p:nvPicPr>
        <p:blipFill>
          <a:blip r:embed="rId2"/>
          <a:stretch>
            <a:fillRect/>
          </a:stretch>
        </p:blipFill>
        <p:spPr>
          <a:xfrm>
            <a:off x="457200" y="1524000"/>
            <a:ext cx="6218139" cy="4947862"/>
          </a:xfrm>
          <a:prstGeom prst="rect">
            <a:avLst/>
          </a:prstGeom>
        </p:spPr>
      </p:pic>
      <p:sp>
        <p:nvSpPr>
          <p:cNvPr id="6" name="Rechteck 5"/>
          <p:cNvSpPr/>
          <p:nvPr/>
        </p:nvSpPr>
        <p:spPr>
          <a:xfrm>
            <a:off x="6224798" y="6224449"/>
            <a:ext cx="2241256" cy="261610"/>
          </a:xfrm>
          <a:prstGeom prst="rect">
            <a:avLst/>
          </a:prstGeom>
        </p:spPr>
        <p:txBody>
          <a:bodyPr wrap="none">
            <a:spAutoFit/>
          </a:bodyPr>
          <a:lstStyle/>
          <a:p>
            <a:r>
              <a:rPr lang="de-DE" sz="1100" dirty="0" smtClean="0"/>
              <a:t>[Quelle: Fowler: </a:t>
            </a:r>
            <a:r>
              <a:rPr lang="de-DE" sz="1100" dirty="0" err="1" smtClean="0"/>
              <a:t>NoSQL</a:t>
            </a:r>
            <a:r>
              <a:rPr lang="de-DE" sz="1100" dirty="0" smtClean="0"/>
              <a:t> </a:t>
            </a:r>
            <a:r>
              <a:rPr lang="de-DE" sz="1100" dirty="0" err="1" smtClean="0"/>
              <a:t>Distilled</a:t>
            </a:r>
            <a:r>
              <a:rPr lang="de-DE" sz="1100" dirty="0" smtClean="0"/>
              <a:t>]</a:t>
            </a:r>
            <a:endParaRPr lang="de-DE" sz="1100" dirty="0"/>
          </a:p>
        </p:txBody>
      </p:sp>
    </p:spTree>
    <p:extLst>
      <p:ext uri="{BB962C8B-B14F-4D97-AF65-F5344CB8AC3E}">
        <p14:creationId xmlns:p14="http://schemas.microsoft.com/office/powerpoint/2010/main" val="1657918700"/>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Modell: </a:t>
            </a:r>
            <a:r>
              <a:rPr lang="de-DE" dirty="0" err="1" smtClean="0"/>
              <a:t>Sharding+Replikation</a:t>
            </a:r>
            <a:endParaRPr lang="de-DE" dirty="0"/>
          </a:p>
        </p:txBody>
      </p:sp>
      <p:sp>
        <p:nvSpPr>
          <p:cNvPr id="3" name="Inhaltsplatzhalter 2"/>
          <p:cNvSpPr>
            <a:spLocks noGrp="1"/>
          </p:cNvSpPr>
          <p:nvPr>
            <p:ph idx="1"/>
          </p:nvPr>
        </p:nvSpPr>
        <p:spPr/>
        <p:txBody>
          <a:bodyPr/>
          <a:lstStyle/>
          <a:p>
            <a:r>
              <a:rPr lang="de-DE" dirty="0" smtClean="0"/>
              <a:t>Kombination der Ansätze</a:t>
            </a:r>
          </a:p>
          <a:p>
            <a:r>
              <a:rPr lang="de-DE" dirty="0" smtClean="0"/>
              <a:t>Master-Slave + </a:t>
            </a:r>
            <a:r>
              <a:rPr lang="de-DE" dirty="0" err="1" smtClean="0"/>
              <a:t>Sharding</a:t>
            </a:r>
            <a:endParaRPr lang="de-DE" dirty="0" smtClean="0"/>
          </a:p>
          <a:p>
            <a:pPr lvl="1"/>
            <a:r>
              <a:rPr lang="de-DE" dirty="0" smtClean="0"/>
              <a:t>Jedes Datenelement hat einen Master</a:t>
            </a:r>
          </a:p>
          <a:p>
            <a:pPr lvl="1"/>
            <a:r>
              <a:rPr lang="de-DE" dirty="0" smtClean="0"/>
              <a:t>ein Knoten kann sowohl Master als auch Slave sein (für verschiedene Daten)</a:t>
            </a:r>
          </a:p>
          <a:p>
            <a:r>
              <a:rPr lang="de-DE" dirty="0" smtClean="0"/>
              <a:t>Peer-</a:t>
            </a:r>
            <a:r>
              <a:rPr lang="de-DE" dirty="0" err="1" smtClean="0"/>
              <a:t>to</a:t>
            </a:r>
            <a:r>
              <a:rPr lang="de-DE" dirty="0" smtClean="0"/>
              <a:t>-Peer + </a:t>
            </a:r>
            <a:r>
              <a:rPr lang="de-DE" dirty="0" err="1" smtClean="0"/>
              <a:t>Sharding</a:t>
            </a:r>
            <a:endParaRPr lang="de-DE" dirty="0" smtClean="0"/>
          </a:p>
          <a:p>
            <a:pPr lvl="1"/>
            <a:r>
              <a:rPr lang="de-DE" dirty="0" smtClean="0"/>
              <a:t>gängig bei </a:t>
            </a:r>
            <a:r>
              <a:rPr lang="de-DE" dirty="0" err="1" smtClean="0"/>
              <a:t>Column</a:t>
            </a:r>
            <a:r>
              <a:rPr lang="de-DE" dirty="0" smtClean="0"/>
              <a:t>-Stores</a:t>
            </a:r>
            <a:endParaRPr lang="de-DE" dirty="0"/>
          </a:p>
        </p:txBody>
      </p:sp>
    </p:spTree>
    <p:extLst>
      <p:ext uri="{BB962C8B-B14F-4D97-AF65-F5344CB8AC3E}">
        <p14:creationId xmlns:p14="http://schemas.microsoft.com/office/powerpoint/2010/main" val="2995023733"/>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Modell: </a:t>
            </a:r>
            <a:r>
              <a:rPr lang="de-DE" dirty="0" err="1" smtClean="0"/>
              <a:t>Master-Slave+Sharding</a:t>
            </a:r>
            <a:endParaRPr lang="de-DE" dirty="0"/>
          </a:p>
        </p:txBody>
      </p:sp>
      <p:pic>
        <p:nvPicPr>
          <p:cNvPr id="4" name="Bild 3"/>
          <p:cNvPicPr>
            <a:picLocks noChangeAspect="1"/>
          </p:cNvPicPr>
          <p:nvPr/>
        </p:nvPicPr>
        <p:blipFill>
          <a:blip r:embed="rId2"/>
          <a:stretch>
            <a:fillRect/>
          </a:stretch>
        </p:blipFill>
        <p:spPr>
          <a:xfrm>
            <a:off x="1079500" y="1524000"/>
            <a:ext cx="6985000" cy="4381500"/>
          </a:xfrm>
          <a:prstGeom prst="rect">
            <a:avLst/>
          </a:prstGeom>
        </p:spPr>
      </p:pic>
      <p:sp>
        <p:nvSpPr>
          <p:cNvPr id="5" name="Rechteck 4"/>
          <p:cNvSpPr/>
          <p:nvPr/>
        </p:nvSpPr>
        <p:spPr>
          <a:xfrm>
            <a:off x="6224798" y="6224449"/>
            <a:ext cx="2241256" cy="261610"/>
          </a:xfrm>
          <a:prstGeom prst="rect">
            <a:avLst/>
          </a:prstGeom>
        </p:spPr>
        <p:txBody>
          <a:bodyPr wrap="none">
            <a:spAutoFit/>
          </a:bodyPr>
          <a:lstStyle/>
          <a:p>
            <a:r>
              <a:rPr lang="de-DE" sz="1100" dirty="0" smtClean="0"/>
              <a:t>[Quelle: Fowler: </a:t>
            </a:r>
            <a:r>
              <a:rPr lang="de-DE" sz="1100" dirty="0" err="1" smtClean="0"/>
              <a:t>NoSQL</a:t>
            </a:r>
            <a:r>
              <a:rPr lang="de-DE" sz="1100" dirty="0" smtClean="0"/>
              <a:t> </a:t>
            </a:r>
            <a:r>
              <a:rPr lang="de-DE" sz="1100" dirty="0" err="1" smtClean="0"/>
              <a:t>Distilled</a:t>
            </a:r>
            <a:r>
              <a:rPr lang="de-DE" sz="1100" dirty="0" smtClean="0"/>
              <a:t>]</a:t>
            </a:r>
            <a:endParaRPr lang="de-DE" sz="1100" dirty="0"/>
          </a:p>
        </p:txBody>
      </p:sp>
    </p:spTree>
    <p:extLst>
      <p:ext uri="{BB962C8B-B14F-4D97-AF65-F5344CB8AC3E}">
        <p14:creationId xmlns:p14="http://schemas.microsoft.com/office/powerpoint/2010/main" val="14664850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ctrTitle"/>
          </p:nvPr>
        </p:nvSpPr>
        <p:spPr/>
        <p:txBody>
          <a:bodyPr/>
          <a:lstStyle/>
          <a:p>
            <a:r>
              <a:rPr lang="de-DE" dirty="0" err="1" smtClean="0"/>
              <a:t>NoSQL</a:t>
            </a:r>
            <a:endParaRPr lang="de-DE" dirty="0"/>
          </a:p>
        </p:txBody>
      </p:sp>
      <p:sp>
        <p:nvSpPr>
          <p:cNvPr id="2" name="Untertitel 1"/>
          <p:cNvSpPr>
            <a:spLocks noGrp="1"/>
          </p:cNvSpPr>
          <p:nvPr>
            <p:ph type="subTitle" idx="1"/>
          </p:nvPr>
        </p:nvSpPr>
        <p:spPr/>
        <p:txBody>
          <a:bodyPr>
            <a:normAutofit/>
          </a:bodyPr>
          <a:lstStyle/>
          <a:p>
            <a:r>
              <a:rPr lang="de-DE" sz="1400" dirty="0" smtClean="0"/>
              <a:t>Prof. Dr. S. Sarstedt, HAW Hamburg</a:t>
            </a:r>
            <a:endParaRPr lang="de-DE" sz="1400" dirty="0"/>
          </a:p>
        </p:txBody>
      </p:sp>
    </p:spTree>
    <p:extLst>
      <p:ext uri="{BB962C8B-B14F-4D97-AF65-F5344CB8AC3E}">
        <p14:creationId xmlns:p14="http://schemas.microsoft.com/office/powerpoint/2010/main" val="405548934"/>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Modell: </a:t>
            </a:r>
            <a:r>
              <a:rPr lang="de-DE" dirty="0" err="1" smtClean="0"/>
              <a:t>Peer-to-Peer+Sharding</a:t>
            </a:r>
            <a:endParaRPr lang="de-DE" dirty="0"/>
          </a:p>
        </p:txBody>
      </p:sp>
      <p:sp>
        <p:nvSpPr>
          <p:cNvPr id="4" name="Rechteck 3"/>
          <p:cNvSpPr/>
          <p:nvPr/>
        </p:nvSpPr>
        <p:spPr>
          <a:xfrm>
            <a:off x="6224798" y="6224449"/>
            <a:ext cx="2241256" cy="261610"/>
          </a:xfrm>
          <a:prstGeom prst="rect">
            <a:avLst/>
          </a:prstGeom>
        </p:spPr>
        <p:txBody>
          <a:bodyPr wrap="none">
            <a:spAutoFit/>
          </a:bodyPr>
          <a:lstStyle/>
          <a:p>
            <a:r>
              <a:rPr lang="de-DE" sz="1100" dirty="0" smtClean="0"/>
              <a:t>[Quelle: Fowler: </a:t>
            </a:r>
            <a:r>
              <a:rPr lang="de-DE" sz="1100" dirty="0" err="1" smtClean="0"/>
              <a:t>NoSQL</a:t>
            </a:r>
            <a:r>
              <a:rPr lang="de-DE" sz="1100" dirty="0" smtClean="0"/>
              <a:t> </a:t>
            </a:r>
            <a:r>
              <a:rPr lang="de-DE" sz="1100" dirty="0" err="1" smtClean="0"/>
              <a:t>Distilled</a:t>
            </a:r>
            <a:r>
              <a:rPr lang="de-DE" sz="1100" dirty="0" smtClean="0"/>
              <a:t>]</a:t>
            </a:r>
            <a:endParaRPr lang="de-DE" sz="1100" dirty="0"/>
          </a:p>
        </p:txBody>
      </p:sp>
      <p:pic>
        <p:nvPicPr>
          <p:cNvPr id="5" name="Bild 4"/>
          <p:cNvPicPr>
            <a:picLocks noChangeAspect="1"/>
          </p:cNvPicPr>
          <p:nvPr/>
        </p:nvPicPr>
        <p:blipFill>
          <a:blip r:embed="rId2"/>
          <a:stretch>
            <a:fillRect/>
          </a:stretch>
        </p:blipFill>
        <p:spPr>
          <a:xfrm>
            <a:off x="1714500" y="1943100"/>
            <a:ext cx="5715000" cy="2959100"/>
          </a:xfrm>
          <a:prstGeom prst="rect">
            <a:avLst/>
          </a:prstGeom>
        </p:spPr>
      </p:pic>
    </p:spTree>
    <p:extLst>
      <p:ext uri="{BB962C8B-B14F-4D97-AF65-F5344CB8AC3E}">
        <p14:creationId xmlns:p14="http://schemas.microsoft.com/office/powerpoint/2010/main" val="384310978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Verteilungsmodelle - Zusammenfassung</a:t>
            </a:r>
            <a:endParaRPr lang="de-DE" dirty="0"/>
          </a:p>
        </p:txBody>
      </p:sp>
      <p:sp>
        <p:nvSpPr>
          <p:cNvPr id="3" name="Inhaltsplatzhalter 2"/>
          <p:cNvSpPr>
            <a:spLocks noGrp="1"/>
          </p:cNvSpPr>
          <p:nvPr>
            <p:ph idx="1"/>
          </p:nvPr>
        </p:nvSpPr>
        <p:spPr/>
        <p:txBody>
          <a:bodyPr/>
          <a:lstStyle/>
          <a:p>
            <a:r>
              <a:rPr lang="de-DE" b="1" dirty="0" err="1" smtClean="0"/>
              <a:t>Sharding</a:t>
            </a:r>
            <a:r>
              <a:rPr lang="de-DE" dirty="0" smtClean="0"/>
              <a:t> verteilt verschiedene Daten auf </a:t>
            </a:r>
            <a:r>
              <a:rPr lang="de-DE" dirty="0" err="1" smtClean="0"/>
              <a:t>verschiedenene</a:t>
            </a:r>
            <a:r>
              <a:rPr lang="de-DE" dirty="0" smtClean="0"/>
              <a:t> Servern</a:t>
            </a:r>
          </a:p>
          <a:p>
            <a:r>
              <a:rPr lang="de-DE" b="1" dirty="0" smtClean="0"/>
              <a:t>Replikation</a:t>
            </a:r>
            <a:r>
              <a:rPr lang="de-DE" dirty="0" smtClean="0"/>
              <a:t> kopiert dieselben Daten auf verschiedene Server</a:t>
            </a:r>
          </a:p>
          <a:p>
            <a:r>
              <a:rPr lang="de-DE" dirty="0" smtClean="0"/>
              <a:t>Die Ansätze lassen sich kombinieren</a:t>
            </a:r>
          </a:p>
          <a:p>
            <a:r>
              <a:rPr lang="de-DE" dirty="0" smtClean="0"/>
              <a:t>Replikation gibt es in zweierlei Formen</a:t>
            </a:r>
          </a:p>
          <a:p>
            <a:pPr lvl="1"/>
            <a:r>
              <a:rPr lang="de-DE" dirty="0" smtClean="0"/>
              <a:t>Master-Slave – der Master behandelt Schreibzugriffe; Master ist Single-Point-</a:t>
            </a:r>
            <a:r>
              <a:rPr lang="de-DE" dirty="0" err="1" smtClean="0"/>
              <a:t>of</a:t>
            </a:r>
            <a:r>
              <a:rPr lang="de-DE" dirty="0" smtClean="0"/>
              <a:t>-</a:t>
            </a:r>
            <a:r>
              <a:rPr lang="de-DE" dirty="0" err="1" smtClean="0"/>
              <a:t>Failure</a:t>
            </a:r>
            <a:endParaRPr lang="de-DE" dirty="0" smtClean="0"/>
          </a:p>
          <a:p>
            <a:pPr lvl="1"/>
            <a:r>
              <a:rPr lang="de-DE" dirty="0" smtClean="0"/>
              <a:t>Peer-</a:t>
            </a:r>
            <a:r>
              <a:rPr lang="de-DE" dirty="0" err="1" smtClean="0"/>
              <a:t>to</a:t>
            </a:r>
            <a:r>
              <a:rPr lang="de-DE" dirty="0" smtClean="0"/>
              <a:t>-Peer – alle Knoten agieren gleichwertig; Kopien müssen synchronisiert werden</a:t>
            </a:r>
          </a:p>
          <a:p>
            <a:r>
              <a:rPr lang="de-DE" dirty="0" smtClean="0"/>
              <a:t>Potenzielle Inkonsistenzen</a:t>
            </a:r>
          </a:p>
          <a:p>
            <a:pPr lvl="1"/>
            <a:endParaRPr lang="de-DE" dirty="0"/>
          </a:p>
        </p:txBody>
      </p:sp>
    </p:spTree>
    <p:extLst>
      <p:ext uri="{BB962C8B-B14F-4D97-AF65-F5344CB8AC3E}">
        <p14:creationId xmlns:p14="http://schemas.microsoft.com/office/powerpoint/2010/main" val="4099062734"/>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Inhalt</a:t>
            </a:r>
            <a:endParaRPr lang="de-DE" dirty="0"/>
          </a:p>
        </p:txBody>
      </p:sp>
      <p:sp>
        <p:nvSpPr>
          <p:cNvPr id="3" name="Inhaltsplatzhalter 2"/>
          <p:cNvSpPr>
            <a:spLocks noGrp="1"/>
          </p:cNvSpPr>
          <p:nvPr>
            <p:ph idx="1"/>
          </p:nvPr>
        </p:nvSpPr>
        <p:spPr/>
        <p:txBody>
          <a:bodyPr/>
          <a:lstStyle/>
          <a:p>
            <a:r>
              <a:rPr lang="de-DE" dirty="0" smtClean="0"/>
              <a:t>Verwendung und Probleme des Relationalen Modells</a:t>
            </a:r>
          </a:p>
          <a:p>
            <a:r>
              <a:rPr lang="de-DE" dirty="0" smtClean="0"/>
              <a:t>Der Begriff „</a:t>
            </a:r>
            <a:r>
              <a:rPr lang="de-DE" dirty="0" err="1" smtClean="0"/>
              <a:t>NoSQL</a:t>
            </a:r>
            <a:r>
              <a:rPr lang="de-DE" dirty="0" smtClean="0"/>
              <a:t>“</a:t>
            </a:r>
          </a:p>
          <a:p>
            <a:r>
              <a:rPr lang="de-DE" dirty="0" smtClean="0"/>
              <a:t>Datenmodelle</a:t>
            </a:r>
          </a:p>
          <a:p>
            <a:r>
              <a:rPr lang="de-DE" dirty="0" smtClean="0"/>
              <a:t>Verteilungsmodelle</a:t>
            </a:r>
          </a:p>
          <a:p>
            <a:r>
              <a:rPr lang="de-DE" dirty="0" smtClean="0">
                <a:solidFill>
                  <a:srgbClr val="D2533C"/>
                </a:solidFill>
              </a:rPr>
              <a:t>Konsistenz</a:t>
            </a:r>
          </a:p>
          <a:p>
            <a:r>
              <a:rPr lang="de-DE" dirty="0" err="1" smtClean="0"/>
              <a:t>Versionierung</a:t>
            </a:r>
            <a:endParaRPr lang="de-DE" dirty="0" smtClean="0"/>
          </a:p>
          <a:p>
            <a:r>
              <a:rPr lang="de-DE" dirty="0" err="1" smtClean="0"/>
              <a:t>Map-Reduce</a:t>
            </a:r>
            <a:endParaRPr lang="de-DE" dirty="0" smtClean="0"/>
          </a:p>
          <a:p>
            <a:r>
              <a:rPr lang="de-DE" dirty="0" smtClean="0"/>
              <a:t>Ausgewählte </a:t>
            </a:r>
            <a:r>
              <a:rPr lang="de-DE" dirty="0" err="1" smtClean="0"/>
              <a:t>NoSQL</a:t>
            </a:r>
            <a:r>
              <a:rPr lang="de-DE" dirty="0" smtClean="0"/>
              <a:t>-Datenbanken</a:t>
            </a:r>
            <a:endParaRPr lang="de-DE" dirty="0"/>
          </a:p>
        </p:txBody>
      </p:sp>
    </p:spTree>
    <p:extLst>
      <p:ext uri="{BB962C8B-B14F-4D97-AF65-F5344CB8AC3E}">
        <p14:creationId xmlns:p14="http://schemas.microsoft.com/office/powerpoint/2010/main" val="1050921268"/>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Konsistenz</a:t>
            </a:r>
            <a:endParaRPr lang="de-DE" dirty="0"/>
          </a:p>
        </p:txBody>
      </p:sp>
      <p:sp>
        <p:nvSpPr>
          <p:cNvPr id="3" name="Inhaltsplatzhalter 2"/>
          <p:cNvSpPr>
            <a:spLocks noGrp="1"/>
          </p:cNvSpPr>
          <p:nvPr>
            <p:ph idx="1"/>
          </p:nvPr>
        </p:nvSpPr>
        <p:spPr/>
        <p:txBody>
          <a:bodyPr/>
          <a:lstStyle/>
          <a:p>
            <a:r>
              <a:rPr lang="de-DE" dirty="0" err="1" smtClean="0"/>
              <a:t>NoSQL</a:t>
            </a:r>
            <a:r>
              <a:rPr lang="de-DE" dirty="0" smtClean="0"/>
              <a:t>-Technologien erfordern ein Umdenken bzgl. Des Begriffes der </a:t>
            </a:r>
            <a:r>
              <a:rPr lang="de-DE" b="1" dirty="0" smtClean="0"/>
              <a:t>Konsistenz</a:t>
            </a:r>
          </a:p>
          <a:p>
            <a:r>
              <a:rPr lang="de-DE" dirty="0" smtClean="0"/>
              <a:t>Bei zentralisierten relationalen DB: </a:t>
            </a:r>
            <a:r>
              <a:rPr lang="de-DE" b="1" dirty="0" smtClean="0"/>
              <a:t>starke Konsistenz</a:t>
            </a:r>
          </a:p>
          <a:p>
            <a:r>
              <a:rPr lang="de-DE" dirty="0" smtClean="0"/>
              <a:t>Bei </a:t>
            </a:r>
            <a:r>
              <a:rPr lang="de-DE" dirty="0" err="1" smtClean="0"/>
              <a:t>NoSQL</a:t>
            </a:r>
            <a:r>
              <a:rPr lang="de-DE" dirty="0" smtClean="0"/>
              <a:t>: Begriffe wie „</a:t>
            </a:r>
            <a:r>
              <a:rPr lang="de-DE" b="1" dirty="0" smtClean="0"/>
              <a:t>CAP Theorem</a:t>
            </a:r>
            <a:r>
              <a:rPr lang="de-DE" dirty="0" smtClean="0"/>
              <a:t>“, „</a:t>
            </a:r>
            <a:r>
              <a:rPr lang="de-DE" b="1" dirty="0" smtClean="0"/>
              <a:t>eventual </a:t>
            </a:r>
            <a:r>
              <a:rPr lang="de-DE" b="1" dirty="0" err="1" smtClean="0"/>
              <a:t>consistency</a:t>
            </a:r>
            <a:r>
              <a:rPr lang="de-DE" dirty="0" smtClean="0"/>
              <a:t>“ (im Folgenden)</a:t>
            </a:r>
          </a:p>
          <a:p>
            <a:r>
              <a:rPr lang="de-DE" dirty="0" smtClean="0"/>
              <a:t>Konsistenz muss bei </a:t>
            </a:r>
            <a:r>
              <a:rPr lang="de-DE" dirty="0" err="1" smtClean="0"/>
              <a:t>NoSQL</a:t>
            </a:r>
            <a:r>
              <a:rPr lang="de-DE" dirty="0" smtClean="0"/>
              <a:t> u.U. aufgeweicht werden – der Treiber dafür sind die </a:t>
            </a:r>
            <a:r>
              <a:rPr lang="de-DE" b="1" dirty="0" smtClean="0"/>
              <a:t>Anforderungen</a:t>
            </a:r>
            <a:r>
              <a:rPr lang="de-DE" dirty="0" smtClean="0"/>
              <a:t> an das System</a:t>
            </a:r>
          </a:p>
          <a:p>
            <a:endParaRPr lang="de-DE" dirty="0" smtClean="0"/>
          </a:p>
          <a:p>
            <a:r>
              <a:rPr lang="de-DE" dirty="0" smtClean="0"/>
              <a:t>Konsistenz kommt in unterschiedlicher Form</a:t>
            </a:r>
          </a:p>
          <a:p>
            <a:r>
              <a:rPr lang="de-DE" dirty="0" smtClean="0">
                <a:solidFill>
                  <a:schemeClr val="bg1">
                    <a:lumMod val="65000"/>
                  </a:schemeClr>
                </a:solidFill>
              </a:rPr>
              <a:t>Der Einfachheit halber orientiere ich mich meistens an den englischen Begriffen</a:t>
            </a:r>
            <a:endParaRPr lang="de-DE" dirty="0">
              <a:solidFill>
                <a:schemeClr val="bg1">
                  <a:lumMod val="65000"/>
                </a:schemeClr>
              </a:solidFill>
            </a:endParaRPr>
          </a:p>
        </p:txBody>
      </p:sp>
    </p:spTree>
    <p:extLst>
      <p:ext uri="{BB962C8B-B14F-4D97-AF65-F5344CB8AC3E}">
        <p14:creationId xmlns:p14="http://schemas.microsoft.com/office/powerpoint/2010/main" val="702112707"/>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Update </a:t>
            </a:r>
            <a:r>
              <a:rPr lang="de-DE" dirty="0" err="1" smtClean="0"/>
              <a:t>Consistency</a:t>
            </a:r>
            <a:endParaRPr lang="de-DE" dirty="0"/>
          </a:p>
        </p:txBody>
      </p:sp>
      <p:sp>
        <p:nvSpPr>
          <p:cNvPr id="3" name="Inhaltsplatzhalter 2"/>
          <p:cNvSpPr>
            <a:spLocks noGrp="1"/>
          </p:cNvSpPr>
          <p:nvPr>
            <p:ph idx="1"/>
          </p:nvPr>
        </p:nvSpPr>
        <p:spPr/>
        <p:txBody>
          <a:bodyPr/>
          <a:lstStyle/>
          <a:p>
            <a:r>
              <a:rPr lang="de-DE" dirty="0" smtClean="0"/>
              <a:t>Szenario: zwei Benutzer möchten denselben Datensatz zur selben Zeit ändern</a:t>
            </a:r>
          </a:p>
          <a:p>
            <a:r>
              <a:rPr lang="de-DE" dirty="0" smtClean="0"/>
              <a:t>„</a:t>
            </a:r>
            <a:r>
              <a:rPr lang="de-DE" b="1" dirty="0" err="1" smtClean="0"/>
              <a:t>write</a:t>
            </a:r>
            <a:r>
              <a:rPr lang="de-DE" b="1" dirty="0" smtClean="0"/>
              <a:t>/</a:t>
            </a:r>
            <a:r>
              <a:rPr lang="de-DE" b="1" dirty="0" err="1" smtClean="0"/>
              <a:t>write</a:t>
            </a:r>
            <a:r>
              <a:rPr lang="de-DE" b="1" dirty="0" smtClean="0"/>
              <a:t> </a:t>
            </a:r>
            <a:r>
              <a:rPr lang="de-DE" b="1" dirty="0" err="1" smtClean="0"/>
              <a:t>conflict</a:t>
            </a:r>
            <a:r>
              <a:rPr lang="de-DE" dirty="0" smtClean="0"/>
              <a:t>“</a:t>
            </a:r>
          </a:p>
          <a:p>
            <a:r>
              <a:rPr lang="de-DE" dirty="0" smtClean="0"/>
              <a:t>Der Server </a:t>
            </a:r>
            <a:r>
              <a:rPr lang="de-DE" dirty="0" err="1" smtClean="0"/>
              <a:t>serialisiert</a:t>
            </a:r>
            <a:r>
              <a:rPr lang="de-DE" dirty="0" smtClean="0"/>
              <a:t> die Schreibzugriffe, dies führt zu einem </a:t>
            </a:r>
            <a:r>
              <a:rPr lang="de-DE" b="1" dirty="0" smtClean="0"/>
              <a:t>Lost-Update</a:t>
            </a:r>
            <a:r>
              <a:rPr lang="de-DE" dirty="0" smtClean="0"/>
              <a:t> (siehe Vorlesung Datenbanken)</a:t>
            </a:r>
          </a:p>
        </p:txBody>
      </p:sp>
    </p:spTree>
    <p:extLst>
      <p:ext uri="{BB962C8B-B14F-4D97-AF65-F5344CB8AC3E}">
        <p14:creationId xmlns:p14="http://schemas.microsoft.com/office/powerpoint/2010/main" val="4171598626"/>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Update </a:t>
            </a:r>
            <a:r>
              <a:rPr lang="de-DE" dirty="0" err="1" smtClean="0"/>
              <a:t>Consistency</a:t>
            </a:r>
            <a:endParaRPr lang="de-DE" dirty="0"/>
          </a:p>
        </p:txBody>
      </p:sp>
      <p:sp>
        <p:nvSpPr>
          <p:cNvPr id="3" name="Inhaltsplatzhalter 2"/>
          <p:cNvSpPr>
            <a:spLocks noGrp="1"/>
          </p:cNvSpPr>
          <p:nvPr>
            <p:ph idx="1"/>
          </p:nvPr>
        </p:nvSpPr>
        <p:spPr/>
        <p:txBody>
          <a:bodyPr>
            <a:noAutofit/>
          </a:bodyPr>
          <a:lstStyle/>
          <a:p>
            <a:r>
              <a:rPr lang="de-DE" sz="2000" dirty="0" smtClean="0"/>
              <a:t>Wie Konsistenz sicherstellen? (bei Single-Server)</a:t>
            </a:r>
          </a:p>
          <a:p>
            <a:r>
              <a:rPr lang="de-DE" sz="2000" b="1" dirty="0" smtClean="0"/>
              <a:t>Pessimistischer Ansatz </a:t>
            </a:r>
          </a:p>
          <a:p>
            <a:pPr lvl="1"/>
            <a:r>
              <a:rPr lang="de-DE" sz="1800" dirty="0" smtClean="0"/>
              <a:t>Wir wollen einen Konflikt verhindern</a:t>
            </a:r>
            <a:endParaRPr lang="de-DE" sz="1800" dirty="0"/>
          </a:p>
          <a:p>
            <a:pPr lvl="1"/>
            <a:r>
              <a:rPr lang="de-DE" sz="1800" dirty="0" smtClean="0"/>
              <a:t>Datensatz sperren („</a:t>
            </a:r>
            <a:r>
              <a:rPr lang="de-DE" sz="1800" dirty="0" err="1" smtClean="0"/>
              <a:t>Locking</a:t>
            </a:r>
            <a:r>
              <a:rPr lang="de-DE" sz="1800" dirty="0" smtClean="0"/>
              <a:t>“)</a:t>
            </a:r>
          </a:p>
          <a:p>
            <a:r>
              <a:rPr lang="de-DE" sz="2000" b="1" dirty="0" smtClean="0"/>
              <a:t>Optimistischer Ansatz</a:t>
            </a:r>
          </a:p>
          <a:p>
            <a:pPr lvl="1"/>
            <a:r>
              <a:rPr lang="de-DE" sz="1800" dirty="0" smtClean="0"/>
              <a:t>Wir lassen Konflikte geschehen, entdecken Sie aber</a:t>
            </a:r>
            <a:endParaRPr lang="de-DE" sz="1800" dirty="0"/>
          </a:p>
          <a:p>
            <a:pPr lvl="1"/>
            <a:r>
              <a:rPr lang="de-DE" sz="1800" dirty="0" smtClean="0"/>
              <a:t>Versionszähler/</a:t>
            </a:r>
            <a:r>
              <a:rPr lang="de-DE" sz="1800" dirty="0" err="1" smtClean="0"/>
              <a:t>Timestamps</a:t>
            </a:r>
            <a:r>
              <a:rPr lang="de-DE" sz="1800" dirty="0" smtClean="0"/>
              <a:t>/</a:t>
            </a:r>
            <a:r>
              <a:rPr lang="de-DE" sz="1800" dirty="0" err="1" smtClean="0"/>
              <a:t>Conditional</a:t>
            </a:r>
            <a:r>
              <a:rPr lang="de-DE" sz="1800" dirty="0" smtClean="0"/>
              <a:t> Update -&gt; später genauer</a:t>
            </a:r>
          </a:p>
          <a:p>
            <a:pPr lvl="1"/>
            <a:r>
              <a:rPr lang="de-DE" sz="1800" dirty="0" smtClean="0"/>
              <a:t>oder: Konflikt von Benutzer auflösen lassen (gängig z. B. bei Versionskontrollsystemen oder Adressbuchsynchronisation); </a:t>
            </a:r>
            <a:r>
              <a:rPr lang="de-DE" sz="1800" dirty="0" err="1" smtClean="0"/>
              <a:t>Merge</a:t>
            </a:r>
            <a:r>
              <a:rPr lang="de-DE" sz="1800" dirty="0" smtClean="0"/>
              <a:t> von Hand oder automatisch (anwendungsspezifisch!)</a:t>
            </a:r>
          </a:p>
          <a:p>
            <a:r>
              <a:rPr lang="de-DE" sz="2000" dirty="0" smtClean="0"/>
              <a:t>Und bei mehreren Server?</a:t>
            </a:r>
            <a:r>
              <a:rPr lang="de-DE" sz="1600" dirty="0" smtClean="0"/>
              <a:t> </a:t>
            </a:r>
          </a:p>
          <a:p>
            <a:pPr lvl="1"/>
            <a:r>
              <a:rPr lang="de-DE" sz="1800" dirty="0" smtClean="0"/>
              <a:t>Master-Slave-Replikation?</a:t>
            </a:r>
          </a:p>
          <a:p>
            <a:pPr lvl="1"/>
            <a:r>
              <a:rPr lang="de-DE" sz="1800" dirty="0" smtClean="0"/>
              <a:t>Peer</a:t>
            </a:r>
            <a:r>
              <a:rPr lang="de-DE" sz="1800" dirty="0"/>
              <a:t>-</a:t>
            </a:r>
            <a:r>
              <a:rPr lang="de-DE" sz="1800" dirty="0" err="1"/>
              <a:t>to</a:t>
            </a:r>
            <a:r>
              <a:rPr lang="de-DE" sz="1800" dirty="0"/>
              <a:t>-peer-Replikation</a:t>
            </a:r>
            <a:r>
              <a:rPr lang="de-DE" sz="1800" dirty="0" smtClean="0"/>
              <a:t>?</a:t>
            </a:r>
            <a:endParaRPr lang="de-DE" sz="1800" dirty="0"/>
          </a:p>
          <a:p>
            <a:pPr lvl="1"/>
            <a:endParaRPr lang="de-DE" sz="1600" dirty="0" smtClean="0"/>
          </a:p>
          <a:p>
            <a:pPr lvl="1"/>
            <a:endParaRPr lang="de-DE" sz="1800" dirty="0"/>
          </a:p>
        </p:txBody>
      </p:sp>
    </p:spTree>
    <p:extLst>
      <p:ext uri="{BB962C8B-B14F-4D97-AF65-F5344CB8AC3E}">
        <p14:creationId xmlns:p14="http://schemas.microsoft.com/office/powerpoint/2010/main" val="645469574"/>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Read </a:t>
            </a:r>
            <a:r>
              <a:rPr lang="de-DE" dirty="0" err="1" smtClean="0"/>
              <a:t>Consistency</a:t>
            </a:r>
            <a:endParaRPr lang="de-DE" dirty="0"/>
          </a:p>
        </p:txBody>
      </p:sp>
      <p:sp>
        <p:nvSpPr>
          <p:cNvPr id="3" name="Inhaltsplatzhalter 2"/>
          <p:cNvSpPr>
            <a:spLocks noGrp="1"/>
          </p:cNvSpPr>
          <p:nvPr>
            <p:ph idx="1"/>
          </p:nvPr>
        </p:nvSpPr>
        <p:spPr/>
        <p:txBody>
          <a:bodyPr/>
          <a:lstStyle/>
          <a:p>
            <a:r>
              <a:rPr lang="de-DE" dirty="0" smtClean="0"/>
              <a:t>Ebenfalls ein mögliches Problem: konsistentes Lesen</a:t>
            </a:r>
            <a:endParaRPr lang="de-DE" dirty="0"/>
          </a:p>
        </p:txBody>
      </p:sp>
      <p:pic>
        <p:nvPicPr>
          <p:cNvPr id="4" name="Bild 3"/>
          <p:cNvPicPr>
            <a:picLocks noChangeAspect="1"/>
          </p:cNvPicPr>
          <p:nvPr/>
        </p:nvPicPr>
        <p:blipFill>
          <a:blip r:embed="rId3"/>
          <a:stretch>
            <a:fillRect/>
          </a:stretch>
        </p:blipFill>
        <p:spPr>
          <a:xfrm>
            <a:off x="1555750" y="2092809"/>
            <a:ext cx="6207125" cy="4384191"/>
          </a:xfrm>
          <a:prstGeom prst="rect">
            <a:avLst/>
          </a:prstGeom>
        </p:spPr>
      </p:pic>
      <p:sp>
        <p:nvSpPr>
          <p:cNvPr id="5" name="Rechteck 4"/>
          <p:cNvSpPr/>
          <p:nvPr/>
        </p:nvSpPr>
        <p:spPr>
          <a:xfrm>
            <a:off x="6224798" y="6224449"/>
            <a:ext cx="2241256" cy="261610"/>
          </a:xfrm>
          <a:prstGeom prst="rect">
            <a:avLst/>
          </a:prstGeom>
        </p:spPr>
        <p:txBody>
          <a:bodyPr wrap="none">
            <a:spAutoFit/>
          </a:bodyPr>
          <a:lstStyle/>
          <a:p>
            <a:r>
              <a:rPr lang="de-DE" sz="1100" dirty="0" smtClean="0"/>
              <a:t>[Quelle: Fowler: </a:t>
            </a:r>
            <a:r>
              <a:rPr lang="de-DE" sz="1100" dirty="0" err="1" smtClean="0"/>
              <a:t>NoSQL</a:t>
            </a:r>
            <a:r>
              <a:rPr lang="de-DE" sz="1100" dirty="0" smtClean="0"/>
              <a:t> </a:t>
            </a:r>
            <a:r>
              <a:rPr lang="de-DE" sz="1100" dirty="0" err="1" smtClean="0"/>
              <a:t>Distilled</a:t>
            </a:r>
            <a:r>
              <a:rPr lang="de-DE" sz="1100" dirty="0" smtClean="0"/>
              <a:t>]</a:t>
            </a:r>
            <a:endParaRPr lang="de-DE" sz="1100" dirty="0"/>
          </a:p>
        </p:txBody>
      </p:sp>
    </p:spTree>
    <p:extLst>
      <p:ext uri="{BB962C8B-B14F-4D97-AF65-F5344CB8AC3E}">
        <p14:creationId xmlns:p14="http://schemas.microsoft.com/office/powerpoint/2010/main" val="1985160354"/>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Read </a:t>
            </a:r>
            <a:r>
              <a:rPr lang="de-DE" dirty="0" err="1" smtClean="0"/>
              <a:t>Consistency</a:t>
            </a:r>
            <a:endParaRPr lang="de-DE" dirty="0"/>
          </a:p>
        </p:txBody>
      </p:sp>
      <p:sp>
        <p:nvSpPr>
          <p:cNvPr id="3" name="Inhaltsplatzhalter 2"/>
          <p:cNvSpPr>
            <a:spLocks noGrp="1"/>
          </p:cNvSpPr>
          <p:nvPr>
            <p:ph idx="1"/>
          </p:nvPr>
        </p:nvSpPr>
        <p:spPr/>
        <p:txBody>
          <a:bodyPr/>
          <a:lstStyle/>
          <a:p>
            <a:r>
              <a:rPr lang="de-DE" dirty="0" smtClean="0"/>
              <a:t>Lesen mehrerer Datensätze in Mitten der Schreibzugriffe durch einen anderen Benutzer</a:t>
            </a:r>
          </a:p>
          <a:p>
            <a:r>
              <a:rPr lang="de-DE" dirty="0" smtClean="0"/>
              <a:t>„</a:t>
            </a:r>
            <a:r>
              <a:rPr lang="de-DE" b="1" dirty="0" err="1" smtClean="0"/>
              <a:t>inconsistent</a:t>
            </a:r>
            <a:r>
              <a:rPr lang="de-DE" b="1" dirty="0" smtClean="0"/>
              <a:t> </a:t>
            </a:r>
            <a:r>
              <a:rPr lang="de-DE" b="1" dirty="0" err="1" smtClean="0"/>
              <a:t>read</a:t>
            </a:r>
            <a:r>
              <a:rPr lang="de-DE" dirty="0" smtClean="0"/>
              <a:t>“ / „</a:t>
            </a:r>
            <a:r>
              <a:rPr lang="de-DE" b="1" dirty="0" err="1" smtClean="0"/>
              <a:t>read-write</a:t>
            </a:r>
            <a:r>
              <a:rPr lang="de-DE" b="1" dirty="0" smtClean="0"/>
              <a:t> </a:t>
            </a:r>
            <a:r>
              <a:rPr lang="de-DE" b="1" dirty="0" err="1" smtClean="0"/>
              <a:t>conflict</a:t>
            </a:r>
            <a:r>
              <a:rPr lang="de-DE" dirty="0" smtClean="0"/>
              <a:t>“</a:t>
            </a:r>
          </a:p>
        </p:txBody>
      </p:sp>
    </p:spTree>
    <p:extLst>
      <p:ext uri="{BB962C8B-B14F-4D97-AF65-F5344CB8AC3E}">
        <p14:creationId xmlns:p14="http://schemas.microsoft.com/office/powerpoint/2010/main" val="3566249857"/>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Read </a:t>
            </a:r>
            <a:r>
              <a:rPr lang="de-DE" dirty="0" err="1" smtClean="0"/>
              <a:t>Consistency</a:t>
            </a:r>
            <a:r>
              <a:rPr lang="de-DE" dirty="0" smtClean="0"/>
              <a:t> – </a:t>
            </a:r>
            <a:r>
              <a:rPr lang="de-DE" dirty="0" err="1" smtClean="0"/>
              <a:t>logical</a:t>
            </a:r>
            <a:r>
              <a:rPr lang="de-DE" dirty="0" smtClean="0"/>
              <a:t> </a:t>
            </a:r>
            <a:r>
              <a:rPr lang="de-DE" dirty="0" err="1" smtClean="0"/>
              <a:t>consistency</a:t>
            </a:r>
            <a:endParaRPr lang="de-DE" dirty="0"/>
          </a:p>
        </p:txBody>
      </p:sp>
      <p:sp>
        <p:nvSpPr>
          <p:cNvPr id="3" name="Inhaltsplatzhalter 2"/>
          <p:cNvSpPr>
            <a:spLocks noGrp="1"/>
          </p:cNvSpPr>
          <p:nvPr>
            <p:ph idx="1"/>
          </p:nvPr>
        </p:nvSpPr>
        <p:spPr/>
        <p:txBody>
          <a:bodyPr/>
          <a:lstStyle/>
          <a:p>
            <a:r>
              <a:rPr lang="de-DE" b="1" dirty="0" smtClean="0"/>
              <a:t>Ziel: </a:t>
            </a:r>
            <a:r>
              <a:rPr lang="de-DE" dirty="0" smtClean="0"/>
              <a:t>„</a:t>
            </a:r>
            <a:r>
              <a:rPr lang="de-DE" b="1" dirty="0" err="1"/>
              <a:t>logical</a:t>
            </a:r>
            <a:r>
              <a:rPr lang="de-DE" b="1" dirty="0"/>
              <a:t> </a:t>
            </a:r>
            <a:r>
              <a:rPr lang="de-DE" b="1" dirty="0" err="1"/>
              <a:t>consistency</a:t>
            </a:r>
            <a:r>
              <a:rPr lang="de-DE" dirty="0"/>
              <a:t>“ – Sicherstellung, dass mehrere Datensätze zusammen konsistent sind (d. h., Sinn ergeben)</a:t>
            </a:r>
          </a:p>
          <a:p>
            <a:r>
              <a:rPr lang="de-DE" dirty="0"/>
              <a:t>In relationalen Datenbanken </a:t>
            </a:r>
            <a:r>
              <a:rPr lang="de-DE" dirty="0" smtClean="0"/>
              <a:t>durch</a:t>
            </a:r>
            <a:r>
              <a:rPr lang="de-DE" dirty="0"/>
              <a:t>?</a:t>
            </a:r>
          </a:p>
          <a:p>
            <a:r>
              <a:rPr lang="de-DE" dirty="0" smtClean="0"/>
              <a:t>Bei </a:t>
            </a:r>
            <a:r>
              <a:rPr lang="de-DE" dirty="0" err="1" smtClean="0"/>
              <a:t>NoSQL</a:t>
            </a:r>
            <a:r>
              <a:rPr lang="de-DE" dirty="0" smtClean="0"/>
              <a:t>: </a:t>
            </a:r>
          </a:p>
          <a:p>
            <a:pPr lvl="1"/>
            <a:r>
              <a:rPr lang="de-DE" dirty="0" smtClean="0"/>
              <a:t>logische Konsistenz innerhalb eines Aggregates (bei aggregat-orientierten DB)</a:t>
            </a:r>
          </a:p>
          <a:p>
            <a:pPr lvl="1"/>
            <a:r>
              <a:rPr lang="de-DE" dirty="0" smtClean="0"/>
              <a:t>Graph-DB bieten auch Transaktionen</a:t>
            </a:r>
          </a:p>
          <a:p>
            <a:pPr lvl="1"/>
            <a:r>
              <a:rPr lang="de-DE" dirty="0" smtClean="0"/>
              <a:t>Bei Updates auf mehreren Aggregaten: kurze Zeitspanne der Inkonsistenz (genannt „</a:t>
            </a:r>
            <a:r>
              <a:rPr lang="de-DE" b="1" dirty="0" err="1" smtClean="0"/>
              <a:t>inconsistency</a:t>
            </a:r>
            <a:r>
              <a:rPr lang="de-DE" b="1" dirty="0" smtClean="0"/>
              <a:t> </a:t>
            </a:r>
            <a:r>
              <a:rPr lang="de-DE" b="1" dirty="0" err="1" smtClean="0"/>
              <a:t>window</a:t>
            </a:r>
            <a:r>
              <a:rPr lang="de-DE" dirty="0" smtClean="0"/>
              <a:t>“)</a:t>
            </a:r>
            <a:endParaRPr lang="de-DE" dirty="0"/>
          </a:p>
        </p:txBody>
      </p:sp>
    </p:spTree>
    <p:extLst>
      <p:ext uri="{BB962C8B-B14F-4D97-AF65-F5344CB8AC3E}">
        <p14:creationId xmlns:p14="http://schemas.microsoft.com/office/powerpoint/2010/main" val="1298631668"/>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3200" dirty="0" smtClean="0"/>
              <a:t>Read </a:t>
            </a:r>
            <a:r>
              <a:rPr lang="de-DE" sz="3200" dirty="0" err="1" smtClean="0"/>
              <a:t>Consistency</a:t>
            </a:r>
            <a:r>
              <a:rPr lang="de-DE" sz="3200" dirty="0" smtClean="0"/>
              <a:t> – </a:t>
            </a:r>
            <a:r>
              <a:rPr lang="de-DE" sz="3200" dirty="0" err="1" smtClean="0"/>
              <a:t>replication</a:t>
            </a:r>
            <a:r>
              <a:rPr lang="de-DE" sz="3200" dirty="0" smtClean="0"/>
              <a:t> </a:t>
            </a:r>
            <a:r>
              <a:rPr lang="de-DE" sz="3200" dirty="0" err="1" smtClean="0"/>
              <a:t>consistency</a:t>
            </a:r>
            <a:endParaRPr lang="de-DE" sz="3200" dirty="0"/>
          </a:p>
        </p:txBody>
      </p:sp>
      <p:sp>
        <p:nvSpPr>
          <p:cNvPr id="3" name="Inhaltsplatzhalter 2"/>
          <p:cNvSpPr>
            <a:spLocks noGrp="1"/>
          </p:cNvSpPr>
          <p:nvPr>
            <p:ph idx="1"/>
          </p:nvPr>
        </p:nvSpPr>
        <p:spPr/>
        <p:txBody>
          <a:bodyPr>
            <a:normAutofit/>
          </a:bodyPr>
          <a:lstStyle/>
          <a:p>
            <a:r>
              <a:rPr lang="de-DE" sz="2000" dirty="0" smtClean="0"/>
              <a:t>„</a:t>
            </a:r>
            <a:r>
              <a:rPr lang="de-DE" sz="2000" b="1" dirty="0" err="1" smtClean="0"/>
              <a:t>replication</a:t>
            </a:r>
            <a:r>
              <a:rPr lang="de-DE" sz="2000" b="1" dirty="0" smtClean="0"/>
              <a:t> </a:t>
            </a:r>
            <a:r>
              <a:rPr lang="de-DE" sz="2000" b="1" dirty="0" err="1" smtClean="0"/>
              <a:t>consistency</a:t>
            </a:r>
            <a:r>
              <a:rPr lang="de-DE" sz="2000" dirty="0"/>
              <a:t>“ – </a:t>
            </a:r>
            <a:r>
              <a:rPr lang="de-DE" sz="2000" dirty="0" smtClean="0"/>
              <a:t>Sicherstellung, dass derselbe Datensatz auf unterschiedlichen Replikaten denselben Wert beim Lesen hat</a:t>
            </a:r>
            <a:endParaRPr lang="de-DE" sz="2000" dirty="0"/>
          </a:p>
        </p:txBody>
      </p:sp>
      <p:pic>
        <p:nvPicPr>
          <p:cNvPr id="4" name="Bild 3"/>
          <p:cNvPicPr>
            <a:picLocks noChangeAspect="1"/>
          </p:cNvPicPr>
          <p:nvPr/>
        </p:nvPicPr>
        <p:blipFill>
          <a:blip r:embed="rId3"/>
          <a:stretch>
            <a:fillRect/>
          </a:stretch>
        </p:blipFill>
        <p:spPr>
          <a:xfrm>
            <a:off x="1571625" y="2327169"/>
            <a:ext cx="5778500" cy="4353137"/>
          </a:xfrm>
          <a:prstGeom prst="rect">
            <a:avLst/>
          </a:prstGeom>
        </p:spPr>
      </p:pic>
      <p:sp>
        <p:nvSpPr>
          <p:cNvPr id="5" name="Rechteck 4"/>
          <p:cNvSpPr/>
          <p:nvPr/>
        </p:nvSpPr>
        <p:spPr>
          <a:xfrm>
            <a:off x="6902744" y="6215390"/>
            <a:ext cx="2241256" cy="261610"/>
          </a:xfrm>
          <a:prstGeom prst="rect">
            <a:avLst/>
          </a:prstGeom>
        </p:spPr>
        <p:txBody>
          <a:bodyPr wrap="none">
            <a:spAutoFit/>
          </a:bodyPr>
          <a:lstStyle/>
          <a:p>
            <a:r>
              <a:rPr lang="de-DE" sz="1100" dirty="0" smtClean="0"/>
              <a:t>[Quelle: Fowler: </a:t>
            </a:r>
            <a:r>
              <a:rPr lang="de-DE" sz="1100" dirty="0" err="1" smtClean="0"/>
              <a:t>NoSQL</a:t>
            </a:r>
            <a:r>
              <a:rPr lang="de-DE" sz="1100" dirty="0" smtClean="0"/>
              <a:t> </a:t>
            </a:r>
            <a:r>
              <a:rPr lang="de-DE" sz="1100" dirty="0" err="1" smtClean="0"/>
              <a:t>Distilled</a:t>
            </a:r>
            <a:r>
              <a:rPr lang="de-DE" sz="1100" dirty="0" smtClean="0"/>
              <a:t>]</a:t>
            </a:r>
            <a:endParaRPr lang="de-DE" sz="1100" dirty="0"/>
          </a:p>
        </p:txBody>
      </p:sp>
    </p:spTree>
    <p:extLst>
      <p:ext uri="{BB962C8B-B14F-4D97-AF65-F5344CB8AC3E}">
        <p14:creationId xmlns:p14="http://schemas.microsoft.com/office/powerpoint/2010/main" val="9642117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Inhalt</a:t>
            </a:r>
            <a:endParaRPr lang="de-DE" dirty="0"/>
          </a:p>
        </p:txBody>
      </p:sp>
      <p:sp>
        <p:nvSpPr>
          <p:cNvPr id="3" name="Inhaltsplatzhalter 2"/>
          <p:cNvSpPr>
            <a:spLocks noGrp="1"/>
          </p:cNvSpPr>
          <p:nvPr>
            <p:ph idx="1"/>
          </p:nvPr>
        </p:nvSpPr>
        <p:spPr/>
        <p:txBody>
          <a:bodyPr/>
          <a:lstStyle/>
          <a:p>
            <a:r>
              <a:rPr lang="de-DE" dirty="0" smtClean="0"/>
              <a:t>Verwendung und Probleme des Relationalen Modells</a:t>
            </a:r>
          </a:p>
          <a:p>
            <a:r>
              <a:rPr lang="de-DE" dirty="0" smtClean="0"/>
              <a:t>Der Begriff „</a:t>
            </a:r>
            <a:r>
              <a:rPr lang="de-DE" dirty="0" err="1" smtClean="0"/>
              <a:t>NoSQL</a:t>
            </a:r>
            <a:r>
              <a:rPr lang="de-DE" dirty="0" smtClean="0"/>
              <a:t>“</a:t>
            </a:r>
          </a:p>
          <a:p>
            <a:r>
              <a:rPr lang="de-DE" dirty="0" smtClean="0"/>
              <a:t>Datenmodelle</a:t>
            </a:r>
          </a:p>
          <a:p>
            <a:r>
              <a:rPr lang="de-DE" dirty="0" smtClean="0"/>
              <a:t>Verteilungsmodelle</a:t>
            </a:r>
          </a:p>
          <a:p>
            <a:r>
              <a:rPr lang="de-DE" dirty="0" smtClean="0"/>
              <a:t>Konsistenz</a:t>
            </a:r>
          </a:p>
          <a:p>
            <a:r>
              <a:rPr lang="de-DE" dirty="0" err="1" smtClean="0"/>
              <a:t>Versionierung</a:t>
            </a:r>
            <a:endParaRPr lang="de-DE" dirty="0" smtClean="0"/>
          </a:p>
          <a:p>
            <a:r>
              <a:rPr lang="de-DE" dirty="0" err="1" smtClean="0"/>
              <a:t>Map-Reduce</a:t>
            </a:r>
            <a:endParaRPr lang="de-DE" dirty="0" smtClean="0"/>
          </a:p>
          <a:p>
            <a:r>
              <a:rPr lang="de-DE" dirty="0" smtClean="0"/>
              <a:t>Ausgewählte </a:t>
            </a:r>
            <a:r>
              <a:rPr lang="de-DE" dirty="0" err="1" smtClean="0"/>
              <a:t>NoSQL</a:t>
            </a:r>
            <a:r>
              <a:rPr lang="de-DE" dirty="0" smtClean="0"/>
              <a:t>-Datenbanken</a:t>
            </a:r>
            <a:endParaRPr lang="de-DE" dirty="0"/>
          </a:p>
        </p:txBody>
      </p:sp>
    </p:spTree>
    <p:extLst>
      <p:ext uri="{BB962C8B-B14F-4D97-AF65-F5344CB8AC3E}">
        <p14:creationId xmlns:p14="http://schemas.microsoft.com/office/powerpoint/2010/main" val="469169390"/>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3200" dirty="0" smtClean="0"/>
              <a:t>Read </a:t>
            </a:r>
            <a:r>
              <a:rPr lang="de-DE" sz="3200" dirty="0" err="1" smtClean="0"/>
              <a:t>Consistency</a:t>
            </a:r>
            <a:r>
              <a:rPr lang="de-DE" sz="3200" dirty="0" smtClean="0"/>
              <a:t> – </a:t>
            </a:r>
            <a:r>
              <a:rPr lang="de-DE" sz="3200" dirty="0" err="1" smtClean="0"/>
              <a:t>replication</a:t>
            </a:r>
            <a:r>
              <a:rPr lang="de-DE" sz="3200" dirty="0" smtClean="0"/>
              <a:t> </a:t>
            </a:r>
            <a:r>
              <a:rPr lang="de-DE" sz="3200" dirty="0" err="1" smtClean="0"/>
              <a:t>consistency</a:t>
            </a:r>
            <a:endParaRPr lang="de-DE" sz="3200" dirty="0"/>
          </a:p>
        </p:txBody>
      </p:sp>
      <p:sp>
        <p:nvSpPr>
          <p:cNvPr id="3" name="Inhaltsplatzhalter 2"/>
          <p:cNvSpPr>
            <a:spLocks noGrp="1"/>
          </p:cNvSpPr>
          <p:nvPr>
            <p:ph idx="1"/>
          </p:nvPr>
        </p:nvSpPr>
        <p:spPr/>
        <p:txBody>
          <a:bodyPr>
            <a:normAutofit/>
          </a:bodyPr>
          <a:lstStyle/>
          <a:p>
            <a:r>
              <a:rPr lang="de-DE" dirty="0" smtClean="0"/>
              <a:t>Letztendlich werden die Updates irgendwann propagiert, d. h. die Replikate sind letztendlich konsistent</a:t>
            </a:r>
          </a:p>
          <a:p>
            <a:r>
              <a:rPr lang="de-DE" dirty="0" smtClean="0"/>
              <a:t>dies nennt man „</a:t>
            </a:r>
            <a:r>
              <a:rPr lang="de-DE" b="1" dirty="0" err="1" smtClean="0"/>
              <a:t>eventually</a:t>
            </a:r>
            <a:r>
              <a:rPr lang="de-DE" b="1" dirty="0" smtClean="0"/>
              <a:t> </a:t>
            </a:r>
            <a:r>
              <a:rPr lang="de-DE" b="1" dirty="0" err="1" smtClean="0"/>
              <a:t>consistent</a:t>
            </a:r>
            <a:r>
              <a:rPr lang="de-DE" dirty="0" smtClean="0"/>
              <a:t>“ (</a:t>
            </a:r>
            <a:r>
              <a:rPr lang="de-DE" dirty="0" err="1" smtClean="0"/>
              <a:t>eventually</a:t>
            </a:r>
            <a:r>
              <a:rPr lang="de-DE" dirty="0"/>
              <a:t> </a:t>
            </a:r>
            <a:r>
              <a:rPr lang="de-DE" dirty="0" smtClean="0"/>
              <a:t>= letztendlich, schließlich)</a:t>
            </a:r>
          </a:p>
          <a:p>
            <a:r>
              <a:rPr lang="de-DE" dirty="0" smtClean="0"/>
              <a:t>„</a:t>
            </a:r>
            <a:r>
              <a:rPr lang="de-DE" dirty="0" err="1" smtClean="0"/>
              <a:t>replication</a:t>
            </a:r>
            <a:r>
              <a:rPr lang="de-DE" dirty="0" smtClean="0"/>
              <a:t> </a:t>
            </a:r>
            <a:r>
              <a:rPr lang="de-DE" dirty="0" err="1" smtClean="0"/>
              <a:t>consistency</a:t>
            </a:r>
            <a:r>
              <a:rPr lang="de-DE" dirty="0" smtClean="0"/>
              <a:t>“ ist zwar unabhängig von „</a:t>
            </a:r>
            <a:r>
              <a:rPr lang="de-DE" dirty="0" err="1" smtClean="0"/>
              <a:t>logical</a:t>
            </a:r>
            <a:r>
              <a:rPr lang="de-DE" dirty="0" smtClean="0"/>
              <a:t> </a:t>
            </a:r>
            <a:r>
              <a:rPr lang="de-DE" dirty="0" err="1" smtClean="0"/>
              <a:t>consistency</a:t>
            </a:r>
            <a:r>
              <a:rPr lang="de-DE" dirty="0" smtClean="0"/>
              <a:t>“, kann diese jedoch durch Verlängern des „</a:t>
            </a:r>
            <a:r>
              <a:rPr lang="de-DE" dirty="0" err="1" smtClean="0"/>
              <a:t>inconsistency</a:t>
            </a:r>
            <a:r>
              <a:rPr lang="de-DE" dirty="0" smtClean="0"/>
              <a:t> </a:t>
            </a:r>
            <a:r>
              <a:rPr lang="de-DE" dirty="0" err="1" smtClean="0"/>
              <a:t>windows</a:t>
            </a:r>
            <a:r>
              <a:rPr lang="de-DE" dirty="0" smtClean="0"/>
              <a:t>“ verschlimmern</a:t>
            </a:r>
            <a:endParaRPr lang="de-DE" dirty="0"/>
          </a:p>
        </p:txBody>
      </p:sp>
    </p:spTree>
    <p:extLst>
      <p:ext uri="{BB962C8B-B14F-4D97-AF65-F5344CB8AC3E}">
        <p14:creationId xmlns:p14="http://schemas.microsoft.com/office/powerpoint/2010/main" val="238495570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smtClean="0"/>
              <a:t>Read </a:t>
            </a:r>
            <a:r>
              <a:rPr lang="de-DE" dirty="0" err="1" smtClean="0"/>
              <a:t>Consistency</a:t>
            </a:r>
            <a:endParaRPr lang="de-DE" dirty="0"/>
          </a:p>
        </p:txBody>
      </p:sp>
      <p:sp>
        <p:nvSpPr>
          <p:cNvPr id="3" name="Inhaltsplatzhalter 2"/>
          <p:cNvSpPr>
            <a:spLocks noGrp="1"/>
          </p:cNvSpPr>
          <p:nvPr>
            <p:ph idx="1"/>
          </p:nvPr>
        </p:nvSpPr>
        <p:spPr/>
        <p:txBody>
          <a:bodyPr>
            <a:normAutofit/>
          </a:bodyPr>
          <a:lstStyle/>
          <a:p>
            <a:r>
              <a:rPr lang="de-DE" dirty="0" smtClean="0"/>
              <a:t>Konsistenzanforderungen sind applikationsspezifisch und können sogar für verschiedene Anfragearten unterschiedlich sein (d. h., sie sind nicht Applikations-global)</a:t>
            </a:r>
          </a:p>
          <a:p>
            <a:r>
              <a:rPr lang="de-DE" dirty="0" smtClean="0"/>
              <a:t>Oftmals sind kurze Inkonsistenzen kein Problem, manchmal aber schon</a:t>
            </a:r>
          </a:p>
          <a:p>
            <a:pPr lvl="1"/>
            <a:r>
              <a:rPr lang="de-DE" dirty="0" smtClean="0"/>
              <a:t>Beispiel: Sie schreiben einen Blogeintrag, der nach einem Refresh verschwunden zu sein scheint, weil die Applikation dann von einem anderen Knoten liest, an dem das Update noch nicht angekommen ist</a:t>
            </a:r>
          </a:p>
          <a:p>
            <a:pPr lvl="1"/>
            <a:r>
              <a:rPr lang="de-DE" dirty="0" smtClean="0"/>
              <a:t>Mögliche Lösungen: „</a:t>
            </a:r>
            <a:r>
              <a:rPr lang="de-DE" dirty="0" err="1" smtClean="0"/>
              <a:t>sticky</a:t>
            </a:r>
            <a:r>
              <a:rPr lang="de-DE" dirty="0" smtClean="0"/>
              <a:t> </a:t>
            </a:r>
            <a:r>
              <a:rPr lang="de-DE" dirty="0" err="1" smtClean="0"/>
              <a:t>session</a:t>
            </a:r>
            <a:r>
              <a:rPr lang="de-DE" dirty="0" smtClean="0"/>
              <a:t>“ (eine Benutzer-Session bleibt an einem Knoten) oder Versionszähler (später)</a:t>
            </a:r>
            <a:endParaRPr lang="de-DE" dirty="0"/>
          </a:p>
        </p:txBody>
      </p:sp>
    </p:spTree>
    <p:extLst>
      <p:ext uri="{BB962C8B-B14F-4D97-AF65-F5344CB8AC3E}">
        <p14:creationId xmlns:p14="http://schemas.microsoft.com/office/powerpoint/2010/main" val="2700888869"/>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smtClean="0"/>
              <a:t>Relaxing </a:t>
            </a:r>
            <a:r>
              <a:rPr lang="de-DE" dirty="0" err="1" smtClean="0"/>
              <a:t>Consistency</a:t>
            </a:r>
            <a:endParaRPr lang="de-DE" dirty="0"/>
          </a:p>
        </p:txBody>
      </p:sp>
      <p:sp>
        <p:nvSpPr>
          <p:cNvPr id="3" name="Inhaltsplatzhalter 2"/>
          <p:cNvSpPr>
            <a:spLocks noGrp="1"/>
          </p:cNvSpPr>
          <p:nvPr>
            <p:ph idx="1"/>
          </p:nvPr>
        </p:nvSpPr>
        <p:spPr/>
        <p:txBody>
          <a:bodyPr>
            <a:normAutofit/>
          </a:bodyPr>
          <a:lstStyle/>
          <a:p>
            <a:r>
              <a:rPr lang="de-DE" dirty="0" smtClean="0"/>
              <a:t>System zu entwerfen, die Inkonsistenzen vermeiden ist zwar möglich, aber nicht, ohne andere Eigenschaften zu beeinflussen</a:t>
            </a:r>
          </a:p>
          <a:p>
            <a:pPr lvl="1"/>
            <a:r>
              <a:rPr lang="de-DE" dirty="0" smtClean="0"/>
              <a:t>Nötig: Abwägen zwischen Konsistenz und „?“</a:t>
            </a:r>
          </a:p>
          <a:p>
            <a:pPr lvl="1"/>
            <a:r>
              <a:rPr lang="de-DE" b="1" dirty="0" smtClean="0"/>
              <a:t>Dies zu tun gehört zu den Aufgaben eines Architekten</a:t>
            </a:r>
          </a:p>
          <a:p>
            <a:r>
              <a:rPr lang="de-DE" dirty="0" smtClean="0"/>
              <a:t>Bei Single-Server relationalen Datenbanken</a:t>
            </a:r>
          </a:p>
          <a:p>
            <a:pPr lvl="1"/>
            <a:r>
              <a:rPr lang="de-DE" dirty="0" smtClean="0"/>
              <a:t>Transaktionen sind das Mittel, um starke </a:t>
            </a:r>
            <a:r>
              <a:rPr lang="de-DE" dirty="0" err="1" smtClean="0"/>
              <a:t>Konsitenz</a:t>
            </a:r>
            <a:r>
              <a:rPr lang="de-DE" dirty="0" smtClean="0"/>
              <a:t> zu sichern</a:t>
            </a:r>
          </a:p>
          <a:p>
            <a:pPr lvl="1"/>
            <a:r>
              <a:rPr lang="de-DE" dirty="0" smtClean="0"/>
              <a:t>Aber auch hier: verschiedene Isolations-Level („</a:t>
            </a:r>
            <a:r>
              <a:rPr lang="de-DE" dirty="0" err="1" smtClean="0"/>
              <a:t>read</a:t>
            </a:r>
            <a:r>
              <a:rPr lang="de-DE" dirty="0" smtClean="0"/>
              <a:t> </a:t>
            </a:r>
            <a:r>
              <a:rPr lang="de-DE" dirty="0" err="1" smtClean="0"/>
              <a:t>uncommitted</a:t>
            </a:r>
            <a:r>
              <a:rPr lang="de-DE" dirty="0" smtClean="0"/>
              <a:t>“, „</a:t>
            </a:r>
            <a:r>
              <a:rPr lang="de-DE" dirty="0" err="1" smtClean="0"/>
              <a:t>read</a:t>
            </a:r>
            <a:r>
              <a:rPr lang="de-DE" dirty="0" smtClean="0"/>
              <a:t> </a:t>
            </a:r>
            <a:r>
              <a:rPr lang="de-DE" dirty="0" err="1" smtClean="0"/>
              <a:t>committed</a:t>
            </a:r>
            <a:r>
              <a:rPr lang="de-DE" dirty="0" smtClean="0"/>
              <a:t>“, „</a:t>
            </a:r>
            <a:r>
              <a:rPr lang="de-DE" dirty="0" err="1" smtClean="0"/>
              <a:t>repeatable</a:t>
            </a:r>
            <a:r>
              <a:rPr lang="de-DE" dirty="0" smtClean="0"/>
              <a:t> </a:t>
            </a:r>
            <a:r>
              <a:rPr lang="de-DE" dirty="0" err="1" smtClean="0"/>
              <a:t>read</a:t>
            </a:r>
            <a:r>
              <a:rPr lang="de-DE" dirty="0" smtClean="0"/>
              <a:t>“, „</a:t>
            </a:r>
            <a:r>
              <a:rPr lang="de-DE" dirty="0" err="1" smtClean="0"/>
              <a:t>serializable</a:t>
            </a:r>
            <a:r>
              <a:rPr lang="de-DE" dirty="0" smtClean="0"/>
              <a:t>“), um Performanz zu erhöhen</a:t>
            </a:r>
          </a:p>
          <a:p>
            <a:r>
              <a:rPr lang="de-DE" dirty="0" smtClean="0"/>
              <a:t>Aber oftmals wird in Enterprise </a:t>
            </a:r>
            <a:r>
              <a:rPr lang="de-DE" dirty="0" err="1" smtClean="0"/>
              <a:t>Applications</a:t>
            </a:r>
            <a:r>
              <a:rPr lang="de-DE" dirty="0" smtClean="0"/>
              <a:t> auf Transaktionen aus verschiedensten Gründen verzichtet</a:t>
            </a:r>
          </a:p>
          <a:p>
            <a:pPr lvl="1"/>
            <a:endParaRPr lang="de-DE" dirty="0"/>
          </a:p>
        </p:txBody>
      </p:sp>
    </p:spTree>
    <p:extLst>
      <p:ext uri="{BB962C8B-B14F-4D97-AF65-F5344CB8AC3E}">
        <p14:creationId xmlns:p14="http://schemas.microsoft.com/office/powerpoint/2010/main" val="3667812474"/>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Relaxing </a:t>
            </a:r>
            <a:r>
              <a:rPr lang="de-DE" dirty="0" err="1" smtClean="0"/>
              <a:t>Consistency</a:t>
            </a:r>
            <a:r>
              <a:rPr lang="de-DE" dirty="0" smtClean="0"/>
              <a:t> – CAP Theorem</a:t>
            </a:r>
            <a:endParaRPr lang="de-DE" dirty="0"/>
          </a:p>
        </p:txBody>
      </p:sp>
      <p:sp>
        <p:nvSpPr>
          <p:cNvPr id="3" name="Inhaltsplatzhalter 2"/>
          <p:cNvSpPr>
            <a:spLocks noGrp="1"/>
          </p:cNvSpPr>
          <p:nvPr>
            <p:ph idx="1"/>
          </p:nvPr>
        </p:nvSpPr>
        <p:spPr/>
        <p:txBody>
          <a:bodyPr>
            <a:normAutofit/>
          </a:bodyPr>
          <a:lstStyle/>
          <a:p>
            <a:r>
              <a:rPr lang="de-DE" dirty="0" smtClean="0"/>
              <a:t>Das CAP-Theorem liefert den Grund, warum wir die Konsistenz aufweichen müssen</a:t>
            </a:r>
          </a:p>
          <a:p>
            <a:pPr lvl="1"/>
            <a:endParaRPr lang="de-DE" dirty="0"/>
          </a:p>
        </p:txBody>
      </p:sp>
      <p:pic>
        <p:nvPicPr>
          <p:cNvPr id="4" name="Bild 3"/>
          <p:cNvPicPr>
            <a:picLocks noChangeAspect="1"/>
          </p:cNvPicPr>
          <p:nvPr/>
        </p:nvPicPr>
        <p:blipFill>
          <a:blip r:embed="rId3"/>
          <a:stretch>
            <a:fillRect/>
          </a:stretch>
        </p:blipFill>
        <p:spPr>
          <a:xfrm>
            <a:off x="2628900" y="2527300"/>
            <a:ext cx="3111500" cy="2692400"/>
          </a:xfrm>
          <a:prstGeom prst="rect">
            <a:avLst/>
          </a:prstGeom>
        </p:spPr>
      </p:pic>
      <p:sp>
        <p:nvSpPr>
          <p:cNvPr id="5" name="Rechteck 4"/>
          <p:cNvSpPr/>
          <p:nvPr/>
        </p:nvSpPr>
        <p:spPr>
          <a:xfrm>
            <a:off x="5236947" y="5223530"/>
            <a:ext cx="1360707" cy="261610"/>
          </a:xfrm>
          <a:prstGeom prst="rect">
            <a:avLst/>
          </a:prstGeom>
        </p:spPr>
        <p:txBody>
          <a:bodyPr wrap="none">
            <a:spAutoFit/>
          </a:bodyPr>
          <a:lstStyle/>
          <a:p>
            <a:r>
              <a:rPr lang="de-DE" sz="1100" dirty="0" smtClean="0"/>
              <a:t>[Quelle: Wikipedia]</a:t>
            </a:r>
            <a:endParaRPr lang="de-DE" sz="1100" dirty="0"/>
          </a:p>
        </p:txBody>
      </p:sp>
    </p:spTree>
    <p:extLst>
      <p:ext uri="{BB962C8B-B14F-4D97-AF65-F5344CB8AC3E}">
        <p14:creationId xmlns:p14="http://schemas.microsoft.com/office/powerpoint/2010/main" val="201102929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Relaxing </a:t>
            </a:r>
            <a:r>
              <a:rPr lang="de-DE" dirty="0" err="1" smtClean="0"/>
              <a:t>Consistency</a:t>
            </a:r>
            <a:r>
              <a:rPr lang="de-DE" dirty="0" smtClean="0"/>
              <a:t> – CAP Theorem</a:t>
            </a:r>
            <a:endParaRPr lang="de-DE" dirty="0"/>
          </a:p>
        </p:txBody>
      </p:sp>
      <p:sp>
        <p:nvSpPr>
          <p:cNvPr id="3" name="Inhaltsplatzhalter 2"/>
          <p:cNvSpPr>
            <a:spLocks noGrp="1"/>
          </p:cNvSpPr>
          <p:nvPr>
            <p:ph idx="1"/>
          </p:nvPr>
        </p:nvSpPr>
        <p:spPr/>
        <p:txBody>
          <a:bodyPr>
            <a:normAutofit/>
          </a:bodyPr>
          <a:lstStyle/>
          <a:p>
            <a:r>
              <a:rPr lang="de-DE" dirty="0"/>
              <a:t>Laut dem CAP-Theorem kann ein verteiltes System zwei der folgenden Eigenschaften gleichzeitig erfüllen, jedoch nicht alle </a:t>
            </a:r>
            <a:r>
              <a:rPr lang="de-DE" dirty="0" smtClean="0"/>
              <a:t>drei.</a:t>
            </a:r>
            <a:endParaRPr lang="de-DE" dirty="0"/>
          </a:p>
          <a:p>
            <a:pPr lvl="1"/>
            <a:r>
              <a:rPr lang="de-DE" b="1" dirty="0"/>
              <a:t>Konsistenz</a:t>
            </a:r>
            <a:r>
              <a:rPr lang="de-DE" dirty="0"/>
              <a:t> (</a:t>
            </a:r>
            <a:r>
              <a:rPr lang="de-DE" dirty="0" err="1" smtClean="0"/>
              <a:t>Consistency</a:t>
            </a:r>
            <a:r>
              <a:rPr lang="de-DE" dirty="0" smtClean="0"/>
              <a:t>)</a:t>
            </a:r>
            <a:r>
              <a:rPr lang="de-DE" dirty="0"/>
              <a:t>: Alle Knoten sehen zur selben Zeit dieselben Daten. </a:t>
            </a:r>
            <a:endParaRPr lang="de-DE" dirty="0" smtClean="0"/>
          </a:p>
          <a:p>
            <a:pPr lvl="1"/>
            <a:r>
              <a:rPr lang="de-DE" b="1" dirty="0" smtClean="0"/>
              <a:t>Verfügbarkeit</a:t>
            </a:r>
            <a:r>
              <a:rPr lang="de-DE" dirty="0" smtClean="0"/>
              <a:t> </a:t>
            </a:r>
            <a:r>
              <a:rPr lang="de-DE" dirty="0"/>
              <a:t>(</a:t>
            </a:r>
            <a:r>
              <a:rPr lang="de-DE" dirty="0" err="1" smtClean="0"/>
              <a:t>Availability</a:t>
            </a:r>
            <a:r>
              <a:rPr lang="de-DE" dirty="0" smtClean="0"/>
              <a:t>)</a:t>
            </a:r>
            <a:r>
              <a:rPr lang="de-DE" dirty="0"/>
              <a:t>: </a:t>
            </a:r>
            <a:r>
              <a:rPr lang="de-DE" dirty="0" smtClean="0"/>
              <a:t>die Garantie, dass jede Anfrage eine Antwort über Erfolg oder Misserfolg erhält</a:t>
            </a:r>
            <a:endParaRPr lang="de-DE" dirty="0"/>
          </a:p>
          <a:p>
            <a:pPr lvl="1"/>
            <a:r>
              <a:rPr lang="de-DE" b="1" dirty="0"/>
              <a:t>Partitionstoleranz</a:t>
            </a:r>
            <a:r>
              <a:rPr lang="de-DE" dirty="0"/>
              <a:t> (</a:t>
            </a:r>
            <a:r>
              <a:rPr lang="de-DE" dirty="0" smtClean="0"/>
              <a:t>Partition </a:t>
            </a:r>
            <a:r>
              <a:rPr lang="de-DE" dirty="0" err="1" smtClean="0"/>
              <a:t>tolerance</a:t>
            </a:r>
            <a:r>
              <a:rPr lang="de-DE" dirty="0" smtClean="0"/>
              <a:t>)</a:t>
            </a:r>
            <a:r>
              <a:rPr lang="de-DE" dirty="0"/>
              <a:t>: Das System arbeitet auch bei Verlust von Nachrichten, einzelner Netzknoten oder Partition des Netzes weiter</a:t>
            </a:r>
            <a:r>
              <a:rPr lang="de-DE" dirty="0" smtClean="0"/>
              <a:t>.</a:t>
            </a:r>
          </a:p>
          <a:p>
            <a:pPr lvl="1"/>
            <a:endParaRPr lang="de-DE" dirty="0"/>
          </a:p>
        </p:txBody>
      </p:sp>
      <p:sp>
        <p:nvSpPr>
          <p:cNvPr id="5" name="Rechteck 4"/>
          <p:cNvSpPr/>
          <p:nvPr/>
        </p:nvSpPr>
        <p:spPr>
          <a:xfrm>
            <a:off x="7326093" y="4993015"/>
            <a:ext cx="1360707" cy="261610"/>
          </a:xfrm>
          <a:prstGeom prst="rect">
            <a:avLst/>
          </a:prstGeom>
        </p:spPr>
        <p:txBody>
          <a:bodyPr wrap="none">
            <a:spAutoFit/>
          </a:bodyPr>
          <a:lstStyle/>
          <a:p>
            <a:r>
              <a:rPr lang="de-DE" sz="1100" dirty="0" smtClean="0"/>
              <a:t>[Quelle: Wikipedia]</a:t>
            </a:r>
            <a:endParaRPr lang="de-DE" sz="1100" dirty="0"/>
          </a:p>
        </p:txBody>
      </p:sp>
    </p:spTree>
    <p:extLst>
      <p:ext uri="{BB962C8B-B14F-4D97-AF65-F5344CB8AC3E}">
        <p14:creationId xmlns:p14="http://schemas.microsoft.com/office/powerpoint/2010/main" val="119090204"/>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Relaxing </a:t>
            </a:r>
            <a:r>
              <a:rPr lang="de-DE" dirty="0" err="1" smtClean="0"/>
              <a:t>Consistency</a:t>
            </a:r>
            <a:r>
              <a:rPr lang="de-DE" dirty="0" smtClean="0"/>
              <a:t> – CAP Theorem</a:t>
            </a:r>
            <a:endParaRPr lang="de-DE" dirty="0"/>
          </a:p>
        </p:txBody>
      </p:sp>
      <p:sp>
        <p:nvSpPr>
          <p:cNvPr id="3" name="Inhaltsplatzhalter 2"/>
          <p:cNvSpPr>
            <a:spLocks noGrp="1"/>
          </p:cNvSpPr>
          <p:nvPr>
            <p:ph idx="1"/>
          </p:nvPr>
        </p:nvSpPr>
        <p:spPr/>
        <p:txBody>
          <a:bodyPr>
            <a:normAutofit/>
          </a:bodyPr>
          <a:lstStyle/>
          <a:p>
            <a:r>
              <a:rPr lang="de-DE" dirty="0" smtClean="0"/>
              <a:t>Partitionierung eines Netzes</a:t>
            </a:r>
            <a:endParaRPr lang="de-DE" b="1" dirty="0" smtClean="0"/>
          </a:p>
          <a:p>
            <a:endParaRPr lang="de-DE" dirty="0"/>
          </a:p>
        </p:txBody>
      </p:sp>
      <p:pic>
        <p:nvPicPr>
          <p:cNvPr id="4" name="Bild 3"/>
          <p:cNvPicPr>
            <a:picLocks noChangeAspect="1"/>
          </p:cNvPicPr>
          <p:nvPr/>
        </p:nvPicPr>
        <p:blipFill>
          <a:blip r:embed="rId3"/>
          <a:stretch>
            <a:fillRect/>
          </a:stretch>
        </p:blipFill>
        <p:spPr>
          <a:xfrm>
            <a:off x="1571625" y="2163744"/>
            <a:ext cx="5683250" cy="3757631"/>
          </a:xfrm>
          <a:prstGeom prst="rect">
            <a:avLst/>
          </a:prstGeom>
        </p:spPr>
      </p:pic>
      <p:sp>
        <p:nvSpPr>
          <p:cNvPr id="5" name="Rechteck 4"/>
          <p:cNvSpPr/>
          <p:nvPr/>
        </p:nvSpPr>
        <p:spPr>
          <a:xfrm>
            <a:off x="5782116" y="5961390"/>
            <a:ext cx="2241256" cy="261610"/>
          </a:xfrm>
          <a:prstGeom prst="rect">
            <a:avLst/>
          </a:prstGeom>
        </p:spPr>
        <p:txBody>
          <a:bodyPr wrap="none">
            <a:spAutoFit/>
          </a:bodyPr>
          <a:lstStyle/>
          <a:p>
            <a:r>
              <a:rPr lang="de-DE" sz="1100" dirty="0" smtClean="0"/>
              <a:t>[Quelle: Fowler: </a:t>
            </a:r>
            <a:r>
              <a:rPr lang="de-DE" sz="1100" dirty="0" err="1" smtClean="0"/>
              <a:t>NoSQL</a:t>
            </a:r>
            <a:r>
              <a:rPr lang="de-DE" sz="1100" dirty="0" smtClean="0"/>
              <a:t> </a:t>
            </a:r>
            <a:r>
              <a:rPr lang="de-DE" sz="1100" dirty="0" err="1" smtClean="0"/>
              <a:t>Distilled</a:t>
            </a:r>
            <a:r>
              <a:rPr lang="de-DE" sz="1100" dirty="0" smtClean="0"/>
              <a:t>]</a:t>
            </a:r>
            <a:endParaRPr lang="de-DE" sz="1100" dirty="0"/>
          </a:p>
        </p:txBody>
      </p:sp>
    </p:spTree>
    <p:extLst>
      <p:ext uri="{BB962C8B-B14F-4D97-AF65-F5344CB8AC3E}">
        <p14:creationId xmlns:p14="http://schemas.microsoft.com/office/powerpoint/2010/main" val="985180415"/>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Relaxing </a:t>
            </a:r>
            <a:r>
              <a:rPr lang="de-DE" dirty="0" err="1" smtClean="0"/>
              <a:t>Consistency</a:t>
            </a:r>
            <a:r>
              <a:rPr lang="de-DE" dirty="0" smtClean="0"/>
              <a:t> – CAP Theorem</a:t>
            </a:r>
            <a:endParaRPr lang="de-DE" dirty="0"/>
          </a:p>
        </p:txBody>
      </p:sp>
      <p:sp>
        <p:nvSpPr>
          <p:cNvPr id="3" name="Inhaltsplatzhalter 2"/>
          <p:cNvSpPr>
            <a:spLocks noGrp="1"/>
          </p:cNvSpPr>
          <p:nvPr>
            <p:ph idx="1"/>
          </p:nvPr>
        </p:nvSpPr>
        <p:spPr/>
        <p:txBody>
          <a:bodyPr>
            <a:normAutofit/>
          </a:bodyPr>
          <a:lstStyle/>
          <a:p>
            <a:r>
              <a:rPr lang="de-DE" dirty="0" smtClean="0"/>
              <a:t>Single-Server-System: </a:t>
            </a:r>
            <a:r>
              <a:rPr lang="de-DE" b="1" dirty="0" smtClean="0"/>
              <a:t>CA</a:t>
            </a:r>
            <a:r>
              <a:rPr lang="de-DE" dirty="0" smtClean="0"/>
              <a:t>, da es keine Partitionen gibt</a:t>
            </a:r>
          </a:p>
          <a:p>
            <a:r>
              <a:rPr lang="de-DE" dirty="0" smtClean="0"/>
              <a:t>Domain-Name-System (DNS) : </a:t>
            </a:r>
            <a:r>
              <a:rPr lang="de-DE" b="1" dirty="0" smtClean="0"/>
              <a:t>AP</a:t>
            </a:r>
          </a:p>
          <a:p>
            <a:r>
              <a:rPr lang="de-DE" dirty="0" smtClean="0"/>
              <a:t>Geldautomat: </a:t>
            </a:r>
            <a:r>
              <a:rPr lang="de-DE" b="1" dirty="0" smtClean="0"/>
              <a:t>CP</a:t>
            </a:r>
          </a:p>
          <a:p>
            <a:endParaRPr lang="de-DE" dirty="0" smtClean="0"/>
          </a:p>
          <a:p>
            <a:r>
              <a:rPr lang="de-DE" dirty="0" smtClean="0"/>
              <a:t>CAP-Theorem in der Praxis </a:t>
            </a:r>
            <a:r>
              <a:rPr lang="de-DE" b="1" dirty="0" smtClean="0"/>
              <a:t>bei verteilten Systemen</a:t>
            </a:r>
            <a:r>
              <a:rPr lang="de-DE" dirty="0" smtClean="0"/>
              <a:t>:</a:t>
            </a:r>
          </a:p>
          <a:p>
            <a:pPr lvl="1"/>
            <a:r>
              <a:rPr lang="de-DE" dirty="0" smtClean="0"/>
              <a:t>Wir haben P</a:t>
            </a:r>
          </a:p>
          <a:p>
            <a:pPr lvl="1"/>
            <a:r>
              <a:rPr lang="de-DE" b="1" dirty="0" smtClean="0"/>
              <a:t>Also müssen wir A gegen C abwägen (dies ist keine binäre Entscheidung!)</a:t>
            </a:r>
          </a:p>
          <a:p>
            <a:pPr lvl="1"/>
            <a:r>
              <a:rPr lang="de-DE" dirty="0" smtClean="0"/>
              <a:t>Besser verständlich wäre es, anstelle von </a:t>
            </a:r>
            <a:r>
              <a:rPr lang="de-DE" dirty="0" err="1" smtClean="0"/>
              <a:t>Availability</a:t>
            </a:r>
            <a:r>
              <a:rPr lang="de-DE" dirty="0" smtClean="0"/>
              <a:t> von </a:t>
            </a:r>
            <a:r>
              <a:rPr lang="de-DE" b="1" dirty="0" smtClean="0"/>
              <a:t>Latenz </a:t>
            </a:r>
            <a:r>
              <a:rPr lang="de-DE" dirty="0" smtClean="0"/>
              <a:t>zu sprechen (siehe Fowler: </a:t>
            </a:r>
            <a:r>
              <a:rPr lang="de-DE" dirty="0" err="1" smtClean="0"/>
              <a:t>NoSQL</a:t>
            </a:r>
            <a:r>
              <a:rPr lang="de-DE" dirty="0" smtClean="0"/>
              <a:t> </a:t>
            </a:r>
            <a:r>
              <a:rPr lang="de-DE" dirty="0" err="1" smtClean="0"/>
              <a:t>Distilled</a:t>
            </a:r>
            <a:r>
              <a:rPr lang="de-DE" dirty="0" smtClean="0"/>
              <a:t>)</a:t>
            </a:r>
          </a:p>
          <a:p>
            <a:endParaRPr lang="de-DE" dirty="0"/>
          </a:p>
        </p:txBody>
      </p:sp>
    </p:spTree>
    <p:extLst>
      <p:ext uri="{BB962C8B-B14F-4D97-AF65-F5344CB8AC3E}">
        <p14:creationId xmlns:p14="http://schemas.microsoft.com/office/powerpoint/2010/main" val="2127343958"/>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Relaxing </a:t>
            </a:r>
            <a:r>
              <a:rPr lang="de-DE" dirty="0" err="1" smtClean="0"/>
              <a:t>Consistency</a:t>
            </a:r>
            <a:r>
              <a:rPr lang="de-DE" dirty="0" smtClean="0"/>
              <a:t> – CAP Theorem</a:t>
            </a:r>
            <a:endParaRPr lang="de-DE" dirty="0"/>
          </a:p>
        </p:txBody>
      </p:sp>
      <p:sp>
        <p:nvSpPr>
          <p:cNvPr id="3" name="Inhaltsplatzhalter 2"/>
          <p:cNvSpPr>
            <a:spLocks noGrp="1"/>
          </p:cNvSpPr>
          <p:nvPr>
            <p:ph idx="1"/>
          </p:nvPr>
        </p:nvSpPr>
        <p:spPr/>
        <p:txBody>
          <a:bodyPr>
            <a:normAutofit/>
          </a:bodyPr>
          <a:lstStyle/>
          <a:p>
            <a:r>
              <a:rPr lang="de-DE" dirty="0" smtClean="0"/>
              <a:t>Beispiel Hotelbuchung</a:t>
            </a:r>
          </a:p>
          <a:p>
            <a:endParaRPr lang="de-DE" dirty="0"/>
          </a:p>
        </p:txBody>
      </p:sp>
      <p:pic>
        <p:nvPicPr>
          <p:cNvPr id="4" name="Bild 3"/>
          <p:cNvPicPr>
            <a:picLocks noChangeAspect="1"/>
          </p:cNvPicPr>
          <p:nvPr/>
        </p:nvPicPr>
        <p:blipFill>
          <a:blip r:embed="rId3"/>
          <a:stretch>
            <a:fillRect/>
          </a:stretch>
        </p:blipFill>
        <p:spPr>
          <a:xfrm>
            <a:off x="238125" y="2409931"/>
            <a:ext cx="4762500" cy="3587750"/>
          </a:xfrm>
          <a:prstGeom prst="rect">
            <a:avLst/>
          </a:prstGeom>
        </p:spPr>
      </p:pic>
      <p:sp>
        <p:nvSpPr>
          <p:cNvPr id="5" name="Rechteck 4"/>
          <p:cNvSpPr/>
          <p:nvPr/>
        </p:nvSpPr>
        <p:spPr>
          <a:xfrm>
            <a:off x="3146866" y="6092195"/>
            <a:ext cx="2241256" cy="261610"/>
          </a:xfrm>
          <a:prstGeom prst="rect">
            <a:avLst/>
          </a:prstGeom>
        </p:spPr>
        <p:txBody>
          <a:bodyPr wrap="none">
            <a:spAutoFit/>
          </a:bodyPr>
          <a:lstStyle/>
          <a:p>
            <a:r>
              <a:rPr lang="de-DE" sz="1100" dirty="0" smtClean="0"/>
              <a:t>[Quelle: Fowler: </a:t>
            </a:r>
            <a:r>
              <a:rPr lang="de-DE" sz="1100" dirty="0" err="1" smtClean="0"/>
              <a:t>NoSQL</a:t>
            </a:r>
            <a:r>
              <a:rPr lang="de-DE" sz="1100" dirty="0" smtClean="0"/>
              <a:t> </a:t>
            </a:r>
            <a:r>
              <a:rPr lang="de-DE" sz="1100" dirty="0" err="1" smtClean="0"/>
              <a:t>Distilled</a:t>
            </a:r>
            <a:r>
              <a:rPr lang="de-DE" sz="1100" dirty="0" smtClean="0"/>
              <a:t>]</a:t>
            </a:r>
            <a:endParaRPr lang="de-DE" sz="1100" dirty="0"/>
          </a:p>
        </p:txBody>
      </p:sp>
      <p:sp>
        <p:nvSpPr>
          <p:cNvPr id="6" name="Rechteck 5"/>
          <p:cNvSpPr/>
          <p:nvPr/>
        </p:nvSpPr>
        <p:spPr>
          <a:xfrm>
            <a:off x="5535986" y="1727199"/>
            <a:ext cx="3150814" cy="4491995"/>
          </a:xfrm>
          <a:prstGeom prst="rect">
            <a:avLst/>
          </a:prstGeom>
        </p:spPr>
        <p:txBody>
          <a:bodyPr wrap="square">
            <a:normAutofit fontScale="92500" lnSpcReduction="10000"/>
          </a:bodyPr>
          <a:lstStyle/>
          <a:p>
            <a:r>
              <a:rPr lang="de-DE" dirty="0" smtClean="0"/>
              <a:t>Um bei Peer-</a:t>
            </a:r>
            <a:r>
              <a:rPr lang="de-DE" dirty="0" err="1" smtClean="0"/>
              <a:t>to</a:t>
            </a:r>
            <a:r>
              <a:rPr lang="de-DE" dirty="0" smtClean="0"/>
              <a:t>-Peer Konsistenz (C) sicherzustellen, müssen die Knoten kommunizieren. Bei einer Netzpartitionierung (P) könnte niemand ein Zimmer buchen (Verlust von A) </a:t>
            </a:r>
          </a:p>
          <a:p>
            <a:endParaRPr lang="de-DE" dirty="0"/>
          </a:p>
          <a:p>
            <a:r>
              <a:rPr lang="de-DE" dirty="0" smtClean="0"/>
              <a:t>Verbesserungsmöglichkeit 1: </a:t>
            </a:r>
            <a:br>
              <a:rPr lang="de-DE" dirty="0" smtClean="0"/>
            </a:br>
            <a:r>
              <a:rPr lang="de-DE" dirty="0" smtClean="0"/>
              <a:t>je Hotel ein designierter Master. Bei Master-Slave-Replikation wären dann bei P u. U. bei den </a:t>
            </a:r>
            <a:r>
              <a:rPr lang="de-DE" dirty="0" err="1" smtClean="0"/>
              <a:t>Slaves</a:t>
            </a:r>
            <a:r>
              <a:rPr lang="de-DE" dirty="0" smtClean="0"/>
              <a:t> freie Zimmer sichtbar, die aber nur am Masterknoten gebucht werden könnten (was in unserem Anwendungsfall in Ordnung sein könnte!)</a:t>
            </a:r>
            <a:endParaRPr lang="de-DE" dirty="0"/>
          </a:p>
        </p:txBody>
      </p:sp>
    </p:spTree>
    <p:extLst>
      <p:ext uri="{BB962C8B-B14F-4D97-AF65-F5344CB8AC3E}">
        <p14:creationId xmlns:p14="http://schemas.microsoft.com/office/powerpoint/2010/main" val="1664311205"/>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Relaxing </a:t>
            </a:r>
            <a:r>
              <a:rPr lang="de-DE" dirty="0" err="1" smtClean="0"/>
              <a:t>Consistency</a:t>
            </a:r>
            <a:r>
              <a:rPr lang="de-DE" dirty="0" smtClean="0"/>
              <a:t> – CAP Theorem</a:t>
            </a:r>
            <a:endParaRPr lang="de-DE" dirty="0"/>
          </a:p>
        </p:txBody>
      </p:sp>
      <p:sp>
        <p:nvSpPr>
          <p:cNvPr id="3" name="Inhaltsplatzhalter 2"/>
          <p:cNvSpPr>
            <a:spLocks noGrp="1"/>
          </p:cNvSpPr>
          <p:nvPr>
            <p:ph idx="1"/>
          </p:nvPr>
        </p:nvSpPr>
        <p:spPr/>
        <p:txBody>
          <a:bodyPr>
            <a:normAutofit/>
          </a:bodyPr>
          <a:lstStyle/>
          <a:p>
            <a:r>
              <a:rPr lang="de-DE" dirty="0" smtClean="0"/>
              <a:t>Beispiel Hotelbuchung</a:t>
            </a:r>
          </a:p>
          <a:p>
            <a:endParaRPr lang="de-DE" dirty="0"/>
          </a:p>
        </p:txBody>
      </p:sp>
      <p:pic>
        <p:nvPicPr>
          <p:cNvPr id="4" name="Bild 3"/>
          <p:cNvPicPr>
            <a:picLocks noChangeAspect="1"/>
          </p:cNvPicPr>
          <p:nvPr/>
        </p:nvPicPr>
        <p:blipFill>
          <a:blip r:embed="rId3"/>
          <a:stretch>
            <a:fillRect/>
          </a:stretch>
        </p:blipFill>
        <p:spPr>
          <a:xfrm>
            <a:off x="238125" y="2409931"/>
            <a:ext cx="4762500" cy="3587750"/>
          </a:xfrm>
          <a:prstGeom prst="rect">
            <a:avLst/>
          </a:prstGeom>
        </p:spPr>
      </p:pic>
      <p:sp>
        <p:nvSpPr>
          <p:cNvPr id="5" name="Rechteck 4"/>
          <p:cNvSpPr/>
          <p:nvPr/>
        </p:nvSpPr>
        <p:spPr>
          <a:xfrm>
            <a:off x="3146866" y="6092195"/>
            <a:ext cx="2241256" cy="261610"/>
          </a:xfrm>
          <a:prstGeom prst="rect">
            <a:avLst/>
          </a:prstGeom>
        </p:spPr>
        <p:txBody>
          <a:bodyPr wrap="none">
            <a:spAutoFit/>
          </a:bodyPr>
          <a:lstStyle/>
          <a:p>
            <a:r>
              <a:rPr lang="de-DE" sz="1100" dirty="0" smtClean="0"/>
              <a:t>[Quelle: Fowler: </a:t>
            </a:r>
            <a:r>
              <a:rPr lang="de-DE" sz="1100" dirty="0" err="1" smtClean="0"/>
              <a:t>NoSQL</a:t>
            </a:r>
            <a:r>
              <a:rPr lang="de-DE" sz="1100" dirty="0" smtClean="0"/>
              <a:t> </a:t>
            </a:r>
            <a:r>
              <a:rPr lang="de-DE" sz="1100" dirty="0" err="1" smtClean="0"/>
              <a:t>Distilled</a:t>
            </a:r>
            <a:r>
              <a:rPr lang="de-DE" sz="1100" dirty="0" smtClean="0"/>
              <a:t>]</a:t>
            </a:r>
            <a:endParaRPr lang="de-DE" sz="1100" dirty="0"/>
          </a:p>
        </p:txBody>
      </p:sp>
      <p:sp>
        <p:nvSpPr>
          <p:cNvPr id="6" name="Rechteck 5"/>
          <p:cNvSpPr/>
          <p:nvPr/>
        </p:nvSpPr>
        <p:spPr>
          <a:xfrm>
            <a:off x="5535986" y="1727199"/>
            <a:ext cx="3150814" cy="4491995"/>
          </a:xfrm>
          <a:prstGeom prst="rect">
            <a:avLst/>
          </a:prstGeom>
        </p:spPr>
        <p:txBody>
          <a:bodyPr wrap="square">
            <a:normAutofit/>
          </a:bodyPr>
          <a:lstStyle/>
          <a:p>
            <a:r>
              <a:rPr lang="de-DE" dirty="0" smtClean="0"/>
              <a:t>Verbesserungsmöglichkeit 2: </a:t>
            </a:r>
            <a:br>
              <a:rPr lang="de-DE" dirty="0" smtClean="0"/>
            </a:br>
            <a:r>
              <a:rPr lang="de-DE" dirty="0" smtClean="0"/>
              <a:t>An allen Knoten Buchungen für alle Städte zulassen (A höher), allerdings Konflikte zulassen (C niedriger). Hotels halten aber freie Zimmer vor, um mit diesen potenziellen Überbuchungen umzugehen – oder die Überbuchungen müssen vom Hotel nachträglich storniert werden. </a:t>
            </a:r>
            <a:endParaRPr lang="de-DE" dirty="0"/>
          </a:p>
        </p:txBody>
      </p:sp>
    </p:spTree>
    <p:extLst>
      <p:ext uri="{BB962C8B-B14F-4D97-AF65-F5344CB8AC3E}">
        <p14:creationId xmlns:p14="http://schemas.microsoft.com/office/powerpoint/2010/main" val="3407666547"/>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de-DE" sz="2800" dirty="0" smtClean="0"/>
              <a:t>Konsistenz durch Quorumbildung (Peer-</a:t>
            </a:r>
            <a:r>
              <a:rPr lang="de-DE" sz="2800" dirty="0" err="1" smtClean="0"/>
              <a:t>to</a:t>
            </a:r>
            <a:r>
              <a:rPr lang="de-DE" sz="2800" dirty="0" smtClean="0"/>
              <a:t>-Peer)</a:t>
            </a:r>
            <a:endParaRPr lang="de-DE" sz="2800" dirty="0"/>
          </a:p>
        </p:txBody>
      </p:sp>
      <p:sp>
        <p:nvSpPr>
          <p:cNvPr id="3" name="Inhaltsplatzhalter 2"/>
          <p:cNvSpPr>
            <a:spLocks noGrp="1"/>
          </p:cNvSpPr>
          <p:nvPr>
            <p:ph idx="1"/>
          </p:nvPr>
        </p:nvSpPr>
        <p:spPr/>
        <p:txBody>
          <a:bodyPr>
            <a:normAutofit lnSpcReduction="10000"/>
          </a:bodyPr>
          <a:lstStyle/>
          <a:p>
            <a:r>
              <a:rPr lang="de-DE" dirty="0" smtClean="0"/>
              <a:t>„</a:t>
            </a:r>
            <a:r>
              <a:rPr lang="de-DE" b="1" dirty="0" err="1" smtClean="0"/>
              <a:t>write</a:t>
            </a:r>
            <a:r>
              <a:rPr lang="de-DE" b="1" dirty="0" smtClean="0"/>
              <a:t> </a:t>
            </a:r>
            <a:r>
              <a:rPr lang="de-DE" b="1" dirty="0" err="1" smtClean="0"/>
              <a:t>quorum</a:t>
            </a:r>
            <a:r>
              <a:rPr lang="de-DE" dirty="0" smtClean="0"/>
              <a:t>“: W &gt; N/2 (W: # involvierter Knoten beim Schreiben, N: Replikationsfaktor)</a:t>
            </a:r>
          </a:p>
          <a:p>
            <a:pPr lvl="1"/>
            <a:r>
              <a:rPr lang="de-DE" dirty="0" smtClean="0"/>
              <a:t>Beispiel: System mit N=3 replizierenden Knoten</a:t>
            </a:r>
          </a:p>
          <a:p>
            <a:pPr lvl="2"/>
            <a:r>
              <a:rPr lang="de-DE" dirty="0" smtClean="0"/>
              <a:t>Um starke Konsistenz sicherzustellen, reicht eine Mehrheit von 2 geschriebenen Knoten aus</a:t>
            </a:r>
          </a:p>
          <a:p>
            <a:pPr lvl="2"/>
            <a:r>
              <a:rPr lang="de-DE" dirty="0" smtClean="0"/>
              <a:t>Bei Schreibkonflikten kann nur eine Schreiboperation eine Mehrheit erhalten</a:t>
            </a:r>
          </a:p>
          <a:p>
            <a:r>
              <a:rPr lang="de-DE" dirty="0" smtClean="0"/>
              <a:t>„</a:t>
            </a:r>
            <a:r>
              <a:rPr lang="de-DE" b="1" dirty="0" err="1" smtClean="0"/>
              <a:t>read</a:t>
            </a:r>
            <a:r>
              <a:rPr lang="de-DE" b="1" dirty="0" smtClean="0"/>
              <a:t> </a:t>
            </a:r>
            <a:r>
              <a:rPr lang="de-DE" b="1" dirty="0" err="1" smtClean="0"/>
              <a:t>quorum</a:t>
            </a:r>
            <a:r>
              <a:rPr lang="de-DE" dirty="0" smtClean="0"/>
              <a:t>“ (wie viele Knoten brauche ich, um den aktuellsten Datensatz zu lesen?): R+W &gt; N</a:t>
            </a:r>
          </a:p>
          <a:p>
            <a:pPr lvl="1"/>
            <a:r>
              <a:rPr lang="de-DE" dirty="0" smtClean="0"/>
              <a:t>bei N=3, W=2 brauchen wir R=2</a:t>
            </a:r>
          </a:p>
          <a:p>
            <a:pPr lvl="1"/>
            <a:r>
              <a:rPr lang="de-DE" dirty="0"/>
              <a:t>bei N=3, W</a:t>
            </a:r>
            <a:r>
              <a:rPr lang="de-DE" dirty="0" smtClean="0"/>
              <a:t>=1 (schwache Schreibkonsistenz) brauchen wir R=3 um starke Lesekonsistenz zu erreichen </a:t>
            </a:r>
          </a:p>
          <a:p>
            <a:pPr lvl="1"/>
            <a:r>
              <a:rPr lang="de-DE" dirty="0"/>
              <a:t>bei N=3, R</a:t>
            </a:r>
            <a:r>
              <a:rPr lang="de-DE" dirty="0" smtClean="0"/>
              <a:t>=1 (mit starker Lesekonsistenz und hoher Leseperformanz) brauchen wir W=3</a:t>
            </a:r>
          </a:p>
          <a:p>
            <a:r>
              <a:rPr lang="de-DE" dirty="0" smtClean="0"/>
              <a:t>Und bei Master-Slave?</a:t>
            </a:r>
          </a:p>
          <a:p>
            <a:pPr lvl="1"/>
            <a:endParaRPr lang="de-DE" dirty="0" smtClean="0"/>
          </a:p>
        </p:txBody>
      </p:sp>
    </p:spTree>
    <p:extLst>
      <p:ext uri="{BB962C8B-B14F-4D97-AF65-F5344CB8AC3E}">
        <p14:creationId xmlns:p14="http://schemas.microsoft.com/office/powerpoint/2010/main" val="344235914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Inhalt</a:t>
            </a:r>
            <a:endParaRPr lang="de-DE" dirty="0"/>
          </a:p>
        </p:txBody>
      </p:sp>
      <p:sp>
        <p:nvSpPr>
          <p:cNvPr id="3" name="Inhaltsplatzhalter 2"/>
          <p:cNvSpPr>
            <a:spLocks noGrp="1"/>
          </p:cNvSpPr>
          <p:nvPr>
            <p:ph idx="1"/>
          </p:nvPr>
        </p:nvSpPr>
        <p:spPr/>
        <p:txBody>
          <a:bodyPr/>
          <a:lstStyle/>
          <a:p>
            <a:r>
              <a:rPr lang="de-DE" dirty="0" smtClean="0">
                <a:solidFill>
                  <a:schemeClr val="tx2"/>
                </a:solidFill>
              </a:rPr>
              <a:t>Verwendung und Probleme des Relationalen Modells</a:t>
            </a:r>
          </a:p>
          <a:p>
            <a:r>
              <a:rPr lang="de-DE" dirty="0" smtClean="0"/>
              <a:t>Der Begriff „</a:t>
            </a:r>
            <a:r>
              <a:rPr lang="de-DE" dirty="0" err="1" smtClean="0"/>
              <a:t>NoSQL</a:t>
            </a:r>
            <a:r>
              <a:rPr lang="de-DE" dirty="0" smtClean="0"/>
              <a:t>“</a:t>
            </a:r>
          </a:p>
          <a:p>
            <a:r>
              <a:rPr lang="de-DE" dirty="0" smtClean="0"/>
              <a:t>Datenmodelle</a:t>
            </a:r>
          </a:p>
          <a:p>
            <a:r>
              <a:rPr lang="de-DE" dirty="0" smtClean="0"/>
              <a:t>Verteilungsmodelle</a:t>
            </a:r>
          </a:p>
          <a:p>
            <a:r>
              <a:rPr lang="de-DE" dirty="0" smtClean="0"/>
              <a:t>Konsistenz</a:t>
            </a:r>
          </a:p>
          <a:p>
            <a:r>
              <a:rPr lang="de-DE" dirty="0" err="1" smtClean="0"/>
              <a:t>Versionierung</a:t>
            </a:r>
            <a:endParaRPr lang="de-DE" dirty="0" smtClean="0"/>
          </a:p>
          <a:p>
            <a:r>
              <a:rPr lang="de-DE" dirty="0" err="1" smtClean="0"/>
              <a:t>Map-Reduce</a:t>
            </a:r>
            <a:endParaRPr lang="de-DE" dirty="0" smtClean="0"/>
          </a:p>
          <a:p>
            <a:r>
              <a:rPr lang="de-DE" dirty="0" smtClean="0"/>
              <a:t>Ausgewählte </a:t>
            </a:r>
            <a:r>
              <a:rPr lang="de-DE" dirty="0" err="1" smtClean="0"/>
              <a:t>NoSQL</a:t>
            </a:r>
            <a:r>
              <a:rPr lang="de-DE" dirty="0" smtClean="0"/>
              <a:t>-Datenbanken</a:t>
            </a:r>
            <a:endParaRPr lang="de-DE" dirty="0"/>
          </a:p>
        </p:txBody>
      </p:sp>
    </p:spTree>
    <p:extLst>
      <p:ext uri="{BB962C8B-B14F-4D97-AF65-F5344CB8AC3E}">
        <p14:creationId xmlns:p14="http://schemas.microsoft.com/office/powerpoint/2010/main" val="1050921268"/>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Konsistenz – Zusammenfassung</a:t>
            </a:r>
            <a:endParaRPr lang="de-DE" dirty="0"/>
          </a:p>
        </p:txBody>
      </p:sp>
      <p:sp>
        <p:nvSpPr>
          <p:cNvPr id="3" name="Inhaltsplatzhalter 2"/>
          <p:cNvSpPr>
            <a:spLocks noGrp="1"/>
          </p:cNvSpPr>
          <p:nvPr>
            <p:ph idx="1"/>
          </p:nvPr>
        </p:nvSpPr>
        <p:spPr/>
        <p:txBody>
          <a:bodyPr>
            <a:normAutofit lnSpcReduction="10000"/>
          </a:bodyPr>
          <a:lstStyle/>
          <a:p>
            <a:r>
              <a:rPr lang="de-DE" sz="2000" dirty="0" smtClean="0"/>
              <a:t>„</a:t>
            </a:r>
            <a:r>
              <a:rPr lang="de-DE" sz="2000" b="1" dirty="0" err="1" smtClean="0"/>
              <a:t>write-write</a:t>
            </a:r>
            <a:r>
              <a:rPr lang="de-DE" sz="2000" b="1" dirty="0" smtClean="0"/>
              <a:t> </a:t>
            </a:r>
            <a:r>
              <a:rPr lang="de-DE" sz="2000" b="1" dirty="0" err="1" smtClean="0"/>
              <a:t>conflict</a:t>
            </a:r>
            <a:r>
              <a:rPr lang="de-DE" sz="2000" dirty="0" smtClean="0"/>
              <a:t>“: zwei Benutzer versuchen denselben Datensatz zu schreiben</a:t>
            </a:r>
          </a:p>
          <a:p>
            <a:r>
              <a:rPr lang="de-DE" sz="2000" dirty="0" smtClean="0"/>
              <a:t>„</a:t>
            </a:r>
            <a:r>
              <a:rPr lang="de-DE" sz="2000" b="1" dirty="0" err="1" smtClean="0"/>
              <a:t>read-</a:t>
            </a:r>
            <a:r>
              <a:rPr lang="de-DE" sz="2000" b="1" dirty="0" err="1"/>
              <a:t>write</a:t>
            </a:r>
            <a:r>
              <a:rPr lang="de-DE" sz="2000" b="1" dirty="0"/>
              <a:t> </a:t>
            </a:r>
            <a:r>
              <a:rPr lang="de-DE" sz="2000" b="1" dirty="0" err="1"/>
              <a:t>conflict</a:t>
            </a:r>
            <a:r>
              <a:rPr lang="de-DE" sz="2000" dirty="0"/>
              <a:t>“</a:t>
            </a:r>
            <a:r>
              <a:rPr lang="de-DE" sz="2000" dirty="0" smtClean="0"/>
              <a:t>: ein Benutzer liest inkonsistente Daten zwischen den Schreibvorgängen eines anderen Benutzers</a:t>
            </a:r>
          </a:p>
          <a:p>
            <a:r>
              <a:rPr lang="de-DE" sz="2000" dirty="0" smtClean="0"/>
              <a:t>Ansätze: pessimistisch / optimistisch</a:t>
            </a:r>
          </a:p>
          <a:p>
            <a:r>
              <a:rPr lang="de-DE" sz="2000" dirty="0" smtClean="0"/>
              <a:t>Verteilte Systeme sehen einen „</a:t>
            </a:r>
            <a:r>
              <a:rPr lang="de-DE" sz="2000" b="1" dirty="0" err="1"/>
              <a:t>read-write</a:t>
            </a:r>
            <a:r>
              <a:rPr lang="de-DE" sz="2000" b="1" dirty="0"/>
              <a:t> </a:t>
            </a:r>
            <a:r>
              <a:rPr lang="de-DE" sz="2000" b="1" dirty="0" err="1"/>
              <a:t>conflict</a:t>
            </a:r>
            <a:r>
              <a:rPr lang="de-DE" sz="2000" dirty="0" smtClean="0"/>
              <a:t>“ weil Updates zwischen den Knoten noch nicht propagiert wurden; „</a:t>
            </a:r>
            <a:r>
              <a:rPr lang="de-DE" sz="2000" b="1" dirty="0" err="1" smtClean="0"/>
              <a:t>eventually</a:t>
            </a:r>
            <a:r>
              <a:rPr lang="de-DE" sz="2000" b="1" dirty="0" smtClean="0"/>
              <a:t> </a:t>
            </a:r>
            <a:r>
              <a:rPr lang="de-DE" sz="2000" b="1" dirty="0" err="1" smtClean="0"/>
              <a:t>consistent</a:t>
            </a:r>
            <a:r>
              <a:rPr lang="de-DE" sz="2000" dirty="0" smtClean="0"/>
              <a:t>“ bedeutet, dass das System nach der Propagation zu einem Zeitpunkt wieder konsistent ist</a:t>
            </a:r>
          </a:p>
          <a:p>
            <a:r>
              <a:rPr lang="de-DE" sz="2000" dirty="0" smtClean="0"/>
              <a:t>Um gute Konsistenz zu erhalten, müssen mehrere Knoten involviert werden; dies erhöht allerdings die Latenz (</a:t>
            </a:r>
            <a:r>
              <a:rPr lang="de-DE" sz="2000" dirty="0" err="1" smtClean="0"/>
              <a:t>availabiliy</a:t>
            </a:r>
            <a:r>
              <a:rPr lang="de-DE" sz="2000" dirty="0" smtClean="0"/>
              <a:t>)</a:t>
            </a:r>
          </a:p>
          <a:p>
            <a:r>
              <a:rPr lang="de-DE" sz="2000" dirty="0" smtClean="0"/>
              <a:t>Das </a:t>
            </a:r>
            <a:r>
              <a:rPr lang="de-DE" sz="2000" b="1" dirty="0" smtClean="0"/>
              <a:t>CAP-Theorem </a:t>
            </a:r>
            <a:r>
              <a:rPr lang="de-DE" sz="2000" dirty="0" smtClean="0"/>
              <a:t>sagt aus, dass bei Zulassen von Partitionierung (P) ein Abwägen zwischen Konsistenz (C) und </a:t>
            </a:r>
            <a:r>
              <a:rPr lang="de-DE" sz="2000" dirty="0"/>
              <a:t>Latenz/Verfügbarkeit </a:t>
            </a:r>
            <a:r>
              <a:rPr lang="de-DE" sz="2000" dirty="0" smtClean="0"/>
              <a:t>(A) erfolgen muss</a:t>
            </a:r>
          </a:p>
          <a:p>
            <a:r>
              <a:rPr lang="de-DE" sz="2000" dirty="0" smtClean="0"/>
              <a:t>Um starke Konsistenz zu erreichen, reicht es, ein </a:t>
            </a:r>
            <a:r>
              <a:rPr lang="de-DE" sz="2000" b="1" dirty="0" smtClean="0"/>
              <a:t>Quorum</a:t>
            </a:r>
            <a:r>
              <a:rPr lang="de-DE" sz="2000" dirty="0" smtClean="0"/>
              <a:t> an Knoten zu erreichen</a:t>
            </a:r>
            <a:endParaRPr lang="de-DE" sz="2000" dirty="0"/>
          </a:p>
          <a:p>
            <a:endParaRPr lang="de-DE" sz="2000" dirty="0" smtClean="0"/>
          </a:p>
          <a:p>
            <a:pPr marL="0" indent="0">
              <a:buNone/>
            </a:pPr>
            <a:endParaRPr lang="de-DE" sz="2000" dirty="0"/>
          </a:p>
        </p:txBody>
      </p:sp>
    </p:spTree>
    <p:extLst>
      <p:ext uri="{BB962C8B-B14F-4D97-AF65-F5344CB8AC3E}">
        <p14:creationId xmlns:p14="http://schemas.microsoft.com/office/powerpoint/2010/main" val="2957867070"/>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Wiederholung</a:t>
            </a:r>
            <a:endParaRPr lang="de-DE" dirty="0"/>
          </a:p>
        </p:txBody>
      </p:sp>
      <p:sp>
        <p:nvSpPr>
          <p:cNvPr id="3" name="Inhaltsplatzhalter 2"/>
          <p:cNvSpPr>
            <a:spLocks noGrp="1"/>
          </p:cNvSpPr>
          <p:nvPr>
            <p:ph idx="1"/>
          </p:nvPr>
        </p:nvSpPr>
        <p:spPr/>
        <p:txBody>
          <a:bodyPr/>
          <a:lstStyle/>
          <a:p>
            <a:r>
              <a:rPr lang="de-DE" dirty="0" smtClean="0"/>
              <a:t>Firmenvortrag zum Thema Architektur und automatisierter Architekturanalyse in Großprojekten</a:t>
            </a:r>
            <a:br>
              <a:rPr lang="de-DE" dirty="0" smtClean="0"/>
            </a:br>
            <a:r>
              <a:rPr lang="de-DE" b="1" dirty="0" smtClean="0"/>
              <a:t>09.01.2014, 12:30 Uhr</a:t>
            </a:r>
          </a:p>
          <a:p>
            <a:r>
              <a:rPr lang="de-DE" dirty="0" err="1" smtClean="0"/>
              <a:t>NoSQL</a:t>
            </a:r>
            <a:endParaRPr lang="de-DE" dirty="0"/>
          </a:p>
        </p:txBody>
      </p:sp>
    </p:spTree>
    <p:extLst>
      <p:ext uri="{BB962C8B-B14F-4D97-AF65-F5344CB8AC3E}">
        <p14:creationId xmlns:p14="http://schemas.microsoft.com/office/powerpoint/2010/main" val="1005307571"/>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Inhalt</a:t>
            </a:r>
            <a:endParaRPr lang="de-DE" dirty="0"/>
          </a:p>
        </p:txBody>
      </p:sp>
      <p:sp>
        <p:nvSpPr>
          <p:cNvPr id="3" name="Inhaltsplatzhalter 2"/>
          <p:cNvSpPr>
            <a:spLocks noGrp="1"/>
          </p:cNvSpPr>
          <p:nvPr>
            <p:ph idx="1"/>
          </p:nvPr>
        </p:nvSpPr>
        <p:spPr/>
        <p:txBody>
          <a:bodyPr/>
          <a:lstStyle/>
          <a:p>
            <a:r>
              <a:rPr lang="de-DE" dirty="0" smtClean="0"/>
              <a:t>Verwendung und Probleme des Relationalen Modells</a:t>
            </a:r>
          </a:p>
          <a:p>
            <a:r>
              <a:rPr lang="de-DE" dirty="0" smtClean="0"/>
              <a:t>Der Begriff „</a:t>
            </a:r>
            <a:r>
              <a:rPr lang="de-DE" dirty="0" err="1" smtClean="0"/>
              <a:t>NoSQL</a:t>
            </a:r>
            <a:r>
              <a:rPr lang="de-DE" dirty="0" smtClean="0"/>
              <a:t>“</a:t>
            </a:r>
          </a:p>
          <a:p>
            <a:r>
              <a:rPr lang="de-DE" dirty="0" smtClean="0"/>
              <a:t>Datenmodelle</a:t>
            </a:r>
          </a:p>
          <a:p>
            <a:r>
              <a:rPr lang="de-DE" dirty="0" smtClean="0"/>
              <a:t>Verteilungsmodelle</a:t>
            </a:r>
          </a:p>
          <a:p>
            <a:r>
              <a:rPr lang="de-DE" dirty="0" smtClean="0"/>
              <a:t>Konsistenz</a:t>
            </a:r>
          </a:p>
          <a:p>
            <a:r>
              <a:rPr lang="de-DE" dirty="0" err="1" smtClean="0">
                <a:solidFill>
                  <a:srgbClr val="D2533C"/>
                </a:solidFill>
              </a:rPr>
              <a:t>Versionierung</a:t>
            </a:r>
            <a:endParaRPr lang="de-DE" dirty="0" smtClean="0">
              <a:solidFill>
                <a:srgbClr val="D2533C"/>
              </a:solidFill>
            </a:endParaRPr>
          </a:p>
          <a:p>
            <a:r>
              <a:rPr lang="de-DE" dirty="0" err="1" smtClean="0"/>
              <a:t>Map-Reduce</a:t>
            </a:r>
            <a:endParaRPr lang="de-DE" dirty="0" smtClean="0"/>
          </a:p>
          <a:p>
            <a:r>
              <a:rPr lang="de-DE" dirty="0" smtClean="0"/>
              <a:t>Ausgewählte </a:t>
            </a:r>
            <a:r>
              <a:rPr lang="de-DE" dirty="0" err="1" smtClean="0"/>
              <a:t>NoSQL</a:t>
            </a:r>
            <a:r>
              <a:rPr lang="de-DE" dirty="0" smtClean="0"/>
              <a:t>-Datenbanken</a:t>
            </a:r>
            <a:endParaRPr lang="de-DE" dirty="0"/>
          </a:p>
        </p:txBody>
      </p:sp>
    </p:spTree>
    <p:extLst>
      <p:ext uri="{BB962C8B-B14F-4D97-AF65-F5344CB8AC3E}">
        <p14:creationId xmlns:p14="http://schemas.microsoft.com/office/powerpoint/2010/main" val="1050921268"/>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Transaktionen</a:t>
            </a:r>
            <a:endParaRPr lang="de-DE" dirty="0"/>
          </a:p>
        </p:txBody>
      </p:sp>
      <p:sp>
        <p:nvSpPr>
          <p:cNvPr id="3" name="Inhaltsplatzhalter 2"/>
          <p:cNvSpPr>
            <a:spLocks noGrp="1"/>
          </p:cNvSpPr>
          <p:nvPr>
            <p:ph idx="1"/>
          </p:nvPr>
        </p:nvSpPr>
        <p:spPr/>
        <p:txBody>
          <a:bodyPr>
            <a:normAutofit/>
          </a:bodyPr>
          <a:lstStyle/>
          <a:p>
            <a:r>
              <a:rPr lang="de-DE" dirty="0" smtClean="0"/>
              <a:t>Relationale Datenbanken bieten Transaktionen, um die Konsistenz der Daten sicherzustellen</a:t>
            </a:r>
          </a:p>
          <a:p>
            <a:r>
              <a:rPr lang="de-DE" dirty="0" smtClean="0"/>
              <a:t>In </a:t>
            </a:r>
            <a:r>
              <a:rPr lang="de-DE" dirty="0" err="1" smtClean="0"/>
              <a:t>NoSQL</a:t>
            </a:r>
            <a:r>
              <a:rPr lang="de-DE" dirty="0" smtClean="0"/>
              <a:t>-Datenbanken werden atomare Updates zumeist nur auf Aggregaten unterstützt (es gibt allerdings Ausnahmen)</a:t>
            </a:r>
          </a:p>
          <a:p>
            <a:r>
              <a:rPr lang="de-DE" dirty="0" smtClean="0"/>
              <a:t>Bei der Datenbank-Auswahl muss dies in Betracht gezogen werden</a:t>
            </a:r>
          </a:p>
          <a:p>
            <a:r>
              <a:rPr lang="de-DE" dirty="0" smtClean="0"/>
              <a:t>Auch transaktionale Systeme haben Grenzen: Transaktionen sollten nicht lange offengehalten werden</a:t>
            </a:r>
          </a:p>
          <a:p>
            <a:pPr lvl="1"/>
            <a:r>
              <a:rPr lang="de-DE" dirty="0" smtClean="0"/>
              <a:t>andernfalls blockiert dies andere Benutzer oder führt zu Konflikten, weil die Daten in der Zwischenzeit geändert wurden</a:t>
            </a:r>
          </a:p>
        </p:txBody>
      </p:sp>
    </p:spTree>
    <p:extLst>
      <p:ext uri="{BB962C8B-B14F-4D97-AF65-F5344CB8AC3E}">
        <p14:creationId xmlns:p14="http://schemas.microsoft.com/office/powerpoint/2010/main" val="117337083"/>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Arten von Transaktionen (1/2)</a:t>
            </a:r>
            <a:endParaRPr lang="de-DE" dirty="0"/>
          </a:p>
        </p:txBody>
      </p:sp>
      <p:sp>
        <p:nvSpPr>
          <p:cNvPr id="3" name="Inhaltsplatzhalter 2"/>
          <p:cNvSpPr>
            <a:spLocks noGrp="1"/>
          </p:cNvSpPr>
          <p:nvPr>
            <p:ph idx="1"/>
          </p:nvPr>
        </p:nvSpPr>
        <p:spPr/>
        <p:txBody>
          <a:bodyPr/>
          <a:lstStyle/>
          <a:p>
            <a:r>
              <a:rPr lang="de-DE" dirty="0" smtClean="0"/>
              <a:t>In einem System sind verschiedene Arten von Transaktionen zu unterscheiden</a:t>
            </a:r>
          </a:p>
          <a:p>
            <a:r>
              <a:rPr lang="de-DE" b="1" dirty="0" smtClean="0">
                <a:solidFill>
                  <a:schemeClr val="tx2"/>
                </a:solidFill>
              </a:rPr>
              <a:t>Geschäftstransaktionen</a:t>
            </a:r>
            <a:r>
              <a:rPr lang="de-DE" dirty="0" smtClean="0"/>
              <a:t> (Quasar: A-Transaktionen, </a:t>
            </a:r>
            <a:r>
              <a:rPr lang="de-DE" dirty="0" err="1" smtClean="0"/>
              <a:t>Hibernate</a:t>
            </a:r>
            <a:r>
              <a:rPr lang="de-DE" dirty="0" smtClean="0"/>
              <a:t>: „</a:t>
            </a:r>
            <a:r>
              <a:rPr lang="de-DE" dirty="0" err="1" smtClean="0"/>
              <a:t>Conversation</a:t>
            </a:r>
            <a:r>
              <a:rPr lang="de-DE" dirty="0" smtClean="0"/>
              <a:t>“-Pattern)</a:t>
            </a:r>
          </a:p>
          <a:p>
            <a:pPr lvl="1"/>
            <a:r>
              <a:rPr lang="de-DE" dirty="0" smtClean="0"/>
              <a:t>Bildet eine </a:t>
            </a:r>
            <a:r>
              <a:rPr lang="de-DE" u="sng" dirty="0" smtClean="0"/>
              <a:t>fachliche</a:t>
            </a:r>
            <a:r>
              <a:rPr lang="de-DE" dirty="0" smtClean="0"/>
              <a:t>, und </a:t>
            </a:r>
            <a:r>
              <a:rPr lang="de-DE" u="sng" dirty="0" smtClean="0"/>
              <a:t>oftmals langlaufende</a:t>
            </a:r>
            <a:r>
              <a:rPr lang="de-DE" dirty="0" smtClean="0"/>
              <a:t>, Interaktion des Benutzers mit dem System ab</a:t>
            </a:r>
          </a:p>
          <a:p>
            <a:pPr lvl="1"/>
            <a:r>
              <a:rPr lang="de-DE" dirty="0" smtClean="0"/>
              <a:t>Beispiel: Einkauf bei einem Onlinebuchhändler:</a:t>
            </a:r>
            <a:br>
              <a:rPr lang="de-DE" dirty="0" smtClean="0"/>
            </a:br>
            <a:r>
              <a:rPr lang="de-DE" dirty="0" smtClean="0"/>
              <a:t>Produktkatalog </a:t>
            </a:r>
            <a:r>
              <a:rPr lang="de-DE" dirty="0" err="1" smtClean="0"/>
              <a:t>ansehen</a:t>
            </a:r>
            <a:r>
              <a:rPr lang="de-DE" dirty="0" err="1" smtClean="0">
                <a:latin typeface="Wingdings"/>
                <a:ea typeface="Wingdings"/>
                <a:cs typeface="Wingdings"/>
                <a:sym typeface="Wingdings"/>
              </a:rPr>
              <a:t></a:t>
            </a:r>
            <a:r>
              <a:rPr lang="de-DE" dirty="0" err="1" smtClean="0">
                <a:latin typeface="Arial"/>
                <a:ea typeface="Wingdings"/>
                <a:cs typeface="Arial"/>
                <a:sym typeface="Wingdings"/>
              </a:rPr>
              <a:t>Produkte</a:t>
            </a:r>
            <a:r>
              <a:rPr lang="de-DE" dirty="0" smtClean="0">
                <a:latin typeface="Arial"/>
                <a:ea typeface="Wingdings"/>
                <a:cs typeface="Arial"/>
                <a:sym typeface="Wingdings"/>
              </a:rPr>
              <a:t> dem Warenkorb hinzufügen</a:t>
            </a:r>
            <a:r>
              <a:rPr lang="de-DE" dirty="0">
                <a:latin typeface="Wingdings"/>
                <a:ea typeface="Wingdings"/>
                <a:cs typeface="Wingdings"/>
                <a:sym typeface="Wingdings"/>
              </a:rPr>
              <a:t></a:t>
            </a:r>
            <a:r>
              <a:rPr lang="de-DE" dirty="0" smtClean="0">
                <a:latin typeface="Arial"/>
                <a:ea typeface="Wingdings"/>
                <a:cs typeface="Arial"/>
                <a:sym typeface="Wingdings"/>
              </a:rPr>
              <a:t> </a:t>
            </a:r>
            <a:r>
              <a:rPr lang="de-DE" dirty="0" err="1" smtClean="0">
                <a:latin typeface="Arial"/>
                <a:ea typeface="Wingdings"/>
                <a:cs typeface="Arial"/>
                <a:sym typeface="Wingdings"/>
              </a:rPr>
              <a:t>Auschecken</a:t>
            </a:r>
            <a:r>
              <a:rPr lang="de-DE" dirty="0" err="1">
                <a:latin typeface="Wingdings"/>
                <a:ea typeface="Wingdings"/>
                <a:cs typeface="Wingdings"/>
                <a:sym typeface="Wingdings"/>
              </a:rPr>
              <a:t></a:t>
            </a:r>
            <a:r>
              <a:rPr lang="de-DE" dirty="0" err="1" smtClean="0">
                <a:latin typeface="Arial"/>
                <a:ea typeface="Wingdings"/>
                <a:cs typeface="Arial"/>
                <a:sym typeface="Wingdings"/>
              </a:rPr>
              <a:t>Kontodaten</a:t>
            </a:r>
            <a:r>
              <a:rPr lang="de-DE" dirty="0" smtClean="0">
                <a:latin typeface="Arial"/>
                <a:ea typeface="Wingdings"/>
                <a:cs typeface="Arial"/>
                <a:sym typeface="Wingdings"/>
              </a:rPr>
              <a:t> und Adresse </a:t>
            </a:r>
            <a:r>
              <a:rPr lang="de-DE" dirty="0" err="1" smtClean="0">
                <a:latin typeface="Arial"/>
                <a:ea typeface="Wingdings"/>
                <a:cs typeface="Arial"/>
                <a:sym typeface="Wingdings"/>
              </a:rPr>
              <a:t>eingeben</a:t>
            </a:r>
            <a:r>
              <a:rPr lang="de-DE" dirty="0" err="1">
                <a:latin typeface="Wingdings"/>
                <a:ea typeface="Wingdings"/>
                <a:cs typeface="Wingdings"/>
                <a:sym typeface="Wingdings"/>
              </a:rPr>
              <a:t></a:t>
            </a:r>
            <a:r>
              <a:rPr lang="de-DE" dirty="0" err="1" smtClean="0">
                <a:latin typeface="Arial"/>
                <a:ea typeface="Wingdings"/>
                <a:cs typeface="Arial"/>
                <a:sym typeface="Wingdings"/>
              </a:rPr>
              <a:t>Bestellung</a:t>
            </a:r>
            <a:r>
              <a:rPr lang="de-DE" dirty="0" smtClean="0">
                <a:latin typeface="Arial"/>
                <a:ea typeface="Wingdings"/>
                <a:cs typeface="Arial"/>
                <a:sym typeface="Wingdings"/>
              </a:rPr>
              <a:t> bestätigen</a:t>
            </a:r>
          </a:p>
        </p:txBody>
      </p:sp>
    </p:spTree>
    <p:extLst>
      <p:ext uri="{BB962C8B-B14F-4D97-AF65-F5344CB8AC3E}">
        <p14:creationId xmlns:p14="http://schemas.microsoft.com/office/powerpoint/2010/main" val="3882113266"/>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Arten von Transaktionen (2/2)</a:t>
            </a:r>
            <a:endParaRPr lang="de-DE" dirty="0"/>
          </a:p>
        </p:txBody>
      </p:sp>
      <p:sp>
        <p:nvSpPr>
          <p:cNvPr id="3" name="Inhaltsplatzhalter 2"/>
          <p:cNvSpPr>
            <a:spLocks noGrp="1"/>
          </p:cNvSpPr>
          <p:nvPr>
            <p:ph idx="1"/>
          </p:nvPr>
        </p:nvSpPr>
        <p:spPr/>
        <p:txBody>
          <a:bodyPr>
            <a:normAutofit lnSpcReduction="10000"/>
          </a:bodyPr>
          <a:lstStyle/>
          <a:p>
            <a:r>
              <a:rPr lang="de-DE" b="1" dirty="0" smtClean="0">
                <a:solidFill>
                  <a:schemeClr val="tx2"/>
                </a:solidFill>
              </a:rPr>
              <a:t>Systemtransaktionen</a:t>
            </a:r>
            <a:r>
              <a:rPr lang="de-DE" dirty="0" smtClean="0"/>
              <a:t> (Quasar: T-Transaktionen)</a:t>
            </a:r>
          </a:p>
          <a:p>
            <a:pPr lvl="1"/>
            <a:r>
              <a:rPr lang="de-DE" dirty="0" smtClean="0"/>
              <a:t>Bildet eine </a:t>
            </a:r>
            <a:r>
              <a:rPr lang="de-DE" u="sng" dirty="0" smtClean="0"/>
              <a:t>technische</a:t>
            </a:r>
            <a:r>
              <a:rPr lang="de-DE" dirty="0" smtClean="0"/>
              <a:t>, und </a:t>
            </a:r>
            <a:r>
              <a:rPr lang="de-DE" u="sng" dirty="0" smtClean="0"/>
              <a:t>oftmals kurze</a:t>
            </a:r>
            <a:r>
              <a:rPr lang="de-DE" dirty="0" smtClean="0"/>
              <a:t>, Transaktion mit der Datenbank ab</a:t>
            </a:r>
          </a:p>
          <a:p>
            <a:pPr lvl="1"/>
            <a:r>
              <a:rPr lang="de-DE" dirty="0" smtClean="0"/>
              <a:t>Beispiel: Schreiben der Bestellung in die Datenbank am Ende des Bestellprozesses oder Aufnahme der Lieferadresse</a:t>
            </a:r>
          </a:p>
          <a:p>
            <a:pPr lvl="1"/>
            <a:r>
              <a:rPr lang="de-DE" dirty="0" smtClean="0">
                <a:latin typeface="Arial"/>
                <a:ea typeface="Wingdings"/>
                <a:cs typeface="Arial"/>
                <a:sym typeface="Wingdings"/>
              </a:rPr>
              <a:t>Vorteil: Sperren werden nur sehr kurz gehalten</a:t>
            </a:r>
          </a:p>
          <a:p>
            <a:r>
              <a:rPr lang="de-DE" dirty="0" smtClean="0">
                <a:latin typeface="Arial"/>
                <a:ea typeface="Wingdings"/>
                <a:cs typeface="Arial"/>
                <a:sym typeface="Wingdings"/>
              </a:rPr>
              <a:t>Problem: Was passiert, wenn in der Zwischenzeit Änderungen an den Daten vorgenommen wurden? (z. B. Änderung des Produktpreises?)</a:t>
            </a:r>
          </a:p>
          <a:p>
            <a:r>
              <a:rPr lang="de-DE" dirty="0" smtClean="0">
                <a:latin typeface="Arial"/>
                <a:ea typeface="Wingdings"/>
                <a:cs typeface="Arial"/>
                <a:sym typeface="Wingdings"/>
              </a:rPr>
              <a:t>Lösung: Optimistische Synchronisation/</a:t>
            </a:r>
            <a:r>
              <a:rPr lang="de-DE" dirty="0" err="1" smtClean="0">
                <a:latin typeface="Arial"/>
                <a:ea typeface="Wingdings"/>
                <a:cs typeface="Arial"/>
                <a:sym typeface="Wingdings"/>
              </a:rPr>
              <a:t>Versionierung</a:t>
            </a:r>
            <a:r>
              <a:rPr lang="de-DE" dirty="0" smtClean="0">
                <a:latin typeface="Arial"/>
                <a:ea typeface="Wingdings"/>
                <a:cs typeface="Arial"/>
                <a:sym typeface="Wingdings"/>
              </a:rPr>
              <a:t> von Datensätzen</a:t>
            </a:r>
          </a:p>
          <a:p>
            <a:pPr lvl="1"/>
            <a:r>
              <a:rPr lang="de-DE" dirty="0"/>
              <a:t>Update-Konsistenz muss </a:t>
            </a:r>
            <a:r>
              <a:rPr lang="de-DE" dirty="0" smtClean="0"/>
              <a:t>auch </a:t>
            </a:r>
            <a:r>
              <a:rPr lang="de-DE" dirty="0"/>
              <a:t>bei nichttransaktionalen </a:t>
            </a:r>
            <a:r>
              <a:rPr lang="de-DE" dirty="0" err="1" smtClean="0"/>
              <a:t>NoSQL</a:t>
            </a:r>
            <a:r>
              <a:rPr lang="de-DE" dirty="0" smtClean="0"/>
              <a:t>-Datenquellen/Verteilten Systemen </a:t>
            </a:r>
            <a:r>
              <a:rPr lang="de-DE" dirty="0"/>
              <a:t>sichergestellt werden, hier </a:t>
            </a:r>
            <a:r>
              <a:rPr lang="de-DE" dirty="0" smtClean="0"/>
              <a:t>bietet sich dasselbe Vorgehen an (</a:t>
            </a:r>
            <a:r>
              <a:rPr lang="de-DE" dirty="0">
                <a:latin typeface="Wingdings"/>
                <a:ea typeface="Wingdings"/>
                <a:cs typeface="Wingdings"/>
                <a:sym typeface="Wingdings"/>
              </a:rPr>
              <a:t></a:t>
            </a:r>
            <a:r>
              <a:rPr lang="de-DE" dirty="0" smtClean="0"/>
              <a:t>später)</a:t>
            </a:r>
            <a:endParaRPr lang="de-DE" dirty="0"/>
          </a:p>
          <a:p>
            <a:pPr lvl="1"/>
            <a:endParaRPr lang="de-DE" dirty="0" smtClean="0">
              <a:latin typeface="Arial"/>
              <a:ea typeface="Wingdings"/>
              <a:cs typeface="Arial"/>
              <a:sym typeface="Wingdings"/>
            </a:endParaRPr>
          </a:p>
        </p:txBody>
      </p:sp>
    </p:spTree>
    <p:extLst>
      <p:ext uri="{BB962C8B-B14F-4D97-AF65-F5344CB8AC3E}">
        <p14:creationId xmlns:p14="http://schemas.microsoft.com/office/powerpoint/2010/main" val="407872370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smtClean="0"/>
              <a:t>Optimistische Synchronisation</a:t>
            </a:r>
            <a:endParaRPr lang="de-DE" dirty="0"/>
          </a:p>
        </p:txBody>
      </p:sp>
      <p:sp>
        <p:nvSpPr>
          <p:cNvPr id="7" name="Zylinder 6"/>
          <p:cNvSpPr/>
          <p:nvPr/>
        </p:nvSpPr>
        <p:spPr bwMode="auto">
          <a:xfrm>
            <a:off x="3995936" y="5157192"/>
            <a:ext cx="1440160" cy="1440160"/>
          </a:xfrm>
          <a:prstGeom prst="can">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de-DE" sz="2000" b="0" i="0" u="none" strike="noStrike" cap="none" normalizeH="0" baseline="0" dirty="0" smtClean="0">
                <a:ln>
                  <a:noFill/>
                </a:ln>
                <a:solidFill>
                  <a:schemeClr val="tx1"/>
                </a:solidFill>
                <a:effectLst/>
                <a:latin typeface="Arial" charset="0"/>
              </a:rPr>
              <a:t>DB</a:t>
            </a:r>
          </a:p>
        </p:txBody>
      </p:sp>
      <p:sp>
        <p:nvSpPr>
          <p:cNvPr id="8" name="Rechteck 7"/>
          <p:cNvSpPr/>
          <p:nvPr/>
        </p:nvSpPr>
        <p:spPr bwMode="auto">
          <a:xfrm>
            <a:off x="1475656" y="1700808"/>
            <a:ext cx="2592288" cy="216024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9" name="Rechteck 8"/>
          <p:cNvSpPr/>
          <p:nvPr/>
        </p:nvSpPr>
        <p:spPr bwMode="auto">
          <a:xfrm>
            <a:off x="2915816" y="3573016"/>
            <a:ext cx="1008112" cy="21602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de-DE" sz="700" b="0" i="0" u="none" strike="noStrike" cap="none" normalizeH="0" baseline="0" dirty="0" smtClean="0">
                <a:ln>
                  <a:noFill/>
                </a:ln>
                <a:solidFill>
                  <a:schemeClr val="tx1"/>
                </a:solidFill>
                <a:effectLst/>
                <a:latin typeface="Arial" charset="0"/>
              </a:rPr>
              <a:t>Speichern</a:t>
            </a:r>
          </a:p>
        </p:txBody>
      </p:sp>
      <p:sp>
        <p:nvSpPr>
          <p:cNvPr id="10" name="Textfeld 9"/>
          <p:cNvSpPr txBox="1"/>
          <p:nvPr/>
        </p:nvSpPr>
        <p:spPr>
          <a:xfrm>
            <a:off x="1619672" y="2144838"/>
            <a:ext cx="936104" cy="216024"/>
          </a:xfrm>
          <a:prstGeom prst="rect">
            <a:avLst/>
          </a:prstGeom>
          <a:noFill/>
        </p:spPr>
        <p:txBody>
          <a:bodyPr wrap="square" rtlCol="0" anchor="ctr" anchorCtr="1">
            <a:noAutofit/>
          </a:bodyPr>
          <a:lstStyle/>
          <a:p>
            <a:r>
              <a:rPr lang="de-DE" sz="1100" dirty="0" smtClean="0"/>
              <a:t>Nr.</a:t>
            </a:r>
            <a:endParaRPr lang="de-DE" sz="1100" dirty="0"/>
          </a:p>
        </p:txBody>
      </p:sp>
      <p:sp>
        <p:nvSpPr>
          <p:cNvPr id="11" name="Rechteck 10"/>
          <p:cNvSpPr/>
          <p:nvPr/>
        </p:nvSpPr>
        <p:spPr bwMode="auto">
          <a:xfrm>
            <a:off x="2483768" y="2852936"/>
            <a:ext cx="1368152" cy="57606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12" name="Textfeld 11"/>
          <p:cNvSpPr txBox="1"/>
          <p:nvPr/>
        </p:nvSpPr>
        <p:spPr>
          <a:xfrm>
            <a:off x="1511724" y="2828972"/>
            <a:ext cx="1008112" cy="216024"/>
          </a:xfrm>
          <a:prstGeom prst="rect">
            <a:avLst/>
          </a:prstGeom>
          <a:noFill/>
        </p:spPr>
        <p:txBody>
          <a:bodyPr wrap="square" rtlCol="0" anchor="ctr" anchorCtr="1">
            <a:noAutofit/>
          </a:bodyPr>
          <a:lstStyle/>
          <a:p>
            <a:r>
              <a:rPr lang="de-DE" sz="1050" dirty="0" smtClean="0"/>
              <a:t>Beschreibung</a:t>
            </a:r>
            <a:endParaRPr lang="de-DE" sz="1050" dirty="0"/>
          </a:p>
        </p:txBody>
      </p:sp>
      <p:sp>
        <p:nvSpPr>
          <p:cNvPr id="13" name="Textfeld 12"/>
          <p:cNvSpPr txBox="1"/>
          <p:nvPr/>
        </p:nvSpPr>
        <p:spPr>
          <a:xfrm>
            <a:off x="1691680" y="1772816"/>
            <a:ext cx="2232248" cy="216024"/>
          </a:xfrm>
          <a:prstGeom prst="rect">
            <a:avLst/>
          </a:prstGeom>
          <a:noFill/>
        </p:spPr>
        <p:txBody>
          <a:bodyPr wrap="square" rtlCol="0" anchor="ctr" anchorCtr="1">
            <a:noAutofit/>
          </a:bodyPr>
          <a:lstStyle/>
          <a:p>
            <a:r>
              <a:rPr lang="de-DE" sz="1200" dirty="0" smtClean="0"/>
              <a:t>Artikelstammdaten</a:t>
            </a:r>
            <a:endParaRPr lang="de-DE" sz="1200" dirty="0"/>
          </a:p>
        </p:txBody>
      </p:sp>
      <p:sp>
        <p:nvSpPr>
          <p:cNvPr id="14" name="Rechteck 13"/>
          <p:cNvSpPr/>
          <p:nvPr/>
        </p:nvSpPr>
        <p:spPr bwMode="auto">
          <a:xfrm>
            <a:off x="2483768" y="2156820"/>
            <a:ext cx="1368152" cy="21602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15" name="Rechteck 14"/>
          <p:cNvSpPr/>
          <p:nvPr/>
        </p:nvSpPr>
        <p:spPr>
          <a:xfrm>
            <a:off x="2483768" y="2132856"/>
            <a:ext cx="355837" cy="276999"/>
          </a:xfrm>
          <a:prstGeom prst="rect">
            <a:avLst/>
          </a:prstGeom>
        </p:spPr>
        <p:txBody>
          <a:bodyPr wrap="none">
            <a:spAutoFit/>
          </a:bodyPr>
          <a:lstStyle/>
          <a:p>
            <a:r>
              <a:rPr lang="de-DE" sz="1200" dirty="0" smtClean="0"/>
              <a:t>42</a:t>
            </a:r>
            <a:endParaRPr lang="de-DE" sz="1200" dirty="0"/>
          </a:p>
        </p:txBody>
      </p:sp>
      <p:sp>
        <p:nvSpPr>
          <p:cNvPr id="16" name="Rechteck 15"/>
          <p:cNvSpPr/>
          <p:nvPr/>
        </p:nvSpPr>
        <p:spPr>
          <a:xfrm>
            <a:off x="2458844" y="2852936"/>
            <a:ext cx="1125729" cy="461665"/>
          </a:xfrm>
          <a:prstGeom prst="rect">
            <a:avLst/>
          </a:prstGeom>
        </p:spPr>
        <p:txBody>
          <a:bodyPr wrap="none">
            <a:spAutoFit/>
          </a:bodyPr>
          <a:lstStyle/>
          <a:p>
            <a:pPr algn="l"/>
            <a:r>
              <a:rPr lang="de-DE" sz="1200" dirty="0" smtClean="0"/>
              <a:t>Irgendeine</a:t>
            </a:r>
            <a:br>
              <a:rPr lang="de-DE" sz="1200" dirty="0" smtClean="0"/>
            </a:br>
            <a:r>
              <a:rPr lang="de-DE" sz="1200" dirty="0" smtClean="0"/>
              <a:t>Beschreibung</a:t>
            </a:r>
          </a:p>
        </p:txBody>
      </p:sp>
      <p:pic>
        <p:nvPicPr>
          <p:cNvPr id="26" name="Bild 25"/>
          <p:cNvPicPr>
            <a:picLocks noChangeAspect="1"/>
          </p:cNvPicPr>
          <p:nvPr/>
        </p:nvPicPr>
        <p:blipFill>
          <a:blip r:embed="rId2"/>
          <a:stretch>
            <a:fillRect/>
          </a:stretch>
        </p:blipFill>
        <p:spPr>
          <a:xfrm flipH="1">
            <a:off x="5076056" y="2276872"/>
            <a:ext cx="969144" cy="969144"/>
          </a:xfrm>
          <a:prstGeom prst="rect">
            <a:avLst/>
          </a:prstGeom>
        </p:spPr>
      </p:pic>
      <p:pic>
        <p:nvPicPr>
          <p:cNvPr id="27" name="Bild 26"/>
          <p:cNvPicPr>
            <a:picLocks noChangeAspect="1"/>
          </p:cNvPicPr>
          <p:nvPr/>
        </p:nvPicPr>
        <p:blipFill>
          <a:blip r:embed="rId3"/>
          <a:stretch>
            <a:fillRect/>
          </a:stretch>
        </p:blipFill>
        <p:spPr>
          <a:xfrm>
            <a:off x="323528" y="2276872"/>
            <a:ext cx="1008112" cy="1008112"/>
          </a:xfrm>
          <a:prstGeom prst="rect">
            <a:avLst/>
          </a:prstGeom>
        </p:spPr>
      </p:pic>
      <p:cxnSp>
        <p:nvCxnSpPr>
          <p:cNvPr id="29" name="Gerade Verbindung mit Pfeil 28"/>
          <p:cNvCxnSpPr/>
          <p:nvPr/>
        </p:nvCxnSpPr>
        <p:spPr bwMode="auto">
          <a:xfrm flipV="1">
            <a:off x="5076056" y="3501008"/>
            <a:ext cx="1656184" cy="2016224"/>
          </a:xfrm>
          <a:prstGeom prst="straightConnector1">
            <a:avLst/>
          </a:prstGeom>
          <a:solidFill>
            <a:schemeClr val="accent1"/>
          </a:solidFill>
          <a:ln w="38100" cap="flat" cmpd="sng" algn="ctr">
            <a:solidFill>
              <a:srgbClr val="00CC99"/>
            </a:solidFill>
            <a:prstDash val="solid"/>
            <a:round/>
            <a:headEnd type="none" w="med" len="med"/>
            <a:tailEnd type="arrow"/>
          </a:ln>
          <a:effectLst/>
        </p:spPr>
      </p:cxnSp>
      <p:cxnSp>
        <p:nvCxnSpPr>
          <p:cNvPr id="30" name="Gerade Verbindung mit Pfeil 29"/>
          <p:cNvCxnSpPr/>
          <p:nvPr/>
        </p:nvCxnSpPr>
        <p:spPr bwMode="auto">
          <a:xfrm flipH="1" flipV="1">
            <a:off x="2195736" y="3501008"/>
            <a:ext cx="2232248" cy="2088232"/>
          </a:xfrm>
          <a:prstGeom prst="straightConnector1">
            <a:avLst/>
          </a:prstGeom>
          <a:solidFill>
            <a:schemeClr val="accent1"/>
          </a:solidFill>
          <a:ln w="38100" cap="flat" cmpd="sng" algn="ctr">
            <a:solidFill>
              <a:srgbClr val="00CC99"/>
            </a:solidFill>
            <a:prstDash val="solid"/>
            <a:round/>
            <a:headEnd type="none" w="med" len="med"/>
            <a:tailEnd type="arrow"/>
          </a:ln>
          <a:effectLst/>
        </p:spPr>
      </p:cxnSp>
      <p:sp>
        <p:nvSpPr>
          <p:cNvPr id="32" name="Rechteck 31"/>
          <p:cNvSpPr/>
          <p:nvPr/>
        </p:nvSpPr>
        <p:spPr>
          <a:xfrm>
            <a:off x="5493143" y="5085184"/>
            <a:ext cx="1326266" cy="276999"/>
          </a:xfrm>
          <a:prstGeom prst="rect">
            <a:avLst/>
          </a:prstGeom>
        </p:spPr>
        <p:txBody>
          <a:bodyPr wrap="none">
            <a:spAutoFit/>
          </a:bodyPr>
          <a:lstStyle/>
          <a:p>
            <a:r>
              <a:rPr lang="de-DE" sz="1200" i="1" dirty="0" smtClean="0"/>
              <a:t>Datensatz lesen</a:t>
            </a:r>
            <a:endParaRPr lang="de-DE" sz="1200" i="1" dirty="0"/>
          </a:p>
        </p:txBody>
      </p:sp>
      <p:sp>
        <p:nvSpPr>
          <p:cNvPr id="33" name="Rechteck 32"/>
          <p:cNvSpPr/>
          <p:nvPr/>
        </p:nvSpPr>
        <p:spPr>
          <a:xfrm>
            <a:off x="2717734" y="5085184"/>
            <a:ext cx="1326266" cy="276999"/>
          </a:xfrm>
          <a:prstGeom prst="rect">
            <a:avLst/>
          </a:prstGeom>
        </p:spPr>
        <p:txBody>
          <a:bodyPr wrap="none">
            <a:spAutoFit/>
          </a:bodyPr>
          <a:lstStyle/>
          <a:p>
            <a:r>
              <a:rPr lang="de-DE" sz="1200" i="1" dirty="0" smtClean="0"/>
              <a:t>Datensatz lesen</a:t>
            </a:r>
            <a:endParaRPr lang="de-DE" sz="1200" i="1" dirty="0"/>
          </a:p>
        </p:txBody>
      </p:sp>
      <p:sp>
        <p:nvSpPr>
          <p:cNvPr id="34" name="Textfeld 33"/>
          <p:cNvSpPr txBox="1"/>
          <p:nvPr/>
        </p:nvSpPr>
        <p:spPr>
          <a:xfrm>
            <a:off x="1619672" y="2480914"/>
            <a:ext cx="936104" cy="216024"/>
          </a:xfrm>
          <a:prstGeom prst="rect">
            <a:avLst/>
          </a:prstGeom>
          <a:noFill/>
        </p:spPr>
        <p:txBody>
          <a:bodyPr wrap="square" rtlCol="0" anchor="ctr" anchorCtr="1">
            <a:noAutofit/>
          </a:bodyPr>
          <a:lstStyle/>
          <a:p>
            <a:r>
              <a:rPr lang="de-DE" sz="1100" dirty="0" smtClean="0"/>
              <a:t>Name</a:t>
            </a:r>
            <a:endParaRPr lang="de-DE" sz="1100" dirty="0"/>
          </a:p>
        </p:txBody>
      </p:sp>
      <p:sp>
        <p:nvSpPr>
          <p:cNvPr id="35" name="Rechteck 34"/>
          <p:cNvSpPr/>
          <p:nvPr/>
        </p:nvSpPr>
        <p:spPr bwMode="auto">
          <a:xfrm>
            <a:off x="2483768" y="2492896"/>
            <a:ext cx="1368152" cy="21602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36" name="Rechteck 35"/>
          <p:cNvSpPr/>
          <p:nvPr/>
        </p:nvSpPr>
        <p:spPr>
          <a:xfrm>
            <a:off x="2488178" y="2468932"/>
            <a:ext cx="1253919" cy="276999"/>
          </a:xfrm>
          <a:prstGeom prst="rect">
            <a:avLst/>
          </a:prstGeom>
        </p:spPr>
        <p:txBody>
          <a:bodyPr wrap="none">
            <a:spAutoFit/>
          </a:bodyPr>
          <a:lstStyle/>
          <a:p>
            <a:r>
              <a:rPr lang="de-DE" sz="1200" dirty="0" err="1" smtClean="0"/>
              <a:t>IrgendeinArtikel</a:t>
            </a:r>
            <a:endParaRPr lang="de-DE" sz="1200" dirty="0"/>
          </a:p>
        </p:txBody>
      </p:sp>
      <p:sp>
        <p:nvSpPr>
          <p:cNvPr id="37" name="Rechteck 36"/>
          <p:cNvSpPr/>
          <p:nvPr/>
        </p:nvSpPr>
        <p:spPr bwMode="auto">
          <a:xfrm>
            <a:off x="6228184" y="1700808"/>
            <a:ext cx="2592288" cy="216024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38" name="Rechteck 37"/>
          <p:cNvSpPr/>
          <p:nvPr/>
        </p:nvSpPr>
        <p:spPr bwMode="auto">
          <a:xfrm>
            <a:off x="7668344" y="3573016"/>
            <a:ext cx="1008112" cy="21602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de-DE" sz="700" b="0" i="0" u="none" strike="noStrike" cap="none" normalizeH="0" baseline="0" dirty="0" smtClean="0">
                <a:ln>
                  <a:noFill/>
                </a:ln>
                <a:solidFill>
                  <a:schemeClr val="tx1"/>
                </a:solidFill>
                <a:effectLst/>
                <a:latin typeface="Arial" charset="0"/>
              </a:rPr>
              <a:t>Speichern</a:t>
            </a:r>
          </a:p>
        </p:txBody>
      </p:sp>
      <p:sp>
        <p:nvSpPr>
          <p:cNvPr id="39" name="Textfeld 38"/>
          <p:cNvSpPr txBox="1"/>
          <p:nvPr/>
        </p:nvSpPr>
        <p:spPr>
          <a:xfrm>
            <a:off x="6372200" y="2144838"/>
            <a:ext cx="936104" cy="216024"/>
          </a:xfrm>
          <a:prstGeom prst="rect">
            <a:avLst/>
          </a:prstGeom>
          <a:noFill/>
        </p:spPr>
        <p:txBody>
          <a:bodyPr wrap="square" rtlCol="0" anchor="ctr" anchorCtr="1">
            <a:noAutofit/>
          </a:bodyPr>
          <a:lstStyle/>
          <a:p>
            <a:r>
              <a:rPr lang="de-DE" sz="1100" dirty="0" smtClean="0"/>
              <a:t>Nr.</a:t>
            </a:r>
            <a:endParaRPr lang="de-DE" sz="1100" dirty="0"/>
          </a:p>
        </p:txBody>
      </p:sp>
      <p:sp>
        <p:nvSpPr>
          <p:cNvPr id="40" name="Rechteck 39"/>
          <p:cNvSpPr/>
          <p:nvPr/>
        </p:nvSpPr>
        <p:spPr bwMode="auto">
          <a:xfrm>
            <a:off x="7236296" y="2852936"/>
            <a:ext cx="1368152" cy="57606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41" name="Textfeld 40"/>
          <p:cNvSpPr txBox="1"/>
          <p:nvPr/>
        </p:nvSpPr>
        <p:spPr>
          <a:xfrm>
            <a:off x="6264252" y="2828972"/>
            <a:ext cx="1008112" cy="216024"/>
          </a:xfrm>
          <a:prstGeom prst="rect">
            <a:avLst/>
          </a:prstGeom>
          <a:noFill/>
        </p:spPr>
        <p:txBody>
          <a:bodyPr wrap="square" rtlCol="0" anchor="ctr" anchorCtr="1">
            <a:noAutofit/>
          </a:bodyPr>
          <a:lstStyle/>
          <a:p>
            <a:r>
              <a:rPr lang="de-DE" sz="1050" dirty="0" smtClean="0"/>
              <a:t>Beschreibung</a:t>
            </a:r>
            <a:endParaRPr lang="de-DE" sz="1050" dirty="0"/>
          </a:p>
        </p:txBody>
      </p:sp>
      <p:sp>
        <p:nvSpPr>
          <p:cNvPr id="42" name="Textfeld 41"/>
          <p:cNvSpPr txBox="1"/>
          <p:nvPr/>
        </p:nvSpPr>
        <p:spPr>
          <a:xfrm>
            <a:off x="6444208" y="1772816"/>
            <a:ext cx="2232248" cy="216024"/>
          </a:xfrm>
          <a:prstGeom prst="rect">
            <a:avLst/>
          </a:prstGeom>
          <a:noFill/>
        </p:spPr>
        <p:txBody>
          <a:bodyPr wrap="square" rtlCol="0" anchor="ctr" anchorCtr="1">
            <a:noAutofit/>
          </a:bodyPr>
          <a:lstStyle/>
          <a:p>
            <a:r>
              <a:rPr lang="de-DE" sz="1200" dirty="0" smtClean="0"/>
              <a:t>Artikelstammdaten</a:t>
            </a:r>
            <a:endParaRPr lang="de-DE" sz="1200" dirty="0"/>
          </a:p>
        </p:txBody>
      </p:sp>
      <p:sp>
        <p:nvSpPr>
          <p:cNvPr id="43" name="Rechteck 42"/>
          <p:cNvSpPr/>
          <p:nvPr/>
        </p:nvSpPr>
        <p:spPr bwMode="auto">
          <a:xfrm>
            <a:off x="7236296" y="2156820"/>
            <a:ext cx="1368152" cy="21602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44" name="Rechteck 43"/>
          <p:cNvSpPr/>
          <p:nvPr/>
        </p:nvSpPr>
        <p:spPr>
          <a:xfrm>
            <a:off x="7236296" y="2132856"/>
            <a:ext cx="355837" cy="276999"/>
          </a:xfrm>
          <a:prstGeom prst="rect">
            <a:avLst/>
          </a:prstGeom>
        </p:spPr>
        <p:txBody>
          <a:bodyPr wrap="none">
            <a:spAutoFit/>
          </a:bodyPr>
          <a:lstStyle/>
          <a:p>
            <a:r>
              <a:rPr lang="de-DE" sz="1200" dirty="0" smtClean="0"/>
              <a:t>42</a:t>
            </a:r>
            <a:endParaRPr lang="de-DE" sz="1200" dirty="0"/>
          </a:p>
        </p:txBody>
      </p:sp>
      <p:sp>
        <p:nvSpPr>
          <p:cNvPr id="45" name="Rechteck 44"/>
          <p:cNvSpPr/>
          <p:nvPr/>
        </p:nvSpPr>
        <p:spPr>
          <a:xfrm>
            <a:off x="7211372" y="2852936"/>
            <a:ext cx="1125729" cy="461665"/>
          </a:xfrm>
          <a:prstGeom prst="rect">
            <a:avLst/>
          </a:prstGeom>
        </p:spPr>
        <p:txBody>
          <a:bodyPr wrap="none">
            <a:spAutoFit/>
          </a:bodyPr>
          <a:lstStyle/>
          <a:p>
            <a:pPr algn="l"/>
            <a:r>
              <a:rPr lang="de-DE" sz="1200" dirty="0" smtClean="0"/>
              <a:t>Irgendeine</a:t>
            </a:r>
            <a:br>
              <a:rPr lang="de-DE" sz="1200" dirty="0" smtClean="0"/>
            </a:br>
            <a:r>
              <a:rPr lang="de-DE" sz="1200" dirty="0" smtClean="0"/>
              <a:t>Beschreibung</a:t>
            </a:r>
          </a:p>
        </p:txBody>
      </p:sp>
      <p:sp>
        <p:nvSpPr>
          <p:cNvPr id="46" name="Textfeld 45"/>
          <p:cNvSpPr txBox="1"/>
          <p:nvPr/>
        </p:nvSpPr>
        <p:spPr>
          <a:xfrm>
            <a:off x="6372200" y="2480914"/>
            <a:ext cx="936104" cy="216024"/>
          </a:xfrm>
          <a:prstGeom prst="rect">
            <a:avLst/>
          </a:prstGeom>
          <a:noFill/>
        </p:spPr>
        <p:txBody>
          <a:bodyPr wrap="square" rtlCol="0" anchor="ctr" anchorCtr="1">
            <a:noAutofit/>
          </a:bodyPr>
          <a:lstStyle/>
          <a:p>
            <a:r>
              <a:rPr lang="de-DE" sz="1100" dirty="0" smtClean="0"/>
              <a:t>Name</a:t>
            </a:r>
            <a:endParaRPr lang="de-DE" sz="1100" dirty="0"/>
          </a:p>
        </p:txBody>
      </p:sp>
      <p:sp>
        <p:nvSpPr>
          <p:cNvPr id="47" name="Rechteck 46"/>
          <p:cNvSpPr/>
          <p:nvPr/>
        </p:nvSpPr>
        <p:spPr bwMode="auto">
          <a:xfrm>
            <a:off x="7236296" y="2492896"/>
            <a:ext cx="1368152" cy="21602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48" name="Rechteck 47"/>
          <p:cNvSpPr/>
          <p:nvPr/>
        </p:nvSpPr>
        <p:spPr>
          <a:xfrm>
            <a:off x="7240706" y="2468932"/>
            <a:ext cx="1253919" cy="276999"/>
          </a:xfrm>
          <a:prstGeom prst="rect">
            <a:avLst/>
          </a:prstGeom>
        </p:spPr>
        <p:txBody>
          <a:bodyPr wrap="none">
            <a:spAutoFit/>
          </a:bodyPr>
          <a:lstStyle/>
          <a:p>
            <a:r>
              <a:rPr lang="de-DE" sz="1200" dirty="0" err="1" smtClean="0"/>
              <a:t>IrgendeinArtikel</a:t>
            </a:r>
            <a:endParaRPr lang="de-DE" sz="1200" dirty="0"/>
          </a:p>
        </p:txBody>
      </p:sp>
      <p:sp>
        <p:nvSpPr>
          <p:cNvPr id="6" name="Rechteck 5"/>
          <p:cNvSpPr/>
          <p:nvPr/>
        </p:nvSpPr>
        <p:spPr bwMode="auto">
          <a:xfrm>
            <a:off x="2915816" y="3933056"/>
            <a:ext cx="3600400" cy="1080120"/>
          </a:xfrm>
          <a:prstGeom prst="rect">
            <a:avLst/>
          </a:prstGeom>
          <a:gradFill flip="none" rotWithShape="1">
            <a:gsLst>
              <a:gs pos="0">
                <a:schemeClr val="accent2">
                  <a:tint val="50000"/>
                  <a:satMod val="300000"/>
                  <a:alpha val="77000"/>
                </a:schemeClr>
              </a:gs>
              <a:gs pos="35000">
                <a:schemeClr val="accent2">
                  <a:tint val="37000"/>
                  <a:satMod val="300000"/>
                  <a:alpha val="77000"/>
                </a:schemeClr>
              </a:gs>
              <a:gs pos="100000">
                <a:schemeClr val="accent2">
                  <a:tint val="15000"/>
                  <a:satMod val="350000"/>
                  <a:alpha val="77000"/>
                </a:schemeClr>
              </a:gs>
            </a:gsLst>
            <a:lin ang="16200000" scaled="1"/>
            <a:tileRect/>
          </a:gra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de-DE" sz="1600" b="0" i="0" u="none" strike="noStrike" cap="none" normalizeH="0" baseline="0" dirty="0" smtClean="0">
                <a:ln>
                  <a:noFill/>
                </a:ln>
                <a:solidFill>
                  <a:schemeClr val="tx1"/>
                </a:solidFill>
                <a:effectLst/>
                <a:latin typeface="Arial" charset="0"/>
              </a:rPr>
              <a:t>Anwendungskern</a:t>
            </a:r>
            <a:endParaRPr kumimoji="0" lang="de-DE" sz="700" b="0" i="0" u="none" strike="noStrike" cap="none" normalizeH="0" baseline="0" dirty="0" smtClean="0">
              <a:ln>
                <a:noFill/>
              </a:ln>
              <a:solidFill>
                <a:schemeClr val="tx1"/>
              </a:solidFill>
              <a:effectLst/>
              <a:latin typeface="Arial" charset="0"/>
            </a:endParaRPr>
          </a:p>
        </p:txBody>
      </p:sp>
      <p:sp>
        <p:nvSpPr>
          <p:cNvPr id="49" name="Rechteck 48"/>
          <p:cNvSpPr/>
          <p:nvPr/>
        </p:nvSpPr>
        <p:spPr>
          <a:xfrm>
            <a:off x="5508104" y="6021288"/>
            <a:ext cx="2880320" cy="646331"/>
          </a:xfrm>
          <a:prstGeom prst="rect">
            <a:avLst/>
          </a:prstGeom>
          <a:ln>
            <a:solidFill>
              <a:schemeClr val="tx1"/>
            </a:solidFill>
          </a:ln>
        </p:spPr>
        <p:txBody>
          <a:bodyPr wrap="square">
            <a:spAutoFit/>
          </a:bodyPr>
          <a:lstStyle/>
          <a:p>
            <a:pPr algn="l"/>
            <a:r>
              <a:rPr lang="de-DE" sz="1200" b="1" dirty="0" smtClean="0"/>
              <a:t>Datensatz in DB</a:t>
            </a:r>
            <a:br>
              <a:rPr lang="de-DE" sz="1200" b="1" dirty="0" smtClean="0"/>
            </a:br>
            <a:r>
              <a:rPr lang="de-DE" sz="1200" dirty="0" smtClean="0"/>
              <a:t>42, </a:t>
            </a:r>
            <a:r>
              <a:rPr lang="de-DE" sz="1200" dirty="0" err="1" smtClean="0"/>
              <a:t>IrgendeinArtikel</a:t>
            </a:r>
            <a:r>
              <a:rPr lang="de-DE" sz="1200" dirty="0" smtClean="0"/>
              <a:t>, Irgendeine Beschreibung</a:t>
            </a:r>
          </a:p>
        </p:txBody>
      </p:sp>
    </p:spTree>
    <p:extLst>
      <p:ext uri="{BB962C8B-B14F-4D97-AF65-F5344CB8AC3E}">
        <p14:creationId xmlns:p14="http://schemas.microsoft.com/office/powerpoint/2010/main" val="7644321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animBg="1"/>
      <p:bldP spid="12" grpId="0"/>
      <p:bldP spid="13" grpId="0"/>
      <p:bldP spid="14" grpId="0" animBg="1"/>
      <p:bldP spid="15" grpId="0"/>
      <p:bldP spid="16" grpId="0"/>
      <p:bldP spid="32" grpId="0"/>
      <p:bldP spid="33" grpId="0"/>
      <p:bldP spid="34" grpId="0"/>
      <p:bldP spid="35" grpId="0" animBg="1"/>
      <p:bldP spid="36" grpId="0"/>
      <p:bldP spid="37" grpId="0" animBg="1"/>
      <p:bldP spid="38" grpId="0" animBg="1"/>
      <p:bldP spid="39" grpId="0"/>
      <p:bldP spid="40" grpId="0" animBg="1"/>
      <p:bldP spid="41" grpId="0"/>
      <p:bldP spid="42" grpId="0"/>
      <p:bldP spid="43" grpId="0" animBg="1"/>
      <p:bldP spid="44" grpId="0"/>
      <p:bldP spid="45" grpId="0"/>
      <p:bldP spid="46" grpId="0"/>
      <p:bldP spid="47" grpId="0" animBg="1"/>
      <p:bldP spid="4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solidFill>
                  <a:srgbClr val="D2533C"/>
                </a:solidFill>
              </a:rPr>
              <a:t>Optimistische Synchronisation</a:t>
            </a:r>
            <a:endParaRPr lang="de-DE" dirty="0"/>
          </a:p>
        </p:txBody>
      </p:sp>
      <p:sp>
        <p:nvSpPr>
          <p:cNvPr id="7" name="Zylinder 6"/>
          <p:cNvSpPr/>
          <p:nvPr/>
        </p:nvSpPr>
        <p:spPr bwMode="auto">
          <a:xfrm>
            <a:off x="3995936" y="5157192"/>
            <a:ext cx="1440160" cy="1440160"/>
          </a:xfrm>
          <a:prstGeom prst="can">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de-DE" sz="2000" b="0" i="0" u="none" strike="noStrike" cap="none" normalizeH="0" baseline="0" dirty="0" smtClean="0">
                <a:ln>
                  <a:noFill/>
                </a:ln>
                <a:solidFill>
                  <a:schemeClr val="tx1"/>
                </a:solidFill>
                <a:effectLst/>
                <a:latin typeface="Arial" charset="0"/>
              </a:rPr>
              <a:t>DB</a:t>
            </a:r>
          </a:p>
        </p:txBody>
      </p:sp>
      <p:sp>
        <p:nvSpPr>
          <p:cNvPr id="8" name="Rechteck 7"/>
          <p:cNvSpPr/>
          <p:nvPr/>
        </p:nvSpPr>
        <p:spPr bwMode="auto">
          <a:xfrm>
            <a:off x="1475656" y="1700808"/>
            <a:ext cx="2592288" cy="216024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9" name="Rechteck 8"/>
          <p:cNvSpPr/>
          <p:nvPr/>
        </p:nvSpPr>
        <p:spPr bwMode="auto">
          <a:xfrm>
            <a:off x="2915816" y="3573016"/>
            <a:ext cx="1008112" cy="21602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de-DE" sz="700" b="0" i="0" u="none" strike="noStrike" cap="none" normalizeH="0" baseline="0" dirty="0" smtClean="0">
                <a:ln>
                  <a:noFill/>
                </a:ln>
                <a:solidFill>
                  <a:schemeClr val="tx1"/>
                </a:solidFill>
                <a:effectLst/>
                <a:latin typeface="Arial" charset="0"/>
              </a:rPr>
              <a:t>Speichern</a:t>
            </a:r>
          </a:p>
        </p:txBody>
      </p:sp>
      <p:sp>
        <p:nvSpPr>
          <p:cNvPr id="10" name="Textfeld 9"/>
          <p:cNvSpPr txBox="1"/>
          <p:nvPr/>
        </p:nvSpPr>
        <p:spPr>
          <a:xfrm>
            <a:off x="1619672" y="2144838"/>
            <a:ext cx="936104" cy="216024"/>
          </a:xfrm>
          <a:prstGeom prst="rect">
            <a:avLst/>
          </a:prstGeom>
          <a:noFill/>
        </p:spPr>
        <p:txBody>
          <a:bodyPr wrap="square" rtlCol="0" anchor="ctr" anchorCtr="1">
            <a:noAutofit/>
          </a:bodyPr>
          <a:lstStyle/>
          <a:p>
            <a:r>
              <a:rPr lang="de-DE" sz="1100" dirty="0" smtClean="0"/>
              <a:t>Nr.</a:t>
            </a:r>
            <a:endParaRPr lang="de-DE" sz="1100" dirty="0"/>
          </a:p>
        </p:txBody>
      </p:sp>
      <p:sp>
        <p:nvSpPr>
          <p:cNvPr id="11" name="Rechteck 10"/>
          <p:cNvSpPr/>
          <p:nvPr/>
        </p:nvSpPr>
        <p:spPr bwMode="auto">
          <a:xfrm>
            <a:off x="2483768" y="2852936"/>
            <a:ext cx="1368152" cy="57606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12" name="Textfeld 11"/>
          <p:cNvSpPr txBox="1"/>
          <p:nvPr/>
        </p:nvSpPr>
        <p:spPr>
          <a:xfrm>
            <a:off x="1511724" y="2828972"/>
            <a:ext cx="1008112" cy="216024"/>
          </a:xfrm>
          <a:prstGeom prst="rect">
            <a:avLst/>
          </a:prstGeom>
          <a:noFill/>
        </p:spPr>
        <p:txBody>
          <a:bodyPr wrap="square" rtlCol="0" anchor="ctr" anchorCtr="1">
            <a:noAutofit/>
          </a:bodyPr>
          <a:lstStyle/>
          <a:p>
            <a:r>
              <a:rPr lang="de-DE" sz="1050" dirty="0" smtClean="0"/>
              <a:t>Beschreibung</a:t>
            </a:r>
            <a:endParaRPr lang="de-DE" sz="1050" dirty="0"/>
          </a:p>
        </p:txBody>
      </p:sp>
      <p:sp>
        <p:nvSpPr>
          <p:cNvPr id="13" name="Textfeld 12"/>
          <p:cNvSpPr txBox="1"/>
          <p:nvPr/>
        </p:nvSpPr>
        <p:spPr>
          <a:xfrm>
            <a:off x="1691680" y="1772816"/>
            <a:ext cx="2232248" cy="216024"/>
          </a:xfrm>
          <a:prstGeom prst="rect">
            <a:avLst/>
          </a:prstGeom>
          <a:noFill/>
        </p:spPr>
        <p:txBody>
          <a:bodyPr wrap="square" rtlCol="0" anchor="ctr" anchorCtr="1">
            <a:noAutofit/>
          </a:bodyPr>
          <a:lstStyle/>
          <a:p>
            <a:r>
              <a:rPr lang="de-DE" sz="1200" dirty="0" smtClean="0"/>
              <a:t>Artikelstammdaten</a:t>
            </a:r>
            <a:endParaRPr lang="de-DE" sz="1200" dirty="0"/>
          </a:p>
        </p:txBody>
      </p:sp>
      <p:sp>
        <p:nvSpPr>
          <p:cNvPr id="14" name="Rechteck 13"/>
          <p:cNvSpPr/>
          <p:nvPr/>
        </p:nvSpPr>
        <p:spPr bwMode="auto">
          <a:xfrm>
            <a:off x="2483768" y="2156820"/>
            <a:ext cx="1368152" cy="21602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15" name="Rechteck 14"/>
          <p:cNvSpPr/>
          <p:nvPr/>
        </p:nvSpPr>
        <p:spPr>
          <a:xfrm>
            <a:off x="2483768" y="2132856"/>
            <a:ext cx="355837" cy="276999"/>
          </a:xfrm>
          <a:prstGeom prst="rect">
            <a:avLst/>
          </a:prstGeom>
        </p:spPr>
        <p:txBody>
          <a:bodyPr wrap="none">
            <a:spAutoFit/>
          </a:bodyPr>
          <a:lstStyle/>
          <a:p>
            <a:r>
              <a:rPr lang="de-DE" sz="1200" dirty="0" smtClean="0"/>
              <a:t>42</a:t>
            </a:r>
            <a:endParaRPr lang="de-DE" sz="1200" dirty="0"/>
          </a:p>
        </p:txBody>
      </p:sp>
      <p:sp>
        <p:nvSpPr>
          <p:cNvPr id="16" name="Rechteck 15"/>
          <p:cNvSpPr/>
          <p:nvPr/>
        </p:nvSpPr>
        <p:spPr>
          <a:xfrm>
            <a:off x="2458844" y="2852936"/>
            <a:ext cx="924777" cy="461665"/>
          </a:xfrm>
          <a:prstGeom prst="rect">
            <a:avLst/>
          </a:prstGeom>
        </p:spPr>
        <p:txBody>
          <a:bodyPr wrap="none">
            <a:spAutoFit/>
          </a:bodyPr>
          <a:lstStyle/>
          <a:p>
            <a:pPr algn="l"/>
            <a:r>
              <a:rPr lang="de-DE" sz="1200" dirty="0" smtClean="0"/>
              <a:t>Irgendeine</a:t>
            </a:r>
            <a:br>
              <a:rPr lang="de-DE" sz="1200" dirty="0" smtClean="0"/>
            </a:br>
            <a:r>
              <a:rPr lang="de-DE" sz="1200" dirty="0" smtClean="0">
                <a:solidFill>
                  <a:srgbClr val="FF0000"/>
                </a:solidFill>
              </a:rPr>
              <a:t>Änderung</a:t>
            </a:r>
          </a:p>
        </p:txBody>
      </p:sp>
      <p:pic>
        <p:nvPicPr>
          <p:cNvPr id="26" name="Bild 25"/>
          <p:cNvPicPr>
            <a:picLocks noChangeAspect="1"/>
          </p:cNvPicPr>
          <p:nvPr/>
        </p:nvPicPr>
        <p:blipFill>
          <a:blip r:embed="rId2"/>
          <a:stretch>
            <a:fillRect/>
          </a:stretch>
        </p:blipFill>
        <p:spPr>
          <a:xfrm flipH="1">
            <a:off x="5076056" y="2276872"/>
            <a:ext cx="969144" cy="969144"/>
          </a:xfrm>
          <a:prstGeom prst="rect">
            <a:avLst/>
          </a:prstGeom>
        </p:spPr>
      </p:pic>
      <p:pic>
        <p:nvPicPr>
          <p:cNvPr id="27" name="Bild 26"/>
          <p:cNvPicPr>
            <a:picLocks noChangeAspect="1"/>
          </p:cNvPicPr>
          <p:nvPr/>
        </p:nvPicPr>
        <p:blipFill>
          <a:blip r:embed="rId3"/>
          <a:stretch>
            <a:fillRect/>
          </a:stretch>
        </p:blipFill>
        <p:spPr>
          <a:xfrm>
            <a:off x="323528" y="2276872"/>
            <a:ext cx="1008112" cy="1008112"/>
          </a:xfrm>
          <a:prstGeom prst="rect">
            <a:avLst/>
          </a:prstGeom>
        </p:spPr>
      </p:pic>
      <p:sp>
        <p:nvSpPr>
          <p:cNvPr id="33" name="Rechteck 32"/>
          <p:cNvSpPr/>
          <p:nvPr/>
        </p:nvSpPr>
        <p:spPr>
          <a:xfrm>
            <a:off x="7585381" y="3969001"/>
            <a:ext cx="1548683" cy="276999"/>
          </a:xfrm>
          <a:prstGeom prst="rect">
            <a:avLst/>
          </a:prstGeom>
        </p:spPr>
        <p:txBody>
          <a:bodyPr wrap="none">
            <a:spAutoFit/>
          </a:bodyPr>
          <a:lstStyle/>
          <a:p>
            <a:r>
              <a:rPr lang="de-DE" sz="1200" i="1" dirty="0" smtClean="0"/>
              <a:t>Datensatz editieren</a:t>
            </a:r>
            <a:endParaRPr lang="de-DE" sz="1200" i="1" dirty="0"/>
          </a:p>
        </p:txBody>
      </p:sp>
      <p:sp>
        <p:nvSpPr>
          <p:cNvPr id="34" name="Textfeld 33"/>
          <p:cNvSpPr txBox="1"/>
          <p:nvPr/>
        </p:nvSpPr>
        <p:spPr>
          <a:xfrm>
            <a:off x="1619672" y="2480914"/>
            <a:ext cx="936104" cy="216024"/>
          </a:xfrm>
          <a:prstGeom prst="rect">
            <a:avLst/>
          </a:prstGeom>
          <a:noFill/>
        </p:spPr>
        <p:txBody>
          <a:bodyPr wrap="square" rtlCol="0" anchor="ctr" anchorCtr="1">
            <a:noAutofit/>
          </a:bodyPr>
          <a:lstStyle/>
          <a:p>
            <a:r>
              <a:rPr lang="de-DE" sz="1100" dirty="0" smtClean="0"/>
              <a:t>Name</a:t>
            </a:r>
            <a:endParaRPr lang="de-DE" sz="1100" dirty="0"/>
          </a:p>
        </p:txBody>
      </p:sp>
      <p:sp>
        <p:nvSpPr>
          <p:cNvPr id="35" name="Rechteck 34"/>
          <p:cNvSpPr/>
          <p:nvPr/>
        </p:nvSpPr>
        <p:spPr bwMode="auto">
          <a:xfrm>
            <a:off x="2483768" y="2492896"/>
            <a:ext cx="1368152" cy="21602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36" name="Rechteck 35"/>
          <p:cNvSpPr/>
          <p:nvPr/>
        </p:nvSpPr>
        <p:spPr>
          <a:xfrm>
            <a:off x="2488178" y="2468932"/>
            <a:ext cx="1253919" cy="276999"/>
          </a:xfrm>
          <a:prstGeom prst="rect">
            <a:avLst/>
          </a:prstGeom>
        </p:spPr>
        <p:txBody>
          <a:bodyPr wrap="none">
            <a:spAutoFit/>
          </a:bodyPr>
          <a:lstStyle/>
          <a:p>
            <a:r>
              <a:rPr lang="de-DE" sz="1200" dirty="0" err="1" smtClean="0"/>
              <a:t>IrgendeinArtikel</a:t>
            </a:r>
            <a:endParaRPr lang="de-DE" sz="1200" dirty="0"/>
          </a:p>
        </p:txBody>
      </p:sp>
      <p:sp>
        <p:nvSpPr>
          <p:cNvPr id="37" name="Rechteck 36"/>
          <p:cNvSpPr/>
          <p:nvPr/>
        </p:nvSpPr>
        <p:spPr bwMode="auto">
          <a:xfrm>
            <a:off x="6228184" y="1700808"/>
            <a:ext cx="2592288" cy="216024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38" name="Rechteck 37"/>
          <p:cNvSpPr/>
          <p:nvPr/>
        </p:nvSpPr>
        <p:spPr bwMode="auto">
          <a:xfrm>
            <a:off x="7668344" y="3573016"/>
            <a:ext cx="1008112" cy="21602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de-DE" sz="700" b="0" i="0" u="none" strike="noStrike" cap="none" normalizeH="0" baseline="0" dirty="0" smtClean="0">
                <a:ln>
                  <a:noFill/>
                </a:ln>
                <a:solidFill>
                  <a:schemeClr val="tx1"/>
                </a:solidFill>
                <a:effectLst/>
                <a:latin typeface="Arial" charset="0"/>
              </a:rPr>
              <a:t>Speichern</a:t>
            </a:r>
          </a:p>
        </p:txBody>
      </p:sp>
      <p:sp>
        <p:nvSpPr>
          <p:cNvPr id="39" name="Textfeld 38"/>
          <p:cNvSpPr txBox="1"/>
          <p:nvPr/>
        </p:nvSpPr>
        <p:spPr>
          <a:xfrm>
            <a:off x="6372200" y="2144838"/>
            <a:ext cx="936104" cy="216024"/>
          </a:xfrm>
          <a:prstGeom prst="rect">
            <a:avLst/>
          </a:prstGeom>
          <a:noFill/>
        </p:spPr>
        <p:txBody>
          <a:bodyPr wrap="square" rtlCol="0" anchor="ctr" anchorCtr="1">
            <a:noAutofit/>
          </a:bodyPr>
          <a:lstStyle/>
          <a:p>
            <a:r>
              <a:rPr lang="de-DE" sz="1100" dirty="0" smtClean="0"/>
              <a:t>Nr.</a:t>
            </a:r>
            <a:endParaRPr lang="de-DE" sz="1100" dirty="0"/>
          </a:p>
        </p:txBody>
      </p:sp>
      <p:sp>
        <p:nvSpPr>
          <p:cNvPr id="40" name="Rechteck 39"/>
          <p:cNvSpPr/>
          <p:nvPr/>
        </p:nvSpPr>
        <p:spPr bwMode="auto">
          <a:xfrm>
            <a:off x="7236296" y="2852936"/>
            <a:ext cx="1368152" cy="57606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41" name="Textfeld 40"/>
          <p:cNvSpPr txBox="1"/>
          <p:nvPr/>
        </p:nvSpPr>
        <p:spPr>
          <a:xfrm>
            <a:off x="6264252" y="2828972"/>
            <a:ext cx="1008112" cy="216024"/>
          </a:xfrm>
          <a:prstGeom prst="rect">
            <a:avLst/>
          </a:prstGeom>
          <a:noFill/>
        </p:spPr>
        <p:txBody>
          <a:bodyPr wrap="square" rtlCol="0" anchor="ctr" anchorCtr="1">
            <a:noAutofit/>
          </a:bodyPr>
          <a:lstStyle/>
          <a:p>
            <a:r>
              <a:rPr lang="de-DE" sz="1050" dirty="0" smtClean="0"/>
              <a:t>Beschreibung</a:t>
            </a:r>
            <a:endParaRPr lang="de-DE" sz="1050" dirty="0"/>
          </a:p>
        </p:txBody>
      </p:sp>
      <p:sp>
        <p:nvSpPr>
          <p:cNvPr id="42" name="Textfeld 41"/>
          <p:cNvSpPr txBox="1"/>
          <p:nvPr/>
        </p:nvSpPr>
        <p:spPr>
          <a:xfrm>
            <a:off x="6444208" y="1772816"/>
            <a:ext cx="2232248" cy="216024"/>
          </a:xfrm>
          <a:prstGeom prst="rect">
            <a:avLst/>
          </a:prstGeom>
          <a:noFill/>
        </p:spPr>
        <p:txBody>
          <a:bodyPr wrap="square" rtlCol="0" anchor="ctr" anchorCtr="1">
            <a:noAutofit/>
          </a:bodyPr>
          <a:lstStyle/>
          <a:p>
            <a:r>
              <a:rPr lang="de-DE" sz="1200" dirty="0" smtClean="0"/>
              <a:t>Artikelstammdaten</a:t>
            </a:r>
            <a:endParaRPr lang="de-DE" sz="1200" dirty="0"/>
          </a:p>
        </p:txBody>
      </p:sp>
      <p:sp>
        <p:nvSpPr>
          <p:cNvPr id="43" name="Rechteck 42"/>
          <p:cNvSpPr/>
          <p:nvPr/>
        </p:nvSpPr>
        <p:spPr bwMode="auto">
          <a:xfrm>
            <a:off x="7236296" y="2156820"/>
            <a:ext cx="1368152" cy="21602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44" name="Rechteck 43"/>
          <p:cNvSpPr/>
          <p:nvPr/>
        </p:nvSpPr>
        <p:spPr>
          <a:xfrm>
            <a:off x="7236296" y="2132856"/>
            <a:ext cx="355837" cy="276999"/>
          </a:xfrm>
          <a:prstGeom prst="rect">
            <a:avLst/>
          </a:prstGeom>
        </p:spPr>
        <p:txBody>
          <a:bodyPr wrap="none">
            <a:spAutoFit/>
          </a:bodyPr>
          <a:lstStyle/>
          <a:p>
            <a:r>
              <a:rPr lang="de-DE" sz="1200" dirty="0" smtClean="0"/>
              <a:t>42</a:t>
            </a:r>
            <a:endParaRPr lang="de-DE" sz="1200" dirty="0"/>
          </a:p>
        </p:txBody>
      </p:sp>
      <p:sp>
        <p:nvSpPr>
          <p:cNvPr id="45" name="Rechteck 44"/>
          <p:cNvSpPr/>
          <p:nvPr/>
        </p:nvSpPr>
        <p:spPr>
          <a:xfrm>
            <a:off x="7211372" y="2852936"/>
            <a:ext cx="1053118" cy="646331"/>
          </a:xfrm>
          <a:prstGeom prst="rect">
            <a:avLst/>
          </a:prstGeom>
        </p:spPr>
        <p:txBody>
          <a:bodyPr wrap="none">
            <a:spAutoFit/>
          </a:bodyPr>
          <a:lstStyle/>
          <a:p>
            <a:pPr algn="l"/>
            <a:r>
              <a:rPr lang="de-DE" sz="1200" dirty="0" smtClean="0"/>
              <a:t>Irgendeine</a:t>
            </a:r>
            <a:br>
              <a:rPr lang="de-DE" sz="1200" dirty="0" smtClean="0"/>
            </a:br>
            <a:r>
              <a:rPr lang="de-DE" sz="1200" dirty="0" smtClean="0">
                <a:solidFill>
                  <a:srgbClr val="FF0000"/>
                </a:solidFill>
              </a:rPr>
              <a:t>ganz andere </a:t>
            </a:r>
            <a:br>
              <a:rPr lang="de-DE" sz="1200" dirty="0" smtClean="0">
                <a:solidFill>
                  <a:srgbClr val="FF0000"/>
                </a:solidFill>
              </a:rPr>
            </a:br>
            <a:r>
              <a:rPr lang="de-DE" sz="1200" dirty="0" smtClean="0">
                <a:solidFill>
                  <a:srgbClr val="FF0000"/>
                </a:solidFill>
              </a:rPr>
              <a:t>Änderung</a:t>
            </a:r>
          </a:p>
        </p:txBody>
      </p:sp>
      <p:sp>
        <p:nvSpPr>
          <p:cNvPr id="46" name="Textfeld 45"/>
          <p:cNvSpPr txBox="1"/>
          <p:nvPr/>
        </p:nvSpPr>
        <p:spPr>
          <a:xfrm>
            <a:off x="6372200" y="2480914"/>
            <a:ext cx="936104" cy="216024"/>
          </a:xfrm>
          <a:prstGeom prst="rect">
            <a:avLst/>
          </a:prstGeom>
          <a:noFill/>
        </p:spPr>
        <p:txBody>
          <a:bodyPr wrap="square" rtlCol="0" anchor="ctr" anchorCtr="1">
            <a:noAutofit/>
          </a:bodyPr>
          <a:lstStyle/>
          <a:p>
            <a:r>
              <a:rPr lang="de-DE" sz="1100" dirty="0" smtClean="0"/>
              <a:t>Name</a:t>
            </a:r>
            <a:endParaRPr lang="de-DE" sz="1100" dirty="0"/>
          </a:p>
        </p:txBody>
      </p:sp>
      <p:sp>
        <p:nvSpPr>
          <p:cNvPr id="47" name="Rechteck 46"/>
          <p:cNvSpPr/>
          <p:nvPr/>
        </p:nvSpPr>
        <p:spPr bwMode="auto">
          <a:xfrm>
            <a:off x="7236296" y="2492896"/>
            <a:ext cx="1368152" cy="21602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48" name="Rechteck 47"/>
          <p:cNvSpPr/>
          <p:nvPr/>
        </p:nvSpPr>
        <p:spPr>
          <a:xfrm>
            <a:off x="7240706" y="2468932"/>
            <a:ext cx="1253919" cy="276999"/>
          </a:xfrm>
          <a:prstGeom prst="rect">
            <a:avLst/>
          </a:prstGeom>
        </p:spPr>
        <p:txBody>
          <a:bodyPr wrap="none">
            <a:spAutoFit/>
          </a:bodyPr>
          <a:lstStyle/>
          <a:p>
            <a:r>
              <a:rPr lang="de-DE" sz="1200" dirty="0" err="1" smtClean="0"/>
              <a:t>IrgendeinArtikel</a:t>
            </a:r>
            <a:endParaRPr lang="de-DE" sz="1200" dirty="0"/>
          </a:p>
        </p:txBody>
      </p:sp>
      <p:sp>
        <p:nvSpPr>
          <p:cNvPr id="6" name="Rechteck 5"/>
          <p:cNvSpPr/>
          <p:nvPr/>
        </p:nvSpPr>
        <p:spPr bwMode="auto">
          <a:xfrm>
            <a:off x="2915816" y="3933056"/>
            <a:ext cx="3600400" cy="1080120"/>
          </a:xfrm>
          <a:prstGeom prst="rect">
            <a:avLst/>
          </a:prstGeom>
          <a:gradFill flip="none" rotWithShape="1">
            <a:gsLst>
              <a:gs pos="0">
                <a:schemeClr val="accent2">
                  <a:tint val="50000"/>
                  <a:satMod val="300000"/>
                  <a:alpha val="77000"/>
                </a:schemeClr>
              </a:gs>
              <a:gs pos="35000">
                <a:schemeClr val="accent2">
                  <a:tint val="37000"/>
                  <a:satMod val="300000"/>
                  <a:alpha val="77000"/>
                </a:schemeClr>
              </a:gs>
              <a:gs pos="100000">
                <a:schemeClr val="accent2">
                  <a:tint val="15000"/>
                  <a:satMod val="350000"/>
                  <a:alpha val="77000"/>
                </a:schemeClr>
              </a:gs>
            </a:gsLst>
            <a:lin ang="16200000" scaled="1"/>
            <a:tileRect/>
          </a:gra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de-DE" sz="1600" b="0" i="0" u="none" strike="noStrike" cap="none" normalizeH="0" baseline="0" dirty="0" smtClean="0">
                <a:ln>
                  <a:noFill/>
                </a:ln>
                <a:solidFill>
                  <a:schemeClr val="tx1"/>
                </a:solidFill>
                <a:effectLst/>
                <a:latin typeface="Arial" charset="0"/>
              </a:rPr>
              <a:t>Anwendungskern</a:t>
            </a:r>
            <a:endParaRPr kumimoji="0" lang="de-DE" sz="700" b="0" i="0" u="none" strike="noStrike" cap="none" normalizeH="0" baseline="0" dirty="0" smtClean="0">
              <a:ln>
                <a:noFill/>
              </a:ln>
              <a:solidFill>
                <a:schemeClr val="tx1"/>
              </a:solidFill>
              <a:effectLst/>
              <a:latin typeface="Arial" charset="0"/>
            </a:endParaRPr>
          </a:p>
        </p:txBody>
      </p:sp>
      <p:sp>
        <p:nvSpPr>
          <p:cNvPr id="49" name="Rechteck 48"/>
          <p:cNvSpPr/>
          <p:nvPr/>
        </p:nvSpPr>
        <p:spPr>
          <a:xfrm>
            <a:off x="1403648" y="4005064"/>
            <a:ext cx="1548683" cy="276999"/>
          </a:xfrm>
          <a:prstGeom prst="rect">
            <a:avLst/>
          </a:prstGeom>
        </p:spPr>
        <p:txBody>
          <a:bodyPr wrap="none">
            <a:spAutoFit/>
          </a:bodyPr>
          <a:lstStyle/>
          <a:p>
            <a:r>
              <a:rPr lang="de-DE" sz="1200" i="1" dirty="0" smtClean="0"/>
              <a:t>Datensatz editieren</a:t>
            </a:r>
            <a:endParaRPr lang="de-DE" sz="1200" i="1" dirty="0"/>
          </a:p>
        </p:txBody>
      </p:sp>
      <p:sp>
        <p:nvSpPr>
          <p:cNvPr id="50" name="Rechteck 49"/>
          <p:cNvSpPr/>
          <p:nvPr/>
        </p:nvSpPr>
        <p:spPr>
          <a:xfrm>
            <a:off x="5508104" y="6021288"/>
            <a:ext cx="2880320" cy="646331"/>
          </a:xfrm>
          <a:prstGeom prst="rect">
            <a:avLst/>
          </a:prstGeom>
          <a:ln>
            <a:solidFill>
              <a:schemeClr val="tx1"/>
            </a:solidFill>
          </a:ln>
        </p:spPr>
        <p:txBody>
          <a:bodyPr wrap="square">
            <a:spAutoFit/>
          </a:bodyPr>
          <a:lstStyle/>
          <a:p>
            <a:pPr algn="l"/>
            <a:r>
              <a:rPr lang="de-DE" sz="1200" b="1" dirty="0" smtClean="0"/>
              <a:t>Datensatz in DB</a:t>
            </a:r>
            <a:br>
              <a:rPr lang="de-DE" sz="1200" b="1" dirty="0" smtClean="0"/>
            </a:br>
            <a:r>
              <a:rPr lang="de-DE" sz="1200" dirty="0" smtClean="0"/>
              <a:t>42, </a:t>
            </a:r>
            <a:r>
              <a:rPr lang="de-DE" sz="1200" dirty="0" err="1" smtClean="0"/>
              <a:t>IrgendeinArtikel</a:t>
            </a:r>
            <a:r>
              <a:rPr lang="de-DE" sz="1200" dirty="0" smtClean="0"/>
              <a:t>, Irgendeine Beschreibung</a:t>
            </a:r>
          </a:p>
        </p:txBody>
      </p:sp>
    </p:spTree>
    <p:extLst>
      <p:ext uri="{BB962C8B-B14F-4D97-AF65-F5344CB8AC3E}">
        <p14:creationId xmlns:p14="http://schemas.microsoft.com/office/powerpoint/2010/main" val="35061487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5"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solidFill>
                  <a:srgbClr val="D2533C"/>
                </a:solidFill>
              </a:rPr>
              <a:t>Optimistische Synchronisation</a:t>
            </a:r>
            <a:endParaRPr lang="de-DE" dirty="0"/>
          </a:p>
        </p:txBody>
      </p:sp>
      <p:sp>
        <p:nvSpPr>
          <p:cNvPr id="7" name="Zylinder 6"/>
          <p:cNvSpPr/>
          <p:nvPr/>
        </p:nvSpPr>
        <p:spPr bwMode="auto">
          <a:xfrm>
            <a:off x="3995936" y="5157192"/>
            <a:ext cx="1440160" cy="1440160"/>
          </a:xfrm>
          <a:prstGeom prst="can">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de-DE" sz="2000" b="0" i="0" u="none" strike="noStrike" cap="none" normalizeH="0" baseline="0" dirty="0" smtClean="0">
                <a:ln>
                  <a:noFill/>
                </a:ln>
                <a:solidFill>
                  <a:schemeClr val="tx1"/>
                </a:solidFill>
                <a:effectLst/>
                <a:latin typeface="Arial" charset="0"/>
              </a:rPr>
              <a:t>DB</a:t>
            </a:r>
          </a:p>
        </p:txBody>
      </p:sp>
      <p:sp>
        <p:nvSpPr>
          <p:cNvPr id="8" name="Rechteck 7"/>
          <p:cNvSpPr/>
          <p:nvPr/>
        </p:nvSpPr>
        <p:spPr bwMode="auto">
          <a:xfrm>
            <a:off x="1475656" y="1700808"/>
            <a:ext cx="2592288" cy="216024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9" name="Rechteck 8"/>
          <p:cNvSpPr/>
          <p:nvPr/>
        </p:nvSpPr>
        <p:spPr bwMode="auto">
          <a:xfrm>
            <a:off x="2915816" y="3573016"/>
            <a:ext cx="1008112" cy="21602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de-DE" sz="700" b="0" i="0" u="none" strike="noStrike" cap="none" normalizeH="0" baseline="0" dirty="0" smtClean="0">
                <a:ln>
                  <a:noFill/>
                </a:ln>
                <a:solidFill>
                  <a:schemeClr val="tx1"/>
                </a:solidFill>
                <a:effectLst/>
                <a:latin typeface="Arial" charset="0"/>
              </a:rPr>
              <a:t>Speichern</a:t>
            </a:r>
          </a:p>
        </p:txBody>
      </p:sp>
      <p:sp>
        <p:nvSpPr>
          <p:cNvPr id="10" name="Textfeld 9"/>
          <p:cNvSpPr txBox="1"/>
          <p:nvPr/>
        </p:nvSpPr>
        <p:spPr>
          <a:xfrm>
            <a:off x="1619672" y="2144838"/>
            <a:ext cx="936104" cy="216024"/>
          </a:xfrm>
          <a:prstGeom prst="rect">
            <a:avLst/>
          </a:prstGeom>
          <a:noFill/>
        </p:spPr>
        <p:txBody>
          <a:bodyPr wrap="square" rtlCol="0" anchor="ctr" anchorCtr="1">
            <a:noAutofit/>
          </a:bodyPr>
          <a:lstStyle/>
          <a:p>
            <a:r>
              <a:rPr lang="de-DE" sz="1100" dirty="0" smtClean="0"/>
              <a:t>Nr.</a:t>
            </a:r>
            <a:endParaRPr lang="de-DE" sz="1100" dirty="0"/>
          </a:p>
        </p:txBody>
      </p:sp>
      <p:sp>
        <p:nvSpPr>
          <p:cNvPr id="11" name="Rechteck 10"/>
          <p:cNvSpPr/>
          <p:nvPr/>
        </p:nvSpPr>
        <p:spPr bwMode="auto">
          <a:xfrm>
            <a:off x="2483768" y="2852936"/>
            <a:ext cx="1368152" cy="57606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12" name="Textfeld 11"/>
          <p:cNvSpPr txBox="1"/>
          <p:nvPr/>
        </p:nvSpPr>
        <p:spPr>
          <a:xfrm>
            <a:off x="1511724" y="2828972"/>
            <a:ext cx="1008112" cy="216024"/>
          </a:xfrm>
          <a:prstGeom prst="rect">
            <a:avLst/>
          </a:prstGeom>
          <a:noFill/>
        </p:spPr>
        <p:txBody>
          <a:bodyPr wrap="square" rtlCol="0" anchor="ctr" anchorCtr="1">
            <a:noAutofit/>
          </a:bodyPr>
          <a:lstStyle/>
          <a:p>
            <a:r>
              <a:rPr lang="de-DE" sz="1050" dirty="0" smtClean="0"/>
              <a:t>Beschreibung</a:t>
            </a:r>
            <a:endParaRPr lang="de-DE" sz="1050" dirty="0"/>
          </a:p>
        </p:txBody>
      </p:sp>
      <p:sp>
        <p:nvSpPr>
          <p:cNvPr id="13" name="Textfeld 12"/>
          <p:cNvSpPr txBox="1"/>
          <p:nvPr/>
        </p:nvSpPr>
        <p:spPr>
          <a:xfrm>
            <a:off x="1691680" y="1772816"/>
            <a:ext cx="2232248" cy="216024"/>
          </a:xfrm>
          <a:prstGeom prst="rect">
            <a:avLst/>
          </a:prstGeom>
          <a:noFill/>
        </p:spPr>
        <p:txBody>
          <a:bodyPr wrap="square" rtlCol="0" anchor="ctr" anchorCtr="1">
            <a:noAutofit/>
          </a:bodyPr>
          <a:lstStyle/>
          <a:p>
            <a:r>
              <a:rPr lang="de-DE" sz="1200" dirty="0" smtClean="0"/>
              <a:t>Artikelstammdaten</a:t>
            </a:r>
            <a:endParaRPr lang="de-DE" sz="1200" dirty="0"/>
          </a:p>
        </p:txBody>
      </p:sp>
      <p:sp>
        <p:nvSpPr>
          <p:cNvPr id="14" name="Rechteck 13"/>
          <p:cNvSpPr/>
          <p:nvPr/>
        </p:nvSpPr>
        <p:spPr bwMode="auto">
          <a:xfrm>
            <a:off x="2483768" y="2156820"/>
            <a:ext cx="1368152" cy="21602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15" name="Rechteck 14"/>
          <p:cNvSpPr/>
          <p:nvPr/>
        </p:nvSpPr>
        <p:spPr>
          <a:xfrm>
            <a:off x="2483768" y="2132856"/>
            <a:ext cx="355837" cy="276999"/>
          </a:xfrm>
          <a:prstGeom prst="rect">
            <a:avLst/>
          </a:prstGeom>
        </p:spPr>
        <p:txBody>
          <a:bodyPr wrap="none">
            <a:spAutoFit/>
          </a:bodyPr>
          <a:lstStyle/>
          <a:p>
            <a:r>
              <a:rPr lang="de-DE" sz="1200" dirty="0" smtClean="0"/>
              <a:t>42</a:t>
            </a:r>
            <a:endParaRPr lang="de-DE" sz="1200" dirty="0"/>
          </a:p>
        </p:txBody>
      </p:sp>
      <p:sp>
        <p:nvSpPr>
          <p:cNvPr id="16" name="Rechteck 15"/>
          <p:cNvSpPr/>
          <p:nvPr/>
        </p:nvSpPr>
        <p:spPr>
          <a:xfrm>
            <a:off x="2458844" y="2852936"/>
            <a:ext cx="924777" cy="461665"/>
          </a:xfrm>
          <a:prstGeom prst="rect">
            <a:avLst/>
          </a:prstGeom>
        </p:spPr>
        <p:txBody>
          <a:bodyPr wrap="none">
            <a:spAutoFit/>
          </a:bodyPr>
          <a:lstStyle/>
          <a:p>
            <a:pPr algn="l"/>
            <a:r>
              <a:rPr lang="de-DE" sz="1200" dirty="0" smtClean="0"/>
              <a:t>Irgendeine</a:t>
            </a:r>
            <a:br>
              <a:rPr lang="de-DE" sz="1200" dirty="0" smtClean="0"/>
            </a:br>
            <a:r>
              <a:rPr lang="de-DE" sz="1200" dirty="0" smtClean="0">
                <a:solidFill>
                  <a:srgbClr val="FF0000"/>
                </a:solidFill>
              </a:rPr>
              <a:t>Änderung</a:t>
            </a:r>
          </a:p>
        </p:txBody>
      </p:sp>
      <p:pic>
        <p:nvPicPr>
          <p:cNvPr id="26" name="Bild 25"/>
          <p:cNvPicPr>
            <a:picLocks noChangeAspect="1"/>
          </p:cNvPicPr>
          <p:nvPr/>
        </p:nvPicPr>
        <p:blipFill>
          <a:blip r:embed="rId2"/>
          <a:stretch>
            <a:fillRect/>
          </a:stretch>
        </p:blipFill>
        <p:spPr>
          <a:xfrm flipH="1">
            <a:off x="5076056" y="2276872"/>
            <a:ext cx="969144" cy="969144"/>
          </a:xfrm>
          <a:prstGeom prst="rect">
            <a:avLst/>
          </a:prstGeom>
        </p:spPr>
      </p:pic>
      <p:pic>
        <p:nvPicPr>
          <p:cNvPr id="27" name="Bild 26"/>
          <p:cNvPicPr>
            <a:picLocks noChangeAspect="1"/>
          </p:cNvPicPr>
          <p:nvPr/>
        </p:nvPicPr>
        <p:blipFill>
          <a:blip r:embed="rId3"/>
          <a:stretch>
            <a:fillRect/>
          </a:stretch>
        </p:blipFill>
        <p:spPr>
          <a:xfrm>
            <a:off x="323528" y="2276872"/>
            <a:ext cx="1008112" cy="1008112"/>
          </a:xfrm>
          <a:prstGeom prst="rect">
            <a:avLst/>
          </a:prstGeom>
        </p:spPr>
      </p:pic>
      <p:sp>
        <p:nvSpPr>
          <p:cNvPr id="34" name="Textfeld 33"/>
          <p:cNvSpPr txBox="1"/>
          <p:nvPr/>
        </p:nvSpPr>
        <p:spPr>
          <a:xfrm>
            <a:off x="1619672" y="2480914"/>
            <a:ext cx="936104" cy="216024"/>
          </a:xfrm>
          <a:prstGeom prst="rect">
            <a:avLst/>
          </a:prstGeom>
          <a:noFill/>
        </p:spPr>
        <p:txBody>
          <a:bodyPr wrap="square" rtlCol="0" anchor="ctr" anchorCtr="1">
            <a:noAutofit/>
          </a:bodyPr>
          <a:lstStyle/>
          <a:p>
            <a:r>
              <a:rPr lang="de-DE" sz="1100" dirty="0" smtClean="0"/>
              <a:t>Name</a:t>
            </a:r>
            <a:endParaRPr lang="de-DE" sz="1100" dirty="0"/>
          </a:p>
        </p:txBody>
      </p:sp>
      <p:sp>
        <p:nvSpPr>
          <p:cNvPr id="35" name="Rechteck 34"/>
          <p:cNvSpPr/>
          <p:nvPr/>
        </p:nvSpPr>
        <p:spPr bwMode="auto">
          <a:xfrm>
            <a:off x="2483768" y="2492896"/>
            <a:ext cx="1368152" cy="21602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36" name="Rechteck 35"/>
          <p:cNvSpPr/>
          <p:nvPr/>
        </p:nvSpPr>
        <p:spPr>
          <a:xfrm>
            <a:off x="2488178" y="2468932"/>
            <a:ext cx="1253919" cy="276999"/>
          </a:xfrm>
          <a:prstGeom prst="rect">
            <a:avLst/>
          </a:prstGeom>
        </p:spPr>
        <p:txBody>
          <a:bodyPr wrap="none">
            <a:spAutoFit/>
          </a:bodyPr>
          <a:lstStyle/>
          <a:p>
            <a:r>
              <a:rPr lang="de-DE" sz="1200" dirty="0" err="1" smtClean="0"/>
              <a:t>IrgendeinArtikel</a:t>
            </a:r>
            <a:endParaRPr lang="de-DE" sz="1200" dirty="0"/>
          </a:p>
        </p:txBody>
      </p:sp>
      <p:sp>
        <p:nvSpPr>
          <p:cNvPr id="37" name="Rechteck 36"/>
          <p:cNvSpPr/>
          <p:nvPr/>
        </p:nvSpPr>
        <p:spPr bwMode="auto">
          <a:xfrm>
            <a:off x="6228184" y="1700808"/>
            <a:ext cx="2592288" cy="216024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38" name="Rechteck 37"/>
          <p:cNvSpPr/>
          <p:nvPr/>
        </p:nvSpPr>
        <p:spPr bwMode="auto">
          <a:xfrm>
            <a:off x="7668344" y="3573016"/>
            <a:ext cx="1008112" cy="21602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de-DE" sz="700" b="0" i="0" u="none" strike="noStrike" cap="none" normalizeH="0" baseline="0" dirty="0" smtClean="0">
                <a:ln>
                  <a:noFill/>
                </a:ln>
                <a:solidFill>
                  <a:schemeClr val="tx1"/>
                </a:solidFill>
                <a:effectLst/>
                <a:latin typeface="Arial" charset="0"/>
              </a:rPr>
              <a:t>Speichern</a:t>
            </a:r>
          </a:p>
        </p:txBody>
      </p:sp>
      <p:sp>
        <p:nvSpPr>
          <p:cNvPr id="39" name="Textfeld 38"/>
          <p:cNvSpPr txBox="1"/>
          <p:nvPr/>
        </p:nvSpPr>
        <p:spPr>
          <a:xfrm>
            <a:off x="6372200" y="2144838"/>
            <a:ext cx="936104" cy="216024"/>
          </a:xfrm>
          <a:prstGeom prst="rect">
            <a:avLst/>
          </a:prstGeom>
          <a:noFill/>
        </p:spPr>
        <p:txBody>
          <a:bodyPr wrap="square" rtlCol="0" anchor="ctr" anchorCtr="1">
            <a:noAutofit/>
          </a:bodyPr>
          <a:lstStyle/>
          <a:p>
            <a:r>
              <a:rPr lang="de-DE" sz="1100" dirty="0" smtClean="0"/>
              <a:t>Nr.</a:t>
            </a:r>
            <a:endParaRPr lang="de-DE" sz="1100" dirty="0"/>
          </a:p>
        </p:txBody>
      </p:sp>
      <p:sp>
        <p:nvSpPr>
          <p:cNvPr id="40" name="Rechteck 39"/>
          <p:cNvSpPr/>
          <p:nvPr/>
        </p:nvSpPr>
        <p:spPr bwMode="auto">
          <a:xfrm>
            <a:off x="7236296" y="2852936"/>
            <a:ext cx="1368152" cy="57606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41" name="Textfeld 40"/>
          <p:cNvSpPr txBox="1"/>
          <p:nvPr/>
        </p:nvSpPr>
        <p:spPr>
          <a:xfrm>
            <a:off x="6264252" y="2828972"/>
            <a:ext cx="1008112" cy="216024"/>
          </a:xfrm>
          <a:prstGeom prst="rect">
            <a:avLst/>
          </a:prstGeom>
          <a:noFill/>
        </p:spPr>
        <p:txBody>
          <a:bodyPr wrap="square" rtlCol="0" anchor="ctr" anchorCtr="1">
            <a:noAutofit/>
          </a:bodyPr>
          <a:lstStyle/>
          <a:p>
            <a:r>
              <a:rPr lang="de-DE" sz="1050" dirty="0" smtClean="0"/>
              <a:t>Beschreibung</a:t>
            </a:r>
            <a:endParaRPr lang="de-DE" sz="1050" dirty="0"/>
          </a:p>
        </p:txBody>
      </p:sp>
      <p:sp>
        <p:nvSpPr>
          <p:cNvPr id="42" name="Textfeld 41"/>
          <p:cNvSpPr txBox="1"/>
          <p:nvPr/>
        </p:nvSpPr>
        <p:spPr>
          <a:xfrm>
            <a:off x="6444208" y="1772816"/>
            <a:ext cx="2232248" cy="216024"/>
          </a:xfrm>
          <a:prstGeom prst="rect">
            <a:avLst/>
          </a:prstGeom>
          <a:noFill/>
        </p:spPr>
        <p:txBody>
          <a:bodyPr wrap="square" rtlCol="0" anchor="ctr" anchorCtr="1">
            <a:noAutofit/>
          </a:bodyPr>
          <a:lstStyle/>
          <a:p>
            <a:r>
              <a:rPr lang="de-DE" sz="1200" dirty="0" smtClean="0"/>
              <a:t>Artikelstammdaten</a:t>
            </a:r>
            <a:endParaRPr lang="de-DE" sz="1200" dirty="0"/>
          </a:p>
        </p:txBody>
      </p:sp>
      <p:sp>
        <p:nvSpPr>
          <p:cNvPr id="43" name="Rechteck 42"/>
          <p:cNvSpPr/>
          <p:nvPr/>
        </p:nvSpPr>
        <p:spPr bwMode="auto">
          <a:xfrm>
            <a:off x="7236296" y="2156820"/>
            <a:ext cx="1368152" cy="21602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44" name="Rechteck 43"/>
          <p:cNvSpPr/>
          <p:nvPr/>
        </p:nvSpPr>
        <p:spPr>
          <a:xfrm>
            <a:off x="7236296" y="2132856"/>
            <a:ext cx="355837" cy="276999"/>
          </a:xfrm>
          <a:prstGeom prst="rect">
            <a:avLst/>
          </a:prstGeom>
        </p:spPr>
        <p:txBody>
          <a:bodyPr wrap="none">
            <a:spAutoFit/>
          </a:bodyPr>
          <a:lstStyle/>
          <a:p>
            <a:r>
              <a:rPr lang="de-DE" sz="1200" dirty="0" smtClean="0"/>
              <a:t>42</a:t>
            </a:r>
            <a:endParaRPr lang="de-DE" sz="1200" dirty="0"/>
          </a:p>
        </p:txBody>
      </p:sp>
      <p:sp>
        <p:nvSpPr>
          <p:cNvPr id="45" name="Rechteck 44"/>
          <p:cNvSpPr/>
          <p:nvPr/>
        </p:nvSpPr>
        <p:spPr>
          <a:xfrm>
            <a:off x="7211372" y="2852936"/>
            <a:ext cx="1053118" cy="646331"/>
          </a:xfrm>
          <a:prstGeom prst="rect">
            <a:avLst/>
          </a:prstGeom>
        </p:spPr>
        <p:txBody>
          <a:bodyPr wrap="none">
            <a:spAutoFit/>
          </a:bodyPr>
          <a:lstStyle/>
          <a:p>
            <a:pPr algn="l"/>
            <a:r>
              <a:rPr lang="de-DE" sz="1200" dirty="0" smtClean="0"/>
              <a:t>Irgendeine</a:t>
            </a:r>
            <a:br>
              <a:rPr lang="de-DE" sz="1200" dirty="0" smtClean="0"/>
            </a:br>
            <a:r>
              <a:rPr lang="de-DE" sz="1200" dirty="0" smtClean="0">
                <a:solidFill>
                  <a:srgbClr val="FF0000"/>
                </a:solidFill>
              </a:rPr>
              <a:t>ganz andere </a:t>
            </a:r>
            <a:br>
              <a:rPr lang="de-DE" sz="1200" dirty="0" smtClean="0">
                <a:solidFill>
                  <a:srgbClr val="FF0000"/>
                </a:solidFill>
              </a:rPr>
            </a:br>
            <a:r>
              <a:rPr lang="de-DE" sz="1200" dirty="0" smtClean="0">
                <a:solidFill>
                  <a:srgbClr val="FF0000"/>
                </a:solidFill>
              </a:rPr>
              <a:t>Änderung</a:t>
            </a:r>
          </a:p>
        </p:txBody>
      </p:sp>
      <p:sp>
        <p:nvSpPr>
          <p:cNvPr id="46" name="Textfeld 45"/>
          <p:cNvSpPr txBox="1"/>
          <p:nvPr/>
        </p:nvSpPr>
        <p:spPr>
          <a:xfrm>
            <a:off x="6372200" y="2480914"/>
            <a:ext cx="936104" cy="216024"/>
          </a:xfrm>
          <a:prstGeom prst="rect">
            <a:avLst/>
          </a:prstGeom>
          <a:noFill/>
        </p:spPr>
        <p:txBody>
          <a:bodyPr wrap="square" rtlCol="0" anchor="ctr" anchorCtr="1">
            <a:noAutofit/>
          </a:bodyPr>
          <a:lstStyle/>
          <a:p>
            <a:r>
              <a:rPr lang="de-DE" sz="1100" dirty="0" smtClean="0"/>
              <a:t>Name</a:t>
            </a:r>
            <a:endParaRPr lang="de-DE" sz="1100" dirty="0"/>
          </a:p>
        </p:txBody>
      </p:sp>
      <p:sp>
        <p:nvSpPr>
          <p:cNvPr id="47" name="Rechteck 46"/>
          <p:cNvSpPr/>
          <p:nvPr/>
        </p:nvSpPr>
        <p:spPr bwMode="auto">
          <a:xfrm>
            <a:off x="7236296" y="2492896"/>
            <a:ext cx="1368152" cy="21602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48" name="Rechteck 47"/>
          <p:cNvSpPr/>
          <p:nvPr/>
        </p:nvSpPr>
        <p:spPr>
          <a:xfrm>
            <a:off x="7240706" y="2468932"/>
            <a:ext cx="1253919" cy="276999"/>
          </a:xfrm>
          <a:prstGeom prst="rect">
            <a:avLst/>
          </a:prstGeom>
        </p:spPr>
        <p:txBody>
          <a:bodyPr wrap="none">
            <a:spAutoFit/>
          </a:bodyPr>
          <a:lstStyle/>
          <a:p>
            <a:r>
              <a:rPr lang="de-DE" sz="1200" dirty="0" err="1" smtClean="0"/>
              <a:t>IrgendeinArtikel</a:t>
            </a:r>
            <a:endParaRPr lang="de-DE" sz="1200" dirty="0"/>
          </a:p>
        </p:txBody>
      </p:sp>
      <p:cxnSp>
        <p:nvCxnSpPr>
          <p:cNvPr id="51" name="Gerade Verbindung mit Pfeil 50"/>
          <p:cNvCxnSpPr/>
          <p:nvPr/>
        </p:nvCxnSpPr>
        <p:spPr bwMode="auto">
          <a:xfrm flipH="1" flipV="1">
            <a:off x="2195736" y="3501008"/>
            <a:ext cx="2232248" cy="2088232"/>
          </a:xfrm>
          <a:prstGeom prst="straightConnector1">
            <a:avLst/>
          </a:prstGeom>
          <a:solidFill>
            <a:schemeClr val="accent1"/>
          </a:solidFill>
          <a:ln w="38100" cap="flat" cmpd="sng" algn="ctr">
            <a:solidFill>
              <a:srgbClr val="00CC99"/>
            </a:solidFill>
            <a:prstDash val="solid"/>
            <a:round/>
            <a:headEnd type="arrow" w="med" len="med"/>
            <a:tailEnd type="none"/>
          </a:ln>
          <a:effectLst/>
        </p:spPr>
      </p:cxnSp>
      <p:sp>
        <p:nvSpPr>
          <p:cNvPr id="53" name="Rechteck 52"/>
          <p:cNvSpPr/>
          <p:nvPr/>
        </p:nvSpPr>
        <p:spPr>
          <a:xfrm>
            <a:off x="2593003" y="5085184"/>
            <a:ext cx="1625627" cy="276999"/>
          </a:xfrm>
          <a:prstGeom prst="rect">
            <a:avLst/>
          </a:prstGeom>
        </p:spPr>
        <p:txBody>
          <a:bodyPr wrap="none">
            <a:spAutoFit/>
          </a:bodyPr>
          <a:lstStyle/>
          <a:p>
            <a:r>
              <a:rPr lang="de-DE" sz="1200" i="1" dirty="0" smtClean="0"/>
              <a:t>Datensatz schreiben</a:t>
            </a:r>
            <a:endParaRPr lang="de-DE" sz="1200" i="1" dirty="0"/>
          </a:p>
        </p:txBody>
      </p:sp>
      <p:sp>
        <p:nvSpPr>
          <p:cNvPr id="54" name="Rechteck 53"/>
          <p:cNvSpPr/>
          <p:nvPr/>
        </p:nvSpPr>
        <p:spPr>
          <a:xfrm>
            <a:off x="5508104" y="6021288"/>
            <a:ext cx="2880320" cy="646331"/>
          </a:xfrm>
          <a:prstGeom prst="rect">
            <a:avLst/>
          </a:prstGeom>
          <a:ln>
            <a:solidFill>
              <a:schemeClr val="tx1"/>
            </a:solidFill>
          </a:ln>
        </p:spPr>
        <p:txBody>
          <a:bodyPr wrap="square">
            <a:spAutoFit/>
          </a:bodyPr>
          <a:lstStyle/>
          <a:p>
            <a:pPr algn="l"/>
            <a:r>
              <a:rPr lang="de-DE" sz="1200" b="1" dirty="0" smtClean="0"/>
              <a:t>Datensatz in DB</a:t>
            </a:r>
            <a:br>
              <a:rPr lang="de-DE" sz="1200" b="1" dirty="0" smtClean="0"/>
            </a:br>
            <a:r>
              <a:rPr lang="de-DE" sz="1200" dirty="0" smtClean="0">
                <a:solidFill>
                  <a:srgbClr val="FF0000"/>
                </a:solidFill>
              </a:rPr>
              <a:t>42, </a:t>
            </a:r>
            <a:r>
              <a:rPr lang="de-DE" sz="1200" dirty="0" err="1" smtClean="0">
                <a:solidFill>
                  <a:srgbClr val="FF0000"/>
                </a:solidFill>
              </a:rPr>
              <a:t>IrgendeinArtikel</a:t>
            </a:r>
            <a:r>
              <a:rPr lang="de-DE" sz="1200" dirty="0" smtClean="0">
                <a:solidFill>
                  <a:srgbClr val="FF0000"/>
                </a:solidFill>
              </a:rPr>
              <a:t>, Irgendeine Änderung</a:t>
            </a:r>
          </a:p>
        </p:txBody>
      </p:sp>
      <p:sp>
        <p:nvSpPr>
          <p:cNvPr id="6" name="Rechteck 5"/>
          <p:cNvSpPr/>
          <p:nvPr/>
        </p:nvSpPr>
        <p:spPr bwMode="auto">
          <a:xfrm>
            <a:off x="2915816" y="3933056"/>
            <a:ext cx="3600400" cy="1080120"/>
          </a:xfrm>
          <a:prstGeom prst="rect">
            <a:avLst/>
          </a:prstGeom>
          <a:gradFill flip="none" rotWithShape="1">
            <a:gsLst>
              <a:gs pos="0">
                <a:schemeClr val="accent2">
                  <a:tint val="50000"/>
                  <a:satMod val="300000"/>
                  <a:alpha val="77000"/>
                </a:schemeClr>
              </a:gs>
              <a:gs pos="35000">
                <a:schemeClr val="accent2">
                  <a:tint val="37000"/>
                  <a:satMod val="300000"/>
                  <a:alpha val="77000"/>
                </a:schemeClr>
              </a:gs>
              <a:gs pos="100000">
                <a:schemeClr val="accent2">
                  <a:tint val="15000"/>
                  <a:satMod val="350000"/>
                  <a:alpha val="77000"/>
                </a:schemeClr>
              </a:gs>
            </a:gsLst>
            <a:lin ang="16200000" scaled="1"/>
            <a:tileRect/>
          </a:gra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de-DE" sz="1600" b="0" i="0" u="none" strike="noStrike" cap="none" normalizeH="0" baseline="0" dirty="0" smtClean="0">
                <a:ln>
                  <a:noFill/>
                </a:ln>
                <a:solidFill>
                  <a:schemeClr val="tx1"/>
                </a:solidFill>
                <a:effectLst/>
                <a:latin typeface="Arial" charset="0"/>
              </a:rPr>
              <a:t>Anwendungskern</a:t>
            </a:r>
            <a:endParaRPr kumimoji="0" lang="de-DE" sz="7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526239816"/>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solidFill>
                  <a:srgbClr val="D2533C"/>
                </a:solidFill>
              </a:rPr>
              <a:t>Optimistische Synchronisation</a:t>
            </a:r>
            <a:endParaRPr lang="de-DE" dirty="0"/>
          </a:p>
        </p:txBody>
      </p:sp>
      <p:sp>
        <p:nvSpPr>
          <p:cNvPr id="7" name="Zylinder 6"/>
          <p:cNvSpPr/>
          <p:nvPr/>
        </p:nvSpPr>
        <p:spPr bwMode="auto">
          <a:xfrm>
            <a:off x="3995936" y="5157192"/>
            <a:ext cx="1440160" cy="1440160"/>
          </a:xfrm>
          <a:prstGeom prst="can">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de-DE" sz="2000" b="0" i="0" u="none" strike="noStrike" cap="none" normalizeH="0" baseline="0" dirty="0" smtClean="0">
                <a:ln>
                  <a:noFill/>
                </a:ln>
                <a:solidFill>
                  <a:schemeClr val="tx1"/>
                </a:solidFill>
                <a:effectLst/>
                <a:latin typeface="Arial" charset="0"/>
              </a:rPr>
              <a:t>DB</a:t>
            </a:r>
          </a:p>
        </p:txBody>
      </p:sp>
      <p:sp>
        <p:nvSpPr>
          <p:cNvPr id="8" name="Rechteck 7"/>
          <p:cNvSpPr/>
          <p:nvPr/>
        </p:nvSpPr>
        <p:spPr bwMode="auto">
          <a:xfrm>
            <a:off x="1475656" y="1700808"/>
            <a:ext cx="2592288" cy="216024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9" name="Rechteck 8"/>
          <p:cNvSpPr/>
          <p:nvPr/>
        </p:nvSpPr>
        <p:spPr bwMode="auto">
          <a:xfrm>
            <a:off x="2915816" y="3573016"/>
            <a:ext cx="1008112" cy="21602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de-DE" sz="700" b="0" i="0" u="none" strike="noStrike" cap="none" normalizeH="0" baseline="0" dirty="0" smtClean="0">
                <a:ln>
                  <a:noFill/>
                </a:ln>
                <a:solidFill>
                  <a:schemeClr val="tx1"/>
                </a:solidFill>
                <a:effectLst/>
                <a:latin typeface="Arial" charset="0"/>
              </a:rPr>
              <a:t>Speichern</a:t>
            </a:r>
          </a:p>
        </p:txBody>
      </p:sp>
      <p:sp>
        <p:nvSpPr>
          <p:cNvPr id="10" name="Textfeld 9"/>
          <p:cNvSpPr txBox="1"/>
          <p:nvPr/>
        </p:nvSpPr>
        <p:spPr>
          <a:xfrm>
            <a:off x="1619672" y="2144838"/>
            <a:ext cx="936104" cy="216024"/>
          </a:xfrm>
          <a:prstGeom prst="rect">
            <a:avLst/>
          </a:prstGeom>
          <a:noFill/>
        </p:spPr>
        <p:txBody>
          <a:bodyPr wrap="square" rtlCol="0" anchor="ctr" anchorCtr="1">
            <a:noAutofit/>
          </a:bodyPr>
          <a:lstStyle/>
          <a:p>
            <a:r>
              <a:rPr lang="de-DE" sz="1100" dirty="0" smtClean="0"/>
              <a:t>Nr.</a:t>
            </a:r>
            <a:endParaRPr lang="de-DE" sz="1100" dirty="0"/>
          </a:p>
        </p:txBody>
      </p:sp>
      <p:sp>
        <p:nvSpPr>
          <p:cNvPr id="11" name="Rechteck 10"/>
          <p:cNvSpPr/>
          <p:nvPr/>
        </p:nvSpPr>
        <p:spPr bwMode="auto">
          <a:xfrm>
            <a:off x="2483768" y="2852936"/>
            <a:ext cx="1368152" cy="57606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12" name="Textfeld 11"/>
          <p:cNvSpPr txBox="1"/>
          <p:nvPr/>
        </p:nvSpPr>
        <p:spPr>
          <a:xfrm>
            <a:off x="1511724" y="2828972"/>
            <a:ext cx="1008112" cy="216024"/>
          </a:xfrm>
          <a:prstGeom prst="rect">
            <a:avLst/>
          </a:prstGeom>
          <a:noFill/>
        </p:spPr>
        <p:txBody>
          <a:bodyPr wrap="square" rtlCol="0" anchor="ctr" anchorCtr="1">
            <a:noAutofit/>
          </a:bodyPr>
          <a:lstStyle/>
          <a:p>
            <a:r>
              <a:rPr lang="de-DE" sz="1050" dirty="0" smtClean="0"/>
              <a:t>Beschreibung</a:t>
            </a:r>
            <a:endParaRPr lang="de-DE" sz="1050" dirty="0"/>
          </a:p>
        </p:txBody>
      </p:sp>
      <p:sp>
        <p:nvSpPr>
          <p:cNvPr id="13" name="Textfeld 12"/>
          <p:cNvSpPr txBox="1"/>
          <p:nvPr/>
        </p:nvSpPr>
        <p:spPr>
          <a:xfrm>
            <a:off x="1691680" y="1772816"/>
            <a:ext cx="2232248" cy="216024"/>
          </a:xfrm>
          <a:prstGeom prst="rect">
            <a:avLst/>
          </a:prstGeom>
          <a:noFill/>
        </p:spPr>
        <p:txBody>
          <a:bodyPr wrap="square" rtlCol="0" anchor="ctr" anchorCtr="1">
            <a:noAutofit/>
          </a:bodyPr>
          <a:lstStyle/>
          <a:p>
            <a:r>
              <a:rPr lang="de-DE" sz="1200" dirty="0" smtClean="0"/>
              <a:t>Artikelstammdaten</a:t>
            </a:r>
            <a:endParaRPr lang="de-DE" sz="1200" dirty="0"/>
          </a:p>
        </p:txBody>
      </p:sp>
      <p:sp>
        <p:nvSpPr>
          <p:cNvPr id="14" name="Rechteck 13"/>
          <p:cNvSpPr/>
          <p:nvPr/>
        </p:nvSpPr>
        <p:spPr bwMode="auto">
          <a:xfrm>
            <a:off x="2483768" y="2156820"/>
            <a:ext cx="1368152" cy="21602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15" name="Rechteck 14"/>
          <p:cNvSpPr/>
          <p:nvPr/>
        </p:nvSpPr>
        <p:spPr>
          <a:xfrm>
            <a:off x="2483768" y="2132856"/>
            <a:ext cx="355837" cy="276999"/>
          </a:xfrm>
          <a:prstGeom prst="rect">
            <a:avLst/>
          </a:prstGeom>
        </p:spPr>
        <p:txBody>
          <a:bodyPr wrap="none">
            <a:spAutoFit/>
          </a:bodyPr>
          <a:lstStyle/>
          <a:p>
            <a:r>
              <a:rPr lang="de-DE" sz="1200" dirty="0" smtClean="0"/>
              <a:t>42</a:t>
            </a:r>
            <a:endParaRPr lang="de-DE" sz="1200" dirty="0"/>
          </a:p>
        </p:txBody>
      </p:sp>
      <p:sp>
        <p:nvSpPr>
          <p:cNvPr id="16" name="Rechteck 15"/>
          <p:cNvSpPr/>
          <p:nvPr/>
        </p:nvSpPr>
        <p:spPr>
          <a:xfrm>
            <a:off x="2458844" y="2852936"/>
            <a:ext cx="924777" cy="461665"/>
          </a:xfrm>
          <a:prstGeom prst="rect">
            <a:avLst/>
          </a:prstGeom>
        </p:spPr>
        <p:txBody>
          <a:bodyPr wrap="none">
            <a:spAutoFit/>
          </a:bodyPr>
          <a:lstStyle/>
          <a:p>
            <a:pPr algn="l"/>
            <a:r>
              <a:rPr lang="de-DE" sz="1200" dirty="0" smtClean="0"/>
              <a:t>Irgendeine</a:t>
            </a:r>
            <a:br>
              <a:rPr lang="de-DE" sz="1200" dirty="0" smtClean="0"/>
            </a:br>
            <a:r>
              <a:rPr lang="de-DE" sz="1200" dirty="0" smtClean="0">
                <a:solidFill>
                  <a:srgbClr val="FF0000"/>
                </a:solidFill>
              </a:rPr>
              <a:t>Änderung</a:t>
            </a:r>
          </a:p>
        </p:txBody>
      </p:sp>
      <p:pic>
        <p:nvPicPr>
          <p:cNvPr id="26" name="Bild 25"/>
          <p:cNvPicPr>
            <a:picLocks noChangeAspect="1"/>
          </p:cNvPicPr>
          <p:nvPr/>
        </p:nvPicPr>
        <p:blipFill>
          <a:blip r:embed="rId2"/>
          <a:stretch>
            <a:fillRect/>
          </a:stretch>
        </p:blipFill>
        <p:spPr>
          <a:xfrm flipH="1">
            <a:off x="5076056" y="2276872"/>
            <a:ext cx="969144" cy="969144"/>
          </a:xfrm>
          <a:prstGeom prst="rect">
            <a:avLst/>
          </a:prstGeom>
        </p:spPr>
      </p:pic>
      <p:pic>
        <p:nvPicPr>
          <p:cNvPr id="27" name="Bild 26"/>
          <p:cNvPicPr>
            <a:picLocks noChangeAspect="1"/>
          </p:cNvPicPr>
          <p:nvPr/>
        </p:nvPicPr>
        <p:blipFill>
          <a:blip r:embed="rId3"/>
          <a:stretch>
            <a:fillRect/>
          </a:stretch>
        </p:blipFill>
        <p:spPr>
          <a:xfrm>
            <a:off x="323528" y="2276872"/>
            <a:ext cx="1008112" cy="1008112"/>
          </a:xfrm>
          <a:prstGeom prst="rect">
            <a:avLst/>
          </a:prstGeom>
        </p:spPr>
      </p:pic>
      <p:sp>
        <p:nvSpPr>
          <p:cNvPr id="34" name="Textfeld 33"/>
          <p:cNvSpPr txBox="1"/>
          <p:nvPr/>
        </p:nvSpPr>
        <p:spPr>
          <a:xfrm>
            <a:off x="1619672" y="2480914"/>
            <a:ext cx="936104" cy="216024"/>
          </a:xfrm>
          <a:prstGeom prst="rect">
            <a:avLst/>
          </a:prstGeom>
          <a:noFill/>
        </p:spPr>
        <p:txBody>
          <a:bodyPr wrap="square" rtlCol="0" anchor="ctr" anchorCtr="1">
            <a:noAutofit/>
          </a:bodyPr>
          <a:lstStyle/>
          <a:p>
            <a:r>
              <a:rPr lang="de-DE" sz="1100" dirty="0" smtClean="0"/>
              <a:t>Name</a:t>
            </a:r>
            <a:endParaRPr lang="de-DE" sz="1100" dirty="0"/>
          </a:p>
        </p:txBody>
      </p:sp>
      <p:sp>
        <p:nvSpPr>
          <p:cNvPr id="35" name="Rechteck 34"/>
          <p:cNvSpPr/>
          <p:nvPr/>
        </p:nvSpPr>
        <p:spPr bwMode="auto">
          <a:xfrm>
            <a:off x="2483768" y="2492896"/>
            <a:ext cx="1368152" cy="21602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36" name="Rechteck 35"/>
          <p:cNvSpPr/>
          <p:nvPr/>
        </p:nvSpPr>
        <p:spPr>
          <a:xfrm>
            <a:off x="2488178" y="2468932"/>
            <a:ext cx="1253919" cy="276999"/>
          </a:xfrm>
          <a:prstGeom prst="rect">
            <a:avLst/>
          </a:prstGeom>
        </p:spPr>
        <p:txBody>
          <a:bodyPr wrap="none">
            <a:spAutoFit/>
          </a:bodyPr>
          <a:lstStyle/>
          <a:p>
            <a:r>
              <a:rPr lang="de-DE" sz="1200" dirty="0" err="1" smtClean="0"/>
              <a:t>IrgendeinArtikel</a:t>
            </a:r>
            <a:endParaRPr lang="de-DE" sz="1200" dirty="0"/>
          </a:p>
        </p:txBody>
      </p:sp>
      <p:sp>
        <p:nvSpPr>
          <p:cNvPr id="37" name="Rechteck 36"/>
          <p:cNvSpPr/>
          <p:nvPr/>
        </p:nvSpPr>
        <p:spPr bwMode="auto">
          <a:xfrm>
            <a:off x="6228184" y="1700808"/>
            <a:ext cx="2592288" cy="216024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38" name="Rechteck 37"/>
          <p:cNvSpPr/>
          <p:nvPr/>
        </p:nvSpPr>
        <p:spPr bwMode="auto">
          <a:xfrm>
            <a:off x="7668344" y="3573016"/>
            <a:ext cx="1008112" cy="21602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de-DE" sz="700" b="0" i="0" u="none" strike="noStrike" cap="none" normalizeH="0" baseline="0" dirty="0" smtClean="0">
                <a:ln>
                  <a:noFill/>
                </a:ln>
                <a:solidFill>
                  <a:schemeClr val="tx1"/>
                </a:solidFill>
                <a:effectLst/>
                <a:latin typeface="Arial" charset="0"/>
              </a:rPr>
              <a:t>Speichern</a:t>
            </a:r>
          </a:p>
        </p:txBody>
      </p:sp>
      <p:sp>
        <p:nvSpPr>
          <p:cNvPr id="39" name="Textfeld 38"/>
          <p:cNvSpPr txBox="1"/>
          <p:nvPr/>
        </p:nvSpPr>
        <p:spPr>
          <a:xfrm>
            <a:off x="6372200" y="2144838"/>
            <a:ext cx="936104" cy="216024"/>
          </a:xfrm>
          <a:prstGeom prst="rect">
            <a:avLst/>
          </a:prstGeom>
          <a:noFill/>
        </p:spPr>
        <p:txBody>
          <a:bodyPr wrap="square" rtlCol="0" anchor="ctr" anchorCtr="1">
            <a:noAutofit/>
          </a:bodyPr>
          <a:lstStyle/>
          <a:p>
            <a:r>
              <a:rPr lang="de-DE" sz="1100" dirty="0" smtClean="0"/>
              <a:t>Nr.</a:t>
            </a:r>
            <a:endParaRPr lang="de-DE" sz="1100" dirty="0"/>
          </a:p>
        </p:txBody>
      </p:sp>
      <p:sp>
        <p:nvSpPr>
          <p:cNvPr id="40" name="Rechteck 39"/>
          <p:cNvSpPr/>
          <p:nvPr/>
        </p:nvSpPr>
        <p:spPr bwMode="auto">
          <a:xfrm>
            <a:off x="7236296" y="2852936"/>
            <a:ext cx="1368152" cy="57606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41" name="Textfeld 40"/>
          <p:cNvSpPr txBox="1"/>
          <p:nvPr/>
        </p:nvSpPr>
        <p:spPr>
          <a:xfrm>
            <a:off x="6264252" y="2828972"/>
            <a:ext cx="1008112" cy="216024"/>
          </a:xfrm>
          <a:prstGeom prst="rect">
            <a:avLst/>
          </a:prstGeom>
          <a:noFill/>
        </p:spPr>
        <p:txBody>
          <a:bodyPr wrap="square" rtlCol="0" anchor="ctr" anchorCtr="1">
            <a:noAutofit/>
          </a:bodyPr>
          <a:lstStyle/>
          <a:p>
            <a:r>
              <a:rPr lang="de-DE" sz="1050" dirty="0" smtClean="0"/>
              <a:t>Beschreibung</a:t>
            </a:r>
            <a:endParaRPr lang="de-DE" sz="1050" dirty="0"/>
          </a:p>
        </p:txBody>
      </p:sp>
      <p:sp>
        <p:nvSpPr>
          <p:cNvPr id="42" name="Textfeld 41"/>
          <p:cNvSpPr txBox="1"/>
          <p:nvPr/>
        </p:nvSpPr>
        <p:spPr>
          <a:xfrm>
            <a:off x="6444208" y="1772816"/>
            <a:ext cx="2232248" cy="216024"/>
          </a:xfrm>
          <a:prstGeom prst="rect">
            <a:avLst/>
          </a:prstGeom>
          <a:noFill/>
        </p:spPr>
        <p:txBody>
          <a:bodyPr wrap="square" rtlCol="0" anchor="ctr" anchorCtr="1">
            <a:noAutofit/>
          </a:bodyPr>
          <a:lstStyle/>
          <a:p>
            <a:r>
              <a:rPr lang="de-DE" sz="1200" dirty="0" smtClean="0"/>
              <a:t>Artikelstammdaten</a:t>
            </a:r>
            <a:endParaRPr lang="de-DE" sz="1200" dirty="0"/>
          </a:p>
        </p:txBody>
      </p:sp>
      <p:sp>
        <p:nvSpPr>
          <p:cNvPr id="43" name="Rechteck 42"/>
          <p:cNvSpPr/>
          <p:nvPr/>
        </p:nvSpPr>
        <p:spPr bwMode="auto">
          <a:xfrm>
            <a:off x="7236296" y="2156820"/>
            <a:ext cx="1368152" cy="21602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44" name="Rechteck 43"/>
          <p:cNvSpPr/>
          <p:nvPr/>
        </p:nvSpPr>
        <p:spPr>
          <a:xfrm>
            <a:off x="7236296" y="2132856"/>
            <a:ext cx="355837" cy="276999"/>
          </a:xfrm>
          <a:prstGeom prst="rect">
            <a:avLst/>
          </a:prstGeom>
        </p:spPr>
        <p:txBody>
          <a:bodyPr wrap="none">
            <a:spAutoFit/>
          </a:bodyPr>
          <a:lstStyle/>
          <a:p>
            <a:r>
              <a:rPr lang="de-DE" sz="1200" dirty="0" smtClean="0"/>
              <a:t>42</a:t>
            </a:r>
            <a:endParaRPr lang="de-DE" sz="1200" dirty="0"/>
          </a:p>
        </p:txBody>
      </p:sp>
      <p:sp>
        <p:nvSpPr>
          <p:cNvPr id="45" name="Rechteck 44"/>
          <p:cNvSpPr/>
          <p:nvPr/>
        </p:nvSpPr>
        <p:spPr>
          <a:xfrm>
            <a:off x="7211372" y="2852936"/>
            <a:ext cx="1053118" cy="646331"/>
          </a:xfrm>
          <a:prstGeom prst="rect">
            <a:avLst/>
          </a:prstGeom>
        </p:spPr>
        <p:txBody>
          <a:bodyPr wrap="none">
            <a:spAutoFit/>
          </a:bodyPr>
          <a:lstStyle/>
          <a:p>
            <a:pPr algn="l"/>
            <a:r>
              <a:rPr lang="de-DE" sz="1200" dirty="0" smtClean="0"/>
              <a:t>Irgendeine</a:t>
            </a:r>
            <a:br>
              <a:rPr lang="de-DE" sz="1200" dirty="0" smtClean="0"/>
            </a:br>
            <a:r>
              <a:rPr lang="de-DE" sz="1200" dirty="0" smtClean="0">
                <a:solidFill>
                  <a:srgbClr val="FF0000"/>
                </a:solidFill>
              </a:rPr>
              <a:t>ganz andere </a:t>
            </a:r>
            <a:br>
              <a:rPr lang="de-DE" sz="1200" dirty="0" smtClean="0">
                <a:solidFill>
                  <a:srgbClr val="FF0000"/>
                </a:solidFill>
              </a:rPr>
            </a:br>
            <a:r>
              <a:rPr lang="de-DE" sz="1200" dirty="0" smtClean="0">
                <a:solidFill>
                  <a:srgbClr val="FF0000"/>
                </a:solidFill>
              </a:rPr>
              <a:t>Änderung</a:t>
            </a:r>
          </a:p>
        </p:txBody>
      </p:sp>
      <p:sp>
        <p:nvSpPr>
          <p:cNvPr id="46" name="Textfeld 45"/>
          <p:cNvSpPr txBox="1"/>
          <p:nvPr/>
        </p:nvSpPr>
        <p:spPr>
          <a:xfrm>
            <a:off x="6372200" y="2480914"/>
            <a:ext cx="936104" cy="216024"/>
          </a:xfrm>
          <a:prstGeom prst="rect">
            <a:avLst/>
          </a:prstGeom>
          <a:noFill/>
        </p:spPr>
        <p:txBody>
          <a:bodyPr wrap="square" rtlCol="0" anchor="ctr" anchorCtr="1">
            <a:noAutofit/>
          </a:bodyPr>
          <a:lstStyle/>
          <a:p>
            <a:r>
              <a:rPr lang="de-DE" sz="1100" dirty="0" smtClean="0"/>
              <a:t>Name</a:t>
            </a:r>
            <a:endParaRPr lang="de-DE" sz="1100" dirty="0"/>
          </a:p>
        </p:txBody>
      </p:sp>
      <p:sp>
        <p:nvSpPr>
          <p:cNvPr id="47" name="Rechteck 46"/>
          <p:cNvSpPr/>
          <p:nvPr/>
        </p:nvSpPr>
        <p:spPr bwMode="auto">
          <a:xfrm>
            <a:off x="7236296" y="2492896"/>
            <a:ext cx="1368152" cy="21602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48" name="Rechteck 47"/>
          <p:cNvSpPr/>
          <p:nvPr/>
        </p:nvSpPr>
        <p:spPr>
          <a:xfrm>
            <a:off x="7240706" y="2468932"/>
            <a:ext cx="1253919" cy="276999"/>
          </a:xfrm>
          <a:prstGeom prst="rect">
            <a:avLst/>
          </a:prstGeom>
        </p:spPr>
        <p:txBody>
          <a:bodyPr wrap="none">
            <a:spAutoFit/>
          </a:bodyPr>
          <a:lstStyle/>
          <a:p>
            <a:r>
              <a:rPr lang="de-DE" sz="1200" dirty="0" err="1" smtClean="0"/>
              <a:t>IrgendeinArtikel</a:t>
            </a:r>
            <a:endParaRPr lang="de-DE" sz="1200" dirty="0"/>
          </a:p>
        </p:txBody>
      </p:sp>
      <p:cxnSp>
        <p:nvCxnSpPr>
          <p:cNvPr id="51" name="Gerade Verbindung mit Pfeil 50"/>
          <p:cNvCxnSpPr/>
          <p:nvPr/>
        </p:nvCxnSpPr>
        <p:spPr bwMode="auto">
          <a:xfrm flipV="1">
            <a:off x="5076056" y="3573016"/>
            <a:ext cx="1656184" cy="1872208"/>
          </a:xfrm>
          <a:prstGeom prst="straightConnector1">
            <a:avLst/>
          </a:prstGeom>
          <a:solidFill>
            <a:schemeClr val="accent1"/>
          </a:solidFill>
          <a:ln w="38100" cap="flat" cmpd="sng" algn="ctr">
            <a:solidFill>
              <a:srgbClr val="00CC99"/>
            </a:solidFill>
            <a:prstDash val="solid"/>
            <a:round/>
            <a:headEnd type="arrow" w="med" len="med"/>
            <a:tailEnd type="none"/>
          </a:ln>
          <a:effectLst/>
        </p:spPr>
      </p:cxnSp>
      <p:sp>
        <p:nvSpPr>
          <p:cNvPr id="53" name="Rechteck 52"/>
          <p:cNvSpPr/>
          <p:nvPr/>
        </p:nvSpPr>
        <p:spPr>
          <a:xfrm>
            <a:off x="5436096" y="5085184"/>
            <a:ext cx="1625627" cy="276999"/>
          </a:xfrm>
          <a:prstGeom prst="rect">
            <a:avLst/>
          </a:prstGeom>
        </p:spPr>
        <p:txBody>
          <a:bodyPr wrap="none">
            <a:spAutoFit/>
          </a:bodyPr>
          <a:lstStyle/>
          <a:p>
            <a:r>
              <a:rPr lang="de-DE" sz="1200" i="1" dirty="0" smtClean="0"/>
              <a:t>Datensatz schreiben</a:t>
            </a:r>
            <a:endParaRPr lang="de-DE" sz="1200" i="1" dirty="0"/>
          </a:p>
        </p:txBody>
      </p:sp>
      <p:sp>
        <p:nvSpPr>
          <p:cNvPr id="54" name="Rechteck 53"/>
          <p:cNvSpPr/>
          <p:nvPr/>
        </p:nvSpPr>
        <p:spPr>
          <a:xfrm>
            <a:off x="5508104" y="6021288"/>
            <a:ext cx="3456384" cy="646331"/>
          </a:xfrm>
          <a:prstGeom prst="rect">
            <a:avLst/>
          </a:prstGeom>
          <a:ln>
            <a:solidFill>
              <a:schemeClr val="tx1"/>
            </a:solidFill>
          </a:ln>
        </p:spPr>
        <p:txBody>
          <a:bodyPr wrap="square">
            <a:spAutoFit/>
          </a:bodyPr>
          <a:lstStyle/>
          <a:p>
            <a:pPr algn="l"/>
            <a:r>
              <a:rPr lang="de-DE" sz="1200" b="1" dirty="0" smtClean="0"/>
              <a:t>Datensatz in DB</a:t>
            </a:r>
            <a:br>
              <a:rPr lang="de-DE" sz="1200" b="1" dirty="0" smtClean="0"/>
            </a:br>
            <a:r>
              <a:rPr lang="de-DE" sz="1200" dirty="0" smtClean="0">
                <a:solidFill>
                  <a:srgbClr val="FF0000"/>
                </a:solidFill>
              </a:rPr>
              <a:t>42, </a:t>
            </a:r>
            <a:r>
              <a:rPr lang="de-DE" sz="1200" dirty="0" err="1" smtClean="0">
                <a:solidFill>
                  <a:srgbClr val="FF0000"/>
                </a:solidFill>
              </a:rPr>
              <a:t>IrgendeinArtikel</a:t>
            </a:r>
            <a:r>
              <a:rPr lang="de-DE" sz="1200" dirty="0" smtClean="0">
                <a:solidFill>
                  <a:srgbClr val="FF0000"/>
                </a:solidFill>
              </a:rPr>
              <a:t>, Irgendeine ganz andere Änderung</a:t>
            </a:r>
          </a:p>
        </p:txBody>
      </p:sp>
      <p:sp>
        <p:nvSpPr>
          <p:cNvPr id="6" name="Rechteck 5"/>
          <p:cNvSpPr/>
          <p:nvPr/>
        </p:nvSpPr>
        <p:spPr bwMode="auto">
          <a:xfrm>
            <a:off x="2915816" y="3933056"/>
            <a:ext cx="3600400" cy="1080120"/>
          </a:xfrm>
          <a:prstGeom prst="rect">
            <a:avLst/>
          </a:prstGeom>
          <a:gradFill flip="none" rotWithShape="1">
            <a:gsLst>
              <a:gs pos="0">
                <a:schemeClr val="accent2">
                  <a:tint val="50000"/>
                  <a:satMod val="300000"/>
                  <a:alpha val="77000"/>
                </a:schemeClr>
              </a:gs>
              <a:gs pos="35000">
                <a:schemeClr val="accent2">
                  <a:tint val="37000"/>
                  <a:satMod val="300000"/>
                  <a:alpha val="77000"/>
                </a:schemeClr>
              </a:gs>
              <a:gs pos="100000">
                <a:schemeClr val="accent2">
                  <a:tint val="15000"/>
                  <a:satMod val="350000"/>
                  <a:alpha val="77000"/>
                </a:schemeClr>
              </a:gs>
            </a:gsLst>
            <a:lin ang="16200000" scaled="1"/>
            <a:tileRect/>
          </a:gra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de-DE" sz="1600" b="0" i="0" u="none" strike="noStrike" cap="none" normalizeH="0" baseline="0" dirty="0" smtClean="0">
                <a:ln>
                  <a:noFill/>
                </a:ln>
                <a:solidFill>
                  <a:schemeClr val="tx1"/>
                </a:solidFill>
                <a:effectLst/>
                <a:latin typeface="Arial" charset="0"/>
              </a:rPr>
              <a:t>Anwendungskern</a:t>
            </a:r>
            <a:endParaRPr kumimoji="0" lang="de-DE" sz="700" b="0" i="0" u="none" strike="noStrike" cap="none" normalizeH="0" baseline="0" dirty="0" smtClean="0">
              <a:ln>
                <a:noFill/>
              </a:ln>
              <a:solidFill>
                <a:schemeClr val="tx1"/>
              </a:solidFill>
              <a:effectLst/>
              <a:latin typeface="Arial" charset="0"/>
            </a:endParaRPr>
          </a:p>
        </p:txBody>
      </p:sp>
      <p:sp>
        <p:nvSpPr>
          <p:cNvPr id="5" name="Rechteck 4"/>
          <p:cNvSpPr/>
          <p:nvPr/>
        </p:nvSpPr>
        <p:spPr>
          <a:xfrm>
            <a:off x="7445081" y="4806109"/>
            <a:ext cx="1519407" cy="369332"/>
          </a:xfrm>
          <a:prstGeom prst="rect">
            <a:avLst/>
          </a:prstGeom>
        </p:spPr>
        <p:txBody>
          <a:bodyPr wrap="square">
            <a:spAutoFit/>
          </a:bodyPr>
          <a:lstStyle/>
          <a:p>
            <a:r>
              <a:rPr lang="de-DE" dirty="0" smtClean="0">
                <a:solidFill>
                  <a:srgbClr val="FF0000"/>
                </a:solidFill>
              </a:rPr>
              <a:t>Lost Update</a:t>
            </a:r>
            <a:endParaRPr lang="de-DE" dirty="0"/>
          </a:p>
        </p:txBody>
      </p:sp>
      <p:sp>
        <p:nvSpPr>
          <p:cNvPr id="17" name="Gewitterblitz 16"/>
          <p:cNvSpPr/>
          <p:nvPr/>
        </p:nvSpPr>
        <p:spPr bwMode="auto">
          <a:xfrm>
            <a:off x="7020272" y="4725144"/>
            <a:ext cx="648072" cy="720080"/>
          </a:xfrm>
          <a:prstGeom prst="lightningBol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406225126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Stand der Datenbank-Technik</a:t>
            </a:r>
            <a:endParaRPr lang="de-DE" dirty="0"/>
          </a:p>
        </p:txBody>
      </p:sp>
      <p:sp>
        <p:nvSpPr>
          <p:cNvPr id="3" name="Inhaltsplatzhalter 2"/>
          <p:cNvSpPr>
            <a:spLocks noGrp="1"/>
          </p:cNvSpPr>
          <p:nvPr>
            <p:ph idx="1"/>
          </p:nvPr>
        </p:nvSpPr>
        <p:spPr/>
        <p:txBody>
          <a:bodyPr/>
          <a:lstStyle/>
          <a:p>
            <a:r>
              <a:rPr lang="de-DE" dirty="0" smtClean="0"/>
              <a:t>Der Wert relationaler Datenbanken</a:t>
            </a:r>
          </a:p>
          <a:p>
            <a:r>
              <a:rPr lang="de-DE" b="1" dirty="0" smtClean="0"/>
              <a:t>Sehr erfolgreich</a:t>
            </a:r>
            <a:r>
              <a:rPr lang="de-DE" dirty="0" smtClean="0"/>
              <a:t> im Einsatz seit über 20 Jahren</a:t>
            </a:r>
          </a:p>
          <a:p>
            <a:r>
              <a:rPr lang="de-DE" dirty="0" smtClean="0"/>
              <a:t>Bieten</a:t>
            </a:r>
          </a:p>
          <a:p>
            <a:pPr lvl="1"/>
            <a:r>
              <a:rPr lang="de-DE" b="1" dirty="0" smtClean="0"/>
              <a:t>Persistente Daten</a:t>
            </a:r>
          </a:p>
          <a:p>
            <a:pPr lvl="2"/>
            <a:r>
              <a:rPr lang="de-DE" dirty="0" smtClean="0"/>
              <a:t>Große Menge, Abstraktion von physikalischem/internen Schema</a:t>
            </a:r>
          </a:p>
          <a:p>
            <a:pPr lvl="1"/>
            <a:r>
              <a:rPr lang="de-DE" b="1" dirty="0" smtClean="0"/>
              <a:t>Nebenläufigkeit</a:t>
            </a:r>
            <a:r>
              <a:rPr lang="de-DE" dirty="0" smtClean="0"/>
              <a:t> („</a:t>
            </a:r>
            <a:r>
              <a:rPr lang="de-DE" dirty="0" err="1" smtClean="0"/>
              <a:t>Concurrency</a:t>
            </a:r>
            <a:r>
              <a:rPr lang="de-DE" dirty="0" smtClean="0"/>
              <a:t>“)</a:t>
            </a:r>
          </a:p>
          <a:p>
            <a:pPr lvl="2"/>
            <a:r>
              <a:rPr lang="de-DE" dirty="0" smtClean="0"/>
              <a:t>Transaktionen, ACID</a:t>
            </a:r>
          </a:p>
          <a:p>
            <a:pPr lvl="1"/>
            <a:r>
              <a:rPr lang="de-DE" b="1" dirty="0" smtClean="0"/>
              <a:t>Integration</a:t>
            </a:r>
            <a:r>
              <a:rPr lang="de-DE" dirty="0" smtClean="0"/>
              <a:t>: „</a:t>
            </a:r>
            <a:r>
              <a:rPr lang="de-DE" dirty="0" err="1" smtClean="0"/>
              <a:t>shared</a:t>
            </a:r>
            <a:r>
              <a:rPr lang="de-DE" dirty="0" smtClean="0"/>
              <a:t> </a:t>
            </a:r>
            <a:r>
              <a:rPr lang="de-DE" dirty="0" err="1" smtClean="0"/>
              <a:t>database</a:t>
            </a:r>
            <a:r>
              <a:rPr lang="de-DE" dirty="0" smtClean="0"/>
              <a:t> </a:t>
            </a:r>
            <a:r>
              <a:rPr lang="de-DE" dirty="0" err="1" smtClean="0"/>
              <a:t>integration</a:t>
            </a:r>
            <a:r>
              <a:rPr lang="de-DE" dirty="0" smtClean="0"/>
              <a:t>“</a:t>
            </a:r>
          </a:p>
          <a:p>
            <a:pPr lvl="1"/>
            <a:r>
              <a:rPr lang="de-DE" b="1" dirty="0" smtClean="0"/>
              <a:t>Standard</a:t>
            </a:r>
          </a:p>
          <a:p>
            <a:pPr lvl="2"/>
            <a:r>
              <a:rPr lang="de-DE" dirty="0" smtClean="0"/>
              <a:t>Relationales Modell (simpel!)</a:t>
            </a:r>
          </a:p>
          <a:p>
            <a:pPr lvl="2"/>
            <a:r>
              <a:rPr lang="de-DE" dirty="0" smtClean="0"/>
              <a:t>Standardsprache SQL DDL/DML</a:t>
            </a:r>
          </a:p>
          <a:p>
            <a:pPr lvl="1"/>
            <a:r>
              <a:rPr lang="de-DE" dirty="0" smtClean="0"/>
              <a:t>Werden </a:t>
            </a:r>
            <a:r>
              <a:rPr lang="de-DE" b="1" dirty="0" smtClean="0"/>
              <a:t>auch in Zukunft </a:t>
            </a:r>
            <a:r>
              <a:rPr lang="de-DE" dirty="0" smtClean="0"/>
              <a:t>eine dominierende Rolle spielen</a:t>
            </a:r>
            <a:endParaRPr lang="de-DE" dirty="0"/>
          </a:p>
        </p:txBody>
      </p:sp>
    </p:spTree>
    <p:extLst>
      <p:ext uri="{BB962C8B-B14F-4D97-AF65-F5344CB8AC3E}">
        <p14:creationId xmlns:p14="http://schemas.microsoft.com/office/powerpoint/2010/main" val="1181800821"/>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idx="1"/>
          </p:nvPr>
        </p:nvSpPr>
        <p:spPr>
          <a:xfrm>
            <a:off x="395536" y="1772816"/>
            <a:ext cx="8424936" cy="4464496"/>
          </a:xfrm>
        </p:spPr>
        <p:txBody>
          <a:bodyPr>
            <a:normAutofit fontScale="92500" lnSpcReduction="20000"/>
          </a:bodyPr>
          <a:lstStyle/>
          <a:p>
            <a:r>
              <a:rPr lang="de-DE" b="1" dirty="0" smtClean="0">
                <a:solidFill>
                  <a:schemeClr val="bg1">
                    <a:lumMod val="50000"/>
                  </a:schemeClr>
                </a:solidFill>
                <a:cs typeface="Times New Roman" pitchFamily="18" charset="0"/>
              </a:rPr>
              <a:t>Pessimistische Synchronisation</a:t>
            </a:r>
          </a:p>
          <a:p>
            <a:pPr lvl="1"/>
            <a:r>
              <a:rPr lang="de-DE" dirty="0" smtClean="0">
                <a:solidFill>
                  <a:schemeClr val="bg1">
                    <a:lumMod val="50000"/>
                  </a:schemeClr>
                </a:solidFill>
                <a:cs typeface="Times New Roman" pitchFamily="18" charset="0"/>
              </a:rPr>
              <a:t>= Sperren!</a:t>
            </a:r>
          </a:p>
          <a:p>
            <a:pPr lvl="1"/>
            <a:r>
              <a:rPr lang="de-DE" dirty="0" smtClean="0">
                <a:solidFill>
                  <a:schemeClr val="bg1">
                    <a:lumMod val="50000"/>
                  </a:schemeClr>
                </a:solidFill>
                <a:cs typeface="Times New Roman" pitchFamily="18" charset="0"/>
              </a:rPr>
              <a:t>Annahme: Konflikte häufig</a:t>
            </a:r>
          </a:p>
          <a:p>
            <a:pPr lvl="1"/>
            <a:r>
              <a:rPr lang="de-DE" dirty="0" smtClean="0">
                <a:solidFill>
                  <a:schemeClr val="bg1">
                    <a:lumMod val="50000"/>
                  </a:schemeClr>
                </a:solidFill>
                <a:cs typeface="Times New Roman" pitchFamily="18" charset="0"/>
              </a:rPr>
              <a:t>Ok für kurze Transaktionen</a:t>
            </a:r>
          </a:p>
          <a:p>
            <a:pPr lvl="1"/>
            <a:r>
              <a:rPr lang="de-DE" dirty="0" smtClean="0">
                <a:solidFill>
                  <a:schemeClr val="bg1">
                    <a:lumMod val="50000"/>
                  </a:schemeClr>
                </a:solidFill>
                <a:cs typeface="Times New Roman" pitchFamily="18" charset="0"/>
              </a:rPr>
              <a:t>Nicht akzeptabel für lange Transaktionen (siehe Editierdialog im Beispiel!)</a:t>
            </a:r>
          </a:p>
          <a:p>
            <a:r>
              <a:rPr lang="de-DE" b="1" dirty="0" smtClean="0">
                <a:cs typeface="Times New Roman" pitchFamily="18" charset="0"/>
              </a:rPr>
              <a:t>Optimistische Synchronisation</a:t>
            </a:r>
          </a:p>
          <a:p>
            <a:pPr lvl="1"/>
            <a:r>
              <a:rPr lang="de-DE" dirty="0" smtClean="0">
                <a:cs typeface="Times New Roman" pitchFamily="18" charset="0"/>
              </a:rPr>
              <a:t>= </a:t>
            </a:r>
            <a:r>
              <a:rPr lang="de-DE" dirty="0" err="1" smtClean="0">
                <a:cs typeface="Times New Roman" pitchFamily="18" charset="0"/>
              </a:rPr>
              <a:t>Versionierung</a:t>
            </a:r>
            <a:r>
              <a:rPr lang="de-DE" dirty="0" smtClean="0">
                <a:cs typeface="Times New Roman" pitchFamily="18" charset="0"/>
              </a:rPr>
              <a:t> von Datensätzen (über </a:t>
            </a:r>
            <a:r>
              <a:rPr lang="de-DE" dirty="0" err="1" smtClean="0">
                <a:cs typeface="Times New Roman" pitchFamily="18" charset="0"/>
              </a:rPr>
              <a:t>Timestamp</a:t>
            </a:r>
            <a:r>
              <a:rPr lang="de-DE" dirty="0" smtClean="0">
                <a:cs typeface="Times New Roman" pitchFamily="18" charset="0"/>
              </a:rPr>
              <a:t> oder Updatezähler)</a:t>
            </a:r>
          </a:p>
          <a:p>
            <a:pPr lvl="1"/>
            <a:r>
              <a:rPr lang="de-DE" dirty="0" smtClean="0">
                <a:cs typeface="Times New Roman" pitchFamily="18" charset="0"/>
              </a:rPr>
              <a:t>Annahme: Konflikte sind eher selten (z.B. dass zwei Bearbeiter zur selben Zeit denselben Datensatz editieren)</a:t>
            </a:r>
          </a:p>
          <a:p>
            <a:pPr lvl="1"/>
            <a:r>
              <a:rPr lang="de-DE" dirty="0" smtClean="0">
                <a:cs typeface="Times New Roman" pitchFamily="18" charset="0"/>
              </a:rPr>
              <a:t>Prüfen bei UPDATE, ob die Datensatz-Version in der DB noch den alten Zählerwert hat</a:t>
            </a:r>
          </a:p>
          <a:p>
            <a:pPr lvl="2"/>
            <a:r>
              <a:rPr lang="de-DE" dirty="0" smtClean="0">
                <a:cs typeface="Times New Roman" pitchFamily="18" charset="0"/>
              </a:rPr>
              <a:t>wenn ja -&gt; schreiben und Zähler erhöhen</a:t>
            </a:r>
          </a:p>
          <a:p>
            <a:pPr lvl="2"/>
            <a:r>
              <a:rPr lang="de-DE" dirty="0" smtClean="0">
                <a:cs typeface="Times New Roman" pitchFamily="18" charset="0"/>
              </a:rPr>
              <a:t>wenn nein -&gt; Konflikt, Schreibvorgang abweisen, Anwender hat Pech gehabt</a:t>
            </a:r>
          </a:p>
          <a:p>
            <a:pPr lvl="1"/>
            <a:r>
              <a:rPr lang="de-DE" dirty="0" smtClean="0">
                <a:cs typeface="Times New Roman" pitchFamily="18" charset="0"/>
              </a:rPr>
              <a:t>„Optimistisches Sperren/</a:t>
            </a:r>
            <a:r>
              <a:rPr lang="de-DE" dirty="0" err="1" smtClean="0">
                <a:cs typeface="Times New Roman" pitchFamily="18" charset="0"/>
              </a:rPr>
              <a:t>Locking</a:t>
            </a:r>
            <a:r>
              <a:rPr lang="de-DE" dirty="0" smtClean="0">
                <a:cs typeface="Times New Roman" pitchFamily="18" charset="0"/>
              </a:rPr>
              <a:t>“ als Begriff ist irreführend</a:t>
            </a:r>
          </a:p>
          <a:p>
            <a:endParaRPr lang="de-DE" dirty="0" smtClean="0">
              <a:cs typeface="Times New Roman" pitchFamily="18" charset="0"/>
            </a:endParaRPr>
          </a:p>
          <a:p>
            <a:endParaRPr lang="de-DE" dirty="0" smtClean="0">
              <a:cs typeface="Times New Roman" pitchFamily="18" charset="0"/>
            </a:endParaRPr>
          </a:p>
          <a:p>
            <a:endParaRPr lang="de-DE" dirty="0" smtClean="0">
              <a:cs typeface="Times New Roman" pitchFamily="18" charset="0"/>
            </a:endParaRPr>
          </a:p>
          <a:p>
            <a:endParaRPr lang="de-DE" dirty="0" smtClean="0">
              <a:cs typeface="Times New Roman" pitchFamily="18" charset="0"/>
            </a:endParaRPr>
          </a:p>
          <a:p>
            <a:endParaRPr lang="de-DE" dirty="0" smtClean="0">
              <a:cs typeface="Times New Roman" pitchFamily="18" charset="0"/>
            </a:endParaRPr>
          </a:p>
          <a:p>
            <a:endParaRPr lang="de-DE" dirty="0" smtClean="0">
              <a:cs typeface="Times New Roman" pitchFamily="18" charset="0"/>
            </a:endParaRPr>
          </a:p>
          <a:p>
            <a:endParaRPr lang="de-DE" dirty="0" smtClean="0">
              <a:cs typeface="Times New Roman" pitchFamily="18" charset="0"/>
            </a:endParaRPr>
          </a:p>
          <a:p>
            <a:endParaRPr lang="de-DE" dirty="0" smtClean="0">
              <a:cs typeface="Times New Roman" pitchFamily="18" charset="0"/>
            </a:endParaRPr>
          </a:p>
          <a:p>
            <a:endParaRPr lang="de-DE" dirty="0" smtClean="0">
              <a:cs typeface="Times New Roman" pitchFamily="18" charset="0"/>
            </a:endParaRPr>
          </a:p>
          <a:p>
            <a:endParaRPr lang="de-DE" dirty="0" smtClean="0">
              <a:cs typeface="Times New Roman" pitchFamily="18" charset="0"/>
            </a:endParaRPr>
          </a:p>
          <a:p>
            <a:pPr>
              <a:lnSpc>
                <a:spcPct val="90000"/>
              </a:lnSpc>
            </a:pPr>
            <a:endParaRPr lang="de-DE" dirty="0" smtClean="0">
              <a:cs typeface="Times New Roman" pitchFamily="18" charset="0"/>
            </a:endParaRPr>
          </a:p>
          <a:p>
            <a:pPr>
              <a:lnSpc>
                <a:spcPct val="90000"/>
              </a:lnSpc>
            </a:pPr>
            <a:endParaRPr lang="de-DE" dirty="0" smtClean="0">
              <a:cs typeface="Times New Roman" pitchFamily="18" charset="0"/>
            </a:endParaRPr>
          </a:p>
        </p:txBody>
      </p:sp>
      <p:sp>
        <p:nvSpPr>
          <p:cNvPr id="2" name="Titel 1"/>
          <p:cNvSpPr>
            <a:spLocks noGrp="1"/>
          </p:cNvSpPr>
          <p:nvPr>
            <p:ph type="title"/>
          </p:nvPr>
        </p:nvSpPr>
        <p:spPr/>
        <p:txBody>
          <a:bodyPr/>
          <a:lstStyle/>
          <a:p>
            <a:r>
              <a:rPr lang="de-DE" dirty="0"/>
              <a:t>Lösungsmöglichkeiten</a:t>
            </a:r>
          </a:p>
        </p:txBody>
      </p:sp>
    </p:spTree>
    <p:extLst>
      <p:ext uri="{BB962C8B-B14F-4D97-AF65-F5344CB8AC3E}">
        <p14:creationId xmlns:p14="http://schemas.microsoft.com/office/powerpoint/2010/main" val="136127216"/>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Optimistische Synchronisation</a:t>
            </a:r>
          </a:p>
        </p:txBody>
      </p:sp>
      <p:sp>
        <p:nvSpPr>
          <p:cNvPr id="7" name="Zylinder 6"/>
          <p:cNvSpPr/>
          <p:nvPr/>
        </p:nvSpPr>
        <p:spPr bwMode="auto">
          <a:xfrm>
            <a:off x="3995936" y="5157192"/>
            <a:ext cx="1440160" cy="1440160"/>
          </a:xfrm>
          <a:prstGeom prst="can">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de-DE" sz="2000" b="0" i="0" u="none" strike="noStrike" cap="none" normalizeH="0" baseline="0" dirty="0" smtClean="0">
                <a:ln>
                  <a:noFill/>
                </a:ln>
                <a:solidFill>
                  <a:schemeClr val="tx1"/>
                </a:solidFill>
                <a:effectLst/>
                <a:latin typeface="Arial" charset="0"/>
              </a:rPr>
              <a:t>DB</a:t>
            </a:r>
          </a:p>
        </p:txBody>
      </p:sp>
      <p:sp>
        <p:nvSpPr>
          <p:cNvPr id="8" name="Rechteck 7"/>
          <p:cNvSpPr/>
          <p:nvPr/>
        </p:nvSpPr>
        <p:spPr bwMode="auto">
          <a:xfrm>
            <a:off x="1475656" y="1700808"/>
            <a:ext cx="2592288" cy="216024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9" name="Rechteck 8"/>
          <p:cNvSpPr/>
          <p:nvPr/>
        </p:nvSpPr>
        <p:spPr bwMode="auto">
          <a:xfrm>
            <a:off x="2915816" y="3573016"/>
            <a:ext cx="1008112" cy="21602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de-DE" sz="700" b="0" i="0" u="none" strike="noStrike" cap="none" normalizeH="0" baseline="0" dirty="0" smtClean="0">
                <a:ln>
                  <a:noFill/>
                </a:ln>
                <a:solidFill>
                  <a:schemeClr val="tx1"/>
                </a:solidFill>
                <a:effectLst/>
                <a:latin typeface="Arial" charset="0"/>
              </a:rPr>
              <a:t>Speichern</a:t>
            </a:r>
          </a:p>
        </p:txBody>
      </p:sp>
      <p:sp>
        <p:nvSpPr>
          <p:cNvPr id="10" name="Textfeld 9"/>
          <p:cNvSpPr txBox="1"/>
          <p:nvPr/>
        </p:nvSpPr>
        <p:spPr>
          <a:xfrm>
            <a:off x="1619672" y="2144838"/>
            <a:ext cx="936104" cy="216024"/>
          </a:xfrm>
          <a:prstGeom prst="rect">
            <a:avLst/>
          </a:prstGeom>
          <a:noFill/>
        </p:spPr>
        <p:txBody>
          <a:bodyPr wrap="square" rtlCol="0" anchor="ctr" anchorCtr="1">
            <a:noAutofit/>
          </a:bodyPr>
          <a:lstStyle/>
          <a:p>
            <a:r>
              <a:rPr lang="de-DE" sz="1100" dirty="0" smtClean="0"/>
              <a:t>Nr.</a:t>
            </a:r>
            <a:endParaRPr lang="de-DE" sz="1100" dirty="0"/>
          </a:p>
        </p:txBody>
      </p:sp>
      <p:sp>
        <p:nvSpPr>
          <p:cNvPr id="11" name="Rechteck 10"/>
          <p:cNvSpPr/>
          <p:nvPr/>
        </p:nvSpPr>
        <p:spPr bwMode="auto">
          <a:xfrm>
            <a:off x="2483768" y="2852936"/>
            <a:ext cx="1368152" cy="57606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12" name="Textfeld 11"/>
          <p:cNvSpPr txBox="1"/>
          <p:nvPr/>
        </p:nvSpPr>
        <p:spPr>
          <a:xfrm>
            <a:off x="1511724" y="2828972"/>
            <a:ext cx="1008112" cy="216024"/>
          </a:xfrm>
          <a:prstGeom prst="rect">
            <a:avLst/>
          </a:prstGeom>
          <a:noFill/>
        </p:spPr>
        <p:txBody>
          <a:bodyPr wrap="square" rtlCol="0" anchor="ctr" anchorCtr="1">
            <a:noAutofit/>
          </a:bodyPr>
          <a:lstStyle/>
          <a:p>
            <a:r>
              <a:rPr lang="de-DE" sz="1050" dirty="0" smtClean="0"/>
              <a:t>Beschreibung</a:t>
            </a:r>
            <a:endParaRPr lang="de-DE" sz="1050" dirty="0"/>
          </a:p>
        </p:txBody>
      </p:sp>
      <p:sp>
        <p:nvSpPr>
          <p:cNvPr id="13" name="Textfeld 12"/>
          <p:cNvSpPr txBox="1"/>
          <p:nvPr/>
        </p:nvSpPr>
        <p:spPr>
          <a:xfrm>
            <a:off x="1691680" y="1772816"/>
            <a:ext cx="2232248" cy="216024"/>
          </a:xfrm>
          <a:prstGeom prst="rect">
            <a:avLst/>
          </a:prstGeom>
          <a:noFill/>
        </p:spPr>
        <p:txBody>
          <a:bodyPr wrap="square" rtlCol="0" anchor="ctr" anchorCtr="1">
            <a:noAutofit/>
          </a:bodyPr>
          <a:lstStyle/>
          <a:p>
            <a:r>
              <a:rPr lang="de-DE" sz="1200" dirty="0" smtClean="0"/>
              <a:t>Artikelstammdaten</a:t>
            </a:r>
            <a:endParaRPr lang="de-DE" sz="1200" dirty="0"/>
          </a:p>
        </p:txBody>
      </p:sp>
      <p:sp>
        <p:nvSpPr>
          <p:cNvPr id="14" name="Rechteck 13"/>
          <p:cNvSpPr/>
          <p:nvPr/>
        </p:nvSpPr>
        <p:spPr bwMode="auto">
          <a:xfrm>
            <a:off x="2483768" y="2156820"/>
            <a:ext cx="1368152" cy="21602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15" name="Rechteck 14"/>
          <p:cNvSpPr/>
          <p:nvPr/>
        </p:nvSpPr>
        <p:spPr>
          <a:xfrm>
            <a:off x="2483768" y="2132856"/>
            <a:ext cx="355837" cy="276999"/>
          </a:xfrm>
          <a:prstGeom prst="rect">
            <a:avLst/>
          </a:prstGeom>
        </p:spPr>
        <p:txBody>
          <a:bodyPr wrap="none">
            <a:spAutoFit/>
          </a:bodyPr>
          <a:lstStyle/>
          <a:p>
            <a:r>
              <a:rPr lang="de-DE" sz="1200" dirty="0" smtClean="0"/>
              <a:t>42</a:t>
            </a:r>
            <a:endParaRPr lang="de-DE" sz="1200" dirty="0"/>
          </a:p>
        </p:txBody>
      </p:sp>
      <p:sp>
        <p:nvSpPr>
          <p:cNvPr id="16" name="Rechteck 15"/>
          <p:cNvSpPr/>
          <p:nvPr/>
        </p:nvSpPr>
        <p:spPr>
          <a:xfrm>
            <a:off x="2458844" y="2852936"/>
            <a:ext cx="1125729" cy="461665"/>
          </a:xfrm>
          <a:prstGeom prst="rect">
            <a:avLst/>
          </a:prstGeom>
        </p:spPr>
        <p:txBody>
          <a:bodyPr wrap="none">
            <a:spAutoFit/>
          </a:bodyPr>
          <a:lstStyle/>
          <a:p>
            <a:pPr algn="l"/>
            <a:r>
              <a:rPr lang="de-DE" sz="1200" dirty="0" smtClean="0"/>
              <a:t>Irgendeine</a:t>
            </a:r>
            <a:br>
              <a:rPr lang="de-DE" sz="1200" dirty="0" smtClean="0"/>
            </a:br>
            <a:r>
              <a:rPr lang="de-DE" sz="1200" dirty="0" smtClean="0"/>
              <a:t>Beschreibung</a:t>
            </a:r>
          </a:p>
        </p:txBody>
      </p:sp>
      <p:pic>
        <p:nvPicPr>
          <p:cNvPr id="26" name="Bild 25"/>
          <p:cNvPicPr>
            <a:picLocks noChangeAspect="1"/>
          </p:cNvPicPr>
          <p:nvPr/>
        </p:nvPicPr>
        <p:blipFill>
          <a:blip r:embed="rId2"/>
          <a:stretch>
            <a:fillRect/>
          </a:stretch>
        </p:blipFill>
        <p:spPr>
          <a:xfrm flipH="1">
            <a:off x="5076056" y="2276872"/>
            <a:ext cx="969144" cy="969144"/>
          </a:xfrm>
          <a:prstGeom prst="rect">
            <a:avLst/>
          </a:prstGeom>
        </p:spPr>
      </p:pic>
      <p:pic>
        <p:nvPicPr>
          <p:cNvPr id="27" name="Bild 26"/>
          <p:cNvPicPr>
            <a:picLocks noChangeAspect="1"/>
          </p:cNvPicPr>
          <p:nvPr/>
        </p:nvPicPr>
        <p:blipFill>
          <a:blip r:embed="rId3"/>
          <a:stretch>
            <a:fillRect/>
          </a:stretch>
        </p:blipFill>
        <p:spPr>
          <a:xfrm>
            <a:off x="323528" y="2276872"/>
            <a:ext cx="1008112" cy="1008112"/>
          </a:xfrm>
          <a:prstGeom prst="rect">
            <a:avLst/>
          </a:prstGeom>
        </p:spPr>
      </p:pic>
      <p:cxnSp>
        <p:nvCxnSpPr>
          <p:cNvPr id="29" name="Gerade Verbindung mit Pfeil 28"/>
          <p:cNvCxnSpPr/>
          <p:nvPr/>
        </p:nvCxnSpPr>
        <p:spPr bwMode="auto">
          <a:xfrm flipV="1">
            <a:off x="5076056" y="3501008"/>
            <a:ext cx="1656184" cy="2016224"/>
          </a:xfrm>
          <a:prstGeom prst="straightConnector1">
            <a:avLst/>
          </a:prstGeom>
          <a:solidFill>
            <a:schemeClr val="accent1"/>
          </a:solidFill>
          <a:ln w="38100" cap="flat" cmpd="sng" algn="ctr">
            <a:solidFill>
              <a:srgbClr val="00CC99"/>
            </a:solidFill>
            <a:prstDash val="solid"/>
            <a:round/>
            <a:headEnd type="none" w="med" len="med"/>
            <a:tailEnd type="arrow"/>
          </a:ln>
          <a:effectLst/>
        </p:spPr>
      </p:cxnSp>
      <p:cxnSp>
        <p:nvCxnSpPr>
          <p:cNvPr id="30" name="Gerade Verbindung mit Pfeil 29"/>
          <p:cNvCxnSpPr/>
          <p:nvPr/>
        </p:nvCxnSpPr>
        <p:spPr bwMode="auto">
          <a:xfrm flipH="1" flipV="1">
            <a:off x="2195736" y="3501008"/>
            <a:ext cx="2232248" cy="2088232"/>
          </a:xfrm>
          <a:prstGeom prst="straightConnector1">
            <a:avLst/>
          </a:prstGeom>
          <a:solidFill>
            <a:schemeClr val="accent1"/>
          </a:solidFill>
          <a:ln w="38100" cap="flat" cmpd="sng" algn="ctr">
            <a:solidFill>
              <a:srgbClr val="00CC99"/>
            </a:solidFill>
            <a:prstDash val="solid"/>
            <a:round/>
            <a:headEnd type="none" w="med" len="med"/>
            <a:tailEnd type="arrow"/>
          </a:ln>
          <a:effectLst/>
        </p:spPr>
      </p:cxnSp>
      <p:sp>
        <p:nvSpPr>
          <p:cNvPr id="32" name="Rechteck 31"/>
          <p:cNvSpPr/>
          <p:nvPr/>
        </p:nvSpPr>
        <p:spPr>
          <a:xfrm>
            <a:off x="5493143" y="5085184"/>
            <a:ext cx="1326266" cy="276999"/>
          </a:xfrm>
          <a:prstGeom prst="rect">
            <a:avLst/>
          </a:prstGeom>
        </p:spPr>
        <p:txBody>
          <a:bodyPr wrap="none">
            <a:spAutoFit/>
          </a:bodyPr>
          <a:lstStyle/>
          <a:p>
            <a:r>
              <a:rPr lang="de-DE" sz="1200" i="1" dirty="0" smtClean="0"/>
              <a:t>Datensatz lesen</a:t>
            </a:r>
            <a:endParaRPr lang="de-DE" sz="1200" i="1" dirty="0"/>
          </a:p>
        </p:txBody>
      </p:sp>
      <p:sp>
        <p:nvSpPr>
          <p:cNvPr id="33" name="Rechteck 32"/>
          <p:cNvSpPr/>
          <p:nvPr/>
        </p:nvSpPr>
        <p:spPr>
          <a:xfrm>
            <a:off x="2717734" y="5085184"/>
            <a:ext cx="1326266" cy="276999"/>
          </a:xfrm>
          <a:prstGeom prst="rect">
            <a:avLst/>
          </a:prstGeom>
        </p:spPr>
        <p:txBody>
          <a:bodyPr wrap="none">
            <a:spAutoFit/>
          </a:bodyPr>
          <a:lstStyle/>
          <a:p>
            <a:r>
              <a:rPr lang="de-DE" sz="1200" i="1" dirty="0" smtClean="0"/>
              <a:t>Datensatz lesen</a:t>
            </a:r>
            <a:endParaRPr lang="de-DE" sz="1200" i="1" dirty="0"/>
          </a:p>
        </p:txBody>
      </p:sp>
      <p:sp>
        <p:nvSpPr>
          <p:cNvPr id="34" name="Textfeld 33"/>
          <p:cNvSpPr txBox="1"/>
          <p:nvPr/>
        </p:nvSpPr>
        <p:spPr>
          <a:xfrm>
            <a:off x="1619672" y="2480914"/>
            <a:ext cx="936104" cy="216024"/>
          </a:xfrm>
          <a:prstGeom prst="rect">
            <a:avLst/>
          </a:prstGeom>
          <a:noFill/>
        </p:spPr>
        <p:txBody>
          <a:bodyPr wrap="square" rtlCol="0" anchor="ctr" anchorCtr="1">
            <a:noAutofit/>
          </a:bodyPr>
          <a:lstStyle/>
          <a:p>
            <a:r>
              <a:rPr lang="de-DE" sz="1100" dirty="0" smtClean="0"/>
              <a:t>Name</a:t>
            </a:r>
            <a:endParaRPr lang="de-DE" sz="1100" dirty="0"/>
          </a:p>
        </p:txBody>
      </p:sp>
      <p:sp>
        <p:nvSpPr>
          <p:cNvPr id="35" name="Rechteck 34"/>
          <p:cNvSpPr/>
          <p:nvPr/>
        </p:nvSpPr>
        <p:spPr bwMode="auto">
          <a:xfrm>
            <a:off x="2483768" y="2492896"/>
            <a:ext cx="1368152" cy="21602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36" name="Rechteck 35"/>
          <p:cNvSpPr/>
          <p:nvPr/>
        </p:nvSpPr>
        <p:spPr>
          <a:xfrm>
            <a:off x="2488178" y="2468932"/>
            <a:ext cx="1253919" cy="276999"/>
          </a:xfrm>
          <a:prstGeom prst="rect">
            <a:avLst/>
          </a:prstGeom>
        </p:spPr>
        <p:txBody>
          <a:bodyPr wrap="none">
            <a:spAutoFit/>
          </a:bodyPr>
          <a:lstStyle/>
          <a:p>
            <a:r>
              <a:rPr lang="de-DE" sz="1200" dirty="0" err="1" smtClean="0"/>
              <a:t>IrgendeinArtikel</a:t>
            </a:r>
            <a:endParaRPr lang="de-DE" sz="1200" dirty="0"/>
          </a:p>
        </p:txBody>
      </p:sp>
      <p:sp>
        <p:nvSpPr>
          <p:cNvPr id="37" name="Rechteck 36"/>
          <p:cNvSpPr/>
          <p:nvPr/>
        </p:nvSpPr>
        <p:spPr bwMode="auto">
          <a:xfrm>
            <a:off x="6228184" y="1700808"/>
            <a:ext cx="2592288" cy="216024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38" name="Rechteck 37"/>
          <p:cNvSpPr/>
          <p:nvPr/>
        </p:nvSpPr>
        <p:spPr bwMode="auto">
          <a:xfrm>
            <a:off x="7668344" y="3573016"/>
            <a:ext cx="1008112" cy="21602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de-DE" sz="700" b="0" i="0" u="none" strike="noStrike" cap="none" normalizeH="0" baseline="0" dirty="0" smtClean="0">
                <a:ln>
                  <a:noFill/>
                </a:ln>
                <a:solidFill>
                  <a:schemeClr val="tx1"/>
                </a:solidFill>
                <a:effectLst/>
                <a:latin typeface="Arial" charset="0"/>
              </a:rPr>
              <a:t>Speichern</a:t>
            </a:r>
          </a:p>
        </p:txBody>
      </p:sp>
      <p:sp>
        <p:nvSpPr>
          <p:cNvPr id="39" name="Textfeld 38"/>
          <p:cNvSpPr txBox="1"/>
          <p:nvPr/>
        </p:nvSpPr>
        <p:spPr>
          <a:xfrm>
            <a:off x="6372200" y="2144838"/>
            <a:ext cx="936104" cy="216024"/>
          </a:xfrm>
          <a:prstGeom prst="rect">
            <a:avLst/>
          </a:prstGeom>
          <a:noFill/>
        </p:spPr>
        <p:txBody>
          <a:bodyPr wrap="square" rtlCol="0" anchor="ctr" anchorCtr="1">
            <a:noAutofit/>
          </a:bodyPr>
          <a:lstStyle/>
          <a:p>
            <a:r>
              <a:rPr lang="de-DE" sz="1100" dirty="0" smtClean="0"/>
              <a:t>Nr.</a:t>
            </a:r>
            <a:endParaRPr lang="de-DE" sz="1100" dirty="0"/>
          </a:p>
        </p:txBody>
      </p:sp>
      <p:sp>
        <p:nvSpPr>
          <p:cNvPr id="40" name="Rechteck 39"/>
          <p:cNvSpPr/>
          <p:nvPr/>
        </p:nvSpPr>
        <p:spPr bwMode="auto">
          <a:xfrm>
            <a:off x="7236296" y="2852936"/>
            <a:ext cx="1368152" cy="57606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41" name="Textfeld 40"/>
          <p:cNvSpPr txBox="1"/>
          <p:nvPr/>
        </p:nvSpPr>
        <p:spPr>
          <a:xfrm>
            <a:off x="6264252" y="2828972"/>
            <a:ext cx="1008112" cy="216024"/>
          </a:xfrm>
          <a:prstGeom prst="rect">
            <a:avLst/>
          </a:prstGeom>
          <a:noFill/>
        </p:spPr>
        <p:txBody>
          <a:bodyPr wrap="square" rtlCol="0" anchor="ctr" anchorCtr="1">
            <a:noAutofit/>
          </a:bodyPr>
          <a:lstStyle/>
          <a:p>
            <a:r>
              <a:rPr lang="de-DE" sz="1050" dirty="0" smtClean="0"/>
              <a:t>Beschreibung</a:t>
            </a:r>
            <a:endParaRPr lang="de-DE" sz="1050" dirty="0"/>
          </a:p>
        </p:txBody>
      </p:sp>
      <p:sp>
        <p:nvSpPr>
          <p:cNvPr id="42" name="Textfeld 41"/>
          <p:cNvSpPr txBox="1"/>
          <p:nvPr/>
        </p:nvSpPr>
        <p:spPr>
          <a:xfrm>
            <a:off x="6444208" y="1772816"/>
            <a:ext cx="2232248" cy="216024"/>
          </a:xfrm>
          <a:prstGeom prst="rect">
            <a:avLst/>
          </a:prstGeom>
          <a:noFill/>
        </p:spPr>
        <p:txBody>
          <a:bodyPr wrap="square" rtlCol="0" anchor="ctr" anchorCtr="1">
            <a:noAutofit/>
          </a:bodyPr>
          <a:lstStyle/>
          <a:p>
            <a:r>
              <a:rPr lang="de-DE" sz="1200" dirty="0" smtClean="0"/>
              <a:t>Artikelstammdaten</a:t>
            </a:r>
            <a:endParaRPr lang="de-DE" sz="1200" dirty="0"/>
          </a:p>
        </p:txBody>
      </p:sp>
      <p:sp>
        <p:nvSpPr>
          <p:cNvPr id="43" name="Rechteck 42"/>
          <p:cNvSpPr/>
          <p:nvPr/>
        </p:nvSpPr>
        <p:spPr bwMode="auto">
          <a:xfrm>
            <a:off x="7236296" y="2156820"/>
            <a:ext cx="1368152" cy="21602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44" name="Rechteck 43"/>
          <p:cNvSpPr/>
          <p:nvPr/>
        </p:nvSpPr>
        <p:spPr>
          <a:xfrm>
            <a:off x="7236296" y="2132856"/>
            <a:ext cx="355837" cy="276999"/>
          </a:xfrm>
          <a:prstGeom prst="rect">
            <a:avLst/>
          </a:prstGeom>
        </p:spPr>
        <p:txBody>
          <a:bodyPr wrap="none">
            <a:spAutoFit/>
          </a:bodyPr>
          <a:lstStyle/>
          <a:p>
            <a:r>
              <a:rPr lang="de-DE" sz="1200" dirty="0" smtClean="0"/>
              <a:t>42</a:t>
            </a:r>
            <a:endParaRPr lang="de-DE" sz="1200" dirty="0"/>
          </a:p>
        </p:txBody>
      </p:sp>
      <p:sp>
        <p:nvSpPr>
          <p:cNvPr id="45" name="Rechteck 44"/>
          <p:cNvSpPr/>
          <p:nvPr/>
        </p:nvSpPr>
        <p:spPr>
          <a:xfrm>
            <a:off x="7211372" y="2852936"/>
            <a:ext cx="1125729" cy="461665"/>
          </a:xfrm>
          <a:prstGeom prst="rect">
            <a:avLst/>
          </a:prstGeom>
        </p:spPr>
        <p:txBody>
          <a:bodyPr wrap="none">
            <a:spAutoFit/>
          </a:bodyPr>
          <a:lstStyle/>
          <a:p>
            <a:pPr algn="l"/>
            <a:r>
              <a:rPr lang="de-DE" sz="1200" dirty="0" smtClean="0"/>
              <a:t>Irgendeine</a:t>
            </a:r>
            <a:br>
              <a:rPr lang="de-DE" sz="1200" dirty="0" smtClean="0"/>
            </a:br>
            <a:r>
              <a:rPr lang="de-DE" sz="1200" dirty="0" smtClean="0"/>
              <a:t>Beschreibung</a:t>
            </a:r>
          </a:p>
        </p:txBody>
      </p:sp>
      <p:sp>
        <p:nvSpPr>
          <p:cNvPr id="46" name="Textfeld 45"/>
          <p:cNvSpPr txBox="1"/>
          <p:nvPr/>
        </p:nvSpPr>
        <p:spPr>
          <a:xfrm>
            <a:off x="6372200" y="2480914"/>
            <a:ext cx="936104" cy="216024"/>
          </a:xfrm>
          <a:prstGeom prst="rect">
            <a:avLst/>
          </a:prstGeom>
          <a:noFill/>
        </p:spPr>
        <p:txBody>
          <a:bodyPr wrap="square" rtlCol="0" anchor="ctr" anchorCtr="1">
            <a:noAutofit/>
          </a:bodyPr>
          <a:lstStyle/>
          <a:p>
            <a:r>
              <a:rPr lang="de-DE" sz="1100" dirty="0" smtClean="0"/>
              <a:t>Name</a:t>
            </a:r>
            <a:endParaRPr lang="de-DE" sz="1100" dirty="0"/>
          </a:p>
        </p:txBody>
      </p:sp>
      <p:sp>
        <p:nvSpPr>
          <p:cNvPr id="47" name="Rechteck 46"/>
          <p:cNvSpPr/>
          <p:nvPr/>
        </p:nvSpPr>
        <p:spPr bwMode="auto">
          <a:xfrm>
            <a:off x="7236296" y="2492896"/>
            <a:ext cx="1368152" cy="21602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48" name="Rechteck 47"/>
          <p:cNvSpPr/>
          <p:nvPr/>
        </p:nvSpPr>
        <p:spPr>
          <a:xfrm>
            <a:off x="7240706" y="2468932"/>
            <a:ext cx="1253919" cy="276999"/>
          </a:xfrm>
          <a:prstGeom prst="rect">
            <a:avLst/>
          </a:prstGeom>
        </p:spPr>
        <p:txBody>
          <a:bodyPr wrap="none">
            <a:spAutoFit/>
          </a:bodyPr>
          <a:lstStyle/>
          <a:p>
            <a:r>
              <a:rPr lang="de-DE" sz="1200" dirty="0" err="1" smtClean="0"/>
              <a:t>IrgendeinArtikel</a:t>
            </a:r>
            <a:endParaRPr lang="de-DE" sz="1200" dirty="0"/>
          </a:p>
        </p:txBody>
      </p:sp>
      <p:sp>
        <p:nvSpPr>
          <p:cNvPr id="6" name="Rechteck 5"/>
          <p:cNvSpPr/>
          <p:nvPr/>
        </p:nvSpPr>
        <p:spPr bwMode="auto">
          <a:xfrm>
            <a:off x="2915816" y="3933056"/>
            <a:ext cx="3600400" cy="1080120"/>
          </a:xfrm>
          <a:prstGeom prst="rect">
            <a:avLst/>
          </a:prstGeom>
          <a:gradFill flip="none" rotWithShape="1">
            <a:gsLst>
              <a:gs pos="0">
                <a:schemeClr val="accent2">
                  <a:tint val="50000"/>
                  <a:satMod val="300000"/>
                  <a:alpha val="77000"/>
                </a:schemeClr>
              </a:gs>
              <a:gs pos="35000">
                <a:schemeClr val="accent2">
                  <a:tint val="37000"/>
                  <a:satMod val="300000"/>
                  <a:alpha val="77000"/>
                </a:schemeClr>
              </a:gs>
              <a:gs pos="100000">
                <a:schemeClr val="accent2">
                  <a:tint val="15000"/>
                  <a:satMod val="350000"/>
                  <a:alpha val="77000"/>
                </a:schemeClr>
              </a:gs>
            </a:gsLst>
            <a:lin ang="16200000" scaled="1"/>
            <a:tileRect/>
          </a:gra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de-DE" sz="1600" b="0" i="0" u="none" strike="noStrike" cap="none" normalizeH="0" baseline="0" dirty="0" smtClean="0">
                <a:ln>
                  <a:noFill/>
                </a:ln>
                <a:solidFill>
                  <a:schemeClr val="tx1"/>
                </a:solidFill>
                <a:effectLst/>
                <a:latin typeface="Arial" charset="0"/>
              </a:rPr>
              <a:t>Anwendungskern</a:t>
            </a:r>
            <a:endParaRPr kumimoji="0" lang="de-DE" sz="700" b="0" i="0" u="none" strike="noStrike" cap="none" normalizeH="0" baseline="0" dirty="0" smtClean="0">
              <a:ln>
                <a:noFill/>
              </a:ln>
              <a:solidFill>
                <a:schemeClr val="tx1"/>
              </a:solidFill>
              <a:effectLst/>
              <a:latin typeface="Arial" charset="0"/>
            </a:endParaRPr>
          </a:p>
        </p:txBody>
      </p:sp>
      <p:sp>
        <p:nvSpPr>
          <p:cNvPr id="49" name="Rechteck 48"/>
          <p:cNvSpPr/>
          <p:nvPr/>
        </p:nvSpPr>
        <p:spPr>
          <a:xfrm>
            <a:off x="5508104" y="6021288"/>
            <a:ext cx="3024336" cy="400110"/>
          </a:xfrm>
          <a:prstGeom prst="rect">
            <a:avLst/>
          </a:prstGeom>
          <a:ln>
            <a:solidFill>
              <a:schemeClr val="tx1"/>
            </a:solidFill>
          </a:ln>
        </p:spPr>
        <p:txBody>
          <a:bodyPr wrap="square">
            <a:spAutoFit/>
          </a:bodyPr>
          <a:lstStyle/>
          <a:p>
            <a:pPr algn="l"/>
            <a:r>
              <a:rPr lang="de-DE" sz="1000" b="1" dirty="0" smtClean="0"/>
              <a:t>Datensatz in DB</a:t>
            </a:r>
            <a:br>
              <a:rPr lang="de-DE" sz="1000" b="1" dirty="0" smtClean="0"/>
            </a:br>
            <a:r>
              <a:rPr lang="de-DE" sz="1000" dirty="0" smtClean="0"/>
              <a:t>42, </a:t>
            </a:r>
            <a:r>
              <a:rPr lang="de-DE" sz="1000" dirty="0" err="1" smtClean="0"/>
              <a:t>IrgendeinArtikel</a:t>
            </a:r>
            <a:r>
              <a:rPr lang="de-DE" sz="1000" dirty="0" smtClean="0"/>
              <a:t>, Irgendeine Beschreibung, 1</a:t>
            </a:r>
          </a:p>
        </p:txBody>
      </p:sp>
      <p:sp>
        <p:nvSpPr>
          <p:cNvPr id="3" name="Oval 2"/>
          <p:cNvSpPr/>
          <p:nvPr/>
        </p:nvSpPr>
        <p:spPr bwMode="auto">
          <a:xfrm>
            <a:off x="8028384" y="6093296"/>
            <a:ext cx="504056" cy="432048"/>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4" name="Rechteck 3"/>
          <p:cNvSpPr/>
          <p:nvPr/>
        </p:nvSpPr>
        <p:spPr>
          <a:xfrm>
            <a:off x="7592133" y="5713511"/>
            <a:ext cx="1409027" cy="307777"/>
          </a:xfrm>
          <a:prstGeom prst="rect">
            <a:avLst/>
          </a:prstGeom>
        </p:spPr>
        <p:txBody>
          <a:bodyPr wrap="none">
            <a:spAutoFit/>
          </a:bodyPr>
          <a:lstStyle/>
          <a:p>
            <a:r>
              <a:rPr lang="de-DE" sz="1400" i="1" dirty="0" smtClean="0">
                <a:solidFill>
                  <a:srgbClr val="FF0000"/>
                </a:solidFill>
              </a:rPr>
              <a:t>Versionszähler</a:t>
            </a:r>
            <a:endParaRPr lang="de-DE" sz="1400" i="1" dirty="0">
              <a:solidFill>
                <a:srgbClr val="FF0000"/>
              </a:solidFill>
            </a:endParaRPr>
          </a:p>
        </p:txBody>
      </p:sp>
      <p:sp>
        <p:nvSpPr>
          <p:cNvPr id="5" name="Rechteck 4"/>
          <p:cNvSpPr/>
          <p:nvPr/>
        </p:nvSpPr>
        <p:spPr>
          <a:xfrm>
            <a:off x="6291882" y="3596979"/>
            <a:ext cx="839117" cy="276999"/>
          </a:xfrm>
          <a:prstGeom prst="rect">
            <a:avLst/>
          </a:prstGeom>
        </p:spPr>
        <p:txBody>
          <a:bodyPr wrap="none">
            <a:spAutoFit/>
          </a:bodyPr>
          <a:lstStyle/>
          <a:p>
            <a:r>
              <a:rPr lang="de-DE" sz="1200" dirty="0" smtClean="0"/>
              <a:t>Version 1</a:t>
            </a:r>
            <a:endParaRPr lang="de-DE" sz="1200" dirty="0"/>
          </a:p>
        </p:txBody>
      </p:sp>
      <p:sp>
        <p:nvSpPr>
          <p:cNvPr id="50" name="Rechteck 49"/>
          <p:cNvSpPr/>
          <p:nvPr/>
        </p:nvSpPr>
        <p:spPr>
          <a:xfrm>
            <a:off x="1475656" y="3573016"/>
            <a:ext cx="839117" cy="276999"/>
          </a:xfrm>
          <a:prstGeom prst="rect">
            <a:avLst/>
          </a:prstGeom>
        </p:spPr>
        <p:txBody>
          <a:bodyPr wrap="none">
            <a:spAutoFit/>
          </a:bodyPr>
          <a:lstStyle/>
          <a:p>
            <a:r>
              <a:rPr lang="de-DE" sz="1200" dirty="0" smtClean="0"/>
              <a:t>Version 1</a:t>
            </a:r>
            <a:endParaRPr lang="de-DE" sz="1200" dirty="0"/>
          </a:p>
        </p:txBody>
      </p:sp>
      <p:sp>
        <p:nvSpPr>
          <p:cNvPr id="51" name="Oval 50"/>
          <p:cNvSpPr/>
          <p:nvPr/>
        </p:nvSpPr>
        <p:spPr bwMode="auto">
          <a:xfrm>
            <a:off x="1901539" y="3501008"/>
            <a:ext cx="504056" cy="432048"/>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53" name="Oval 52"/>
          <p:cNvSpPr/>
          <p:nvPr/>
        </p:nvSpPr>
        <p:spPr bwMode="auto">
          <a:xfrm>
            <a:off x="6713967" y="3537070"/>
            <a:ext cx="504056" cy="432048"/>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3487122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animBg="1"/>
      <p:bldP spid="12" grpId="0"/>
      <p:bldP spid="13" grpId="0"/>
      <p:bldP spid="14" grpId="0" animBg="1"/>
      <p:bldP spid="15" grpId="0"/>
      <p:bldP spid="16" grpId="0"/>
      <p:bldP spid="32" grpId="0"/>
      <p:bldP spid="33" grpId="0"/>
      <p:bldP spid="34" grpId="0"/>
      <p:bldP spid="35" grpId="0" animBg="1"/>
      <p:bldP spid="36" grpId="0"/>
      <p:bldP spid="37" grpId="0" animBg="1"/>
      <p:bldP spid="38" grpId="0" animBg="1"/>
      <p:bldP spid="39" grpId="0"/>
      <p:bldP spid="40" grpId="0" animBg="1"/>
      <p:bldP spid="41" grpId="0"/>
      <p:bldP spid="42" grpId="0"/>
      <p:bldP spid="43" grpId="0" animBg="1"/>
      <p:bldP spid="44" grpId="0"/>
      <p:bldP spid="45" grpId="0"/>
      <p:bldP spid="46" grpId="0"/>
      <p:bldP spid="47" grpId="0" animBg="1"/>
      <p:bldP spid="48" grpId="0"/>
      <p:bldP spid="5" grpId="0"/>
      <p:bldP spid="50" grpId="0"/>
      <p:bldP spid="51" grpId="0" animBg="1"/>
      <p:bldP spid="53"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Optimistische Synchronisation</a:t>
            </a:r>
          </a:p>
        </p:txBody>
      </p:sp>
      <p:sp>
        <p:nvSpPr>
          <p:cNvPr id="7" name="Zylinder 6"/>
          <p:cNvSpPr/>
          <p:nvPr/>
        </p:nvSpPr>
        <p:spPr bwMode="auto">
          <a:xfrm>
            <a:off x="3995936" y="5157192"/>
            <a:ext cx="1440160" cy="1440160"/>
          </a:xfrm>
          <a:prstGeom prst="can">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de-DE" sz="2000" b="0" i="0" u="none" strike="noStrike" cap="none" normalizeH="0" baseline="0" dirty="0" smtClean="0">
                <a:ln>
                  <a:noFill/>
                </a:ln>
                <a:solidFill>
                  <a:schemeClr val="tx1"/>
                </a:solidFill>
                <a:effectLst/>
                <a:latin typeface="Arial" charset="0"/>
              </a:rPr>
              <a:t>DB</a:t>
            </a:r>
          </a:p>
        </p:txBody>
      </p:sp>
      <p:sp>
        <p:nvSpPr>
          <p:cNvPr id="8" name="Rechteck 7"/>
          <p:cNvSpPr/>
          <p:nvPr/>
        </p:nvSpPr>
        <p:spPr bwMode="auto">
          <a:xfrm>
            <a:off x="1475656" y="1700808"/>
            <a:ext cx="2592288" cy="216024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9" name="Rechteck 8"/>
          <p:cNvSpPr/>
          <p:nvPr/>
        </p:nvSpPr>
        <p:spPr bwMode="auto">
          <a:xfrm>
            <a:off x="2915816" y="3573016"/>
            <a:ext cx="1008112" cy="21602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de-DE" sz="700" b="0" i="0" u="none" strike="noStrike" cap="none" normalizeH="0" baseline="0" dirty="0" smtClean="0">
                <a:ln>
                  <a:noFill/>
                </a:ln>
                <a:solidFill>
                  <a:schemeClr val="tx1"/>
                </a:solidFill>
                <a:effectLst/>
                <a:latin typeface="Arial" charset="0"/>
              </a:rPr>
              <a:t>Speichern</a:t>
            </a:r>
          </a:p>
        </p:txBody>
      </p:sp>
      <p:sp>
        <p:nvSpPr>
          <p:cNvPr id="10" name="Textfeld 9"/>
          <p:cNvSpPr txBox="1"/>
          <p:nvPr/>
        </p:nvSpPr>
        <p:spPr>
          <a:xfrm>
            <a:off x="1619672" y="2144838"/>
            <a:ext cx="936104" cy="216024"/>
          </a:xfrm>
          <a:prstGeom prst="rect">
            <a:avLst/>
          </a:prstGeom>
          <a:noFill/>
        </p:spPr>
        <p:txBody>
          <a:bodyPr wrap="square" rtlCol="0" anchor="ctr" anchorCtr="1">
            <a:noAutofit/>
          </a:bodyPr>
          <a:lstStyle/>
          <a:p>
            <a:r>
              <a:rPr lang="de-DE" sz="1100" dirty="0" smtClean="0"/>
              <a:t>Nr.</a:t>
            </a:r>
            <a:endParaRPr lang="de-DE" sz="1100" dirty="0"/>
          </a:p>
        </p:txBody>
      </p:sp>
      <p:sp>
        <p:nvSpPr>
          <p:cNvPr id="11" name="Rechteck 10"/>
          <p:cNvSpPr/>
          <p:nvPr/>
        </p:nvSpPr>
        <p:spPr bwMode="auto">
          <a:xfrm>
            <a:off x="2483768" y="2852936"/>
            <a:ext cx="1368152" cy="57606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12" name="Textfeld 11"/>
          <p:cNvSpPr txBox="1"/>
          <p:nvPr/>
        </p:nvSpPr>
        <p:spPr>
          <a:xfrm>
            <a:off x="1511724" y="2828972"/>
            <a:ext cx="1008112" cy="216024"/>
          </a:xfrm>
          <a:prstGeom prst="rect">
            <a:avLst/>
          </a:prstGeom>
          <a:noFill/>
        </p:spPr>
        <p:txBody>
          <a:bodyPr wrap="square" rtlCol="0" anchor="ctr" anchorCtr="1">
            <a:noAutofit/>
          </a:bodyPr>
          <a:lstStyle/>
          <a:p>
            <a:r>
              <a:rPr lang="de-DE" sz="1050" dirty="0" smtClean="0"/>
              <a:t>Beschreibung</a:t>
            </a:r>
            <a:endParaRPr lang="de-DE" sz="1050" dirty="0"/>
          </a:p>
        </p:txBody>
      </p:sp>
      <p:sp>
        <p:nvSpPr>
          <p:cNvPr id="13" name="Textfeld 12"/>
          <p:cNvSpPr txBox="1"/>
          <p:nvPr/>
        </p:nvSpPr>
        <p:spPr>
          <a:xfrm>
            <a:off x="1691680" y="1772816"/>
            <a:ext cx="2232248" cy="216024"/>
          </a:xfrm>
          <a:prstGeom prst="rect">
            <a:avLst/>
          </a:prstGeom>
          <a:noFill/>
        </p:spPr>
        <p:txBody>
          <a:bodyPr wrap="square" rtlCol="0" anchor="ctr" anchorCtr="1">
            <a:noAutofit/>
          </a:bodyPr>
          <a:lstStyle/>
          <a:p>
            <a:r>
              <a:rPr lang="de-DE" sz="1200" dirty="0" smtClean="0"/>
              <a:t>Artikelstammdaten</a:t>
            </a:r>
            <a:endParaRPr lang="de-DE" sz="1200" dirty="0"/>
          </a:p>
        </p:txBody>
      </p:sp>
      <p:sp>
        <p:nvSpPr>
          <p:cNvPr id="14" name="Rechteck 13"/>
          <p:cNvSpPr/>
          <p:nvPr/>
        </p:nvSpPr>
        <p:spPr bwMode="auto">
          <a:xfrm>
            <a:off x="2483768" y="2156820"/>
            <a:ext cx="1368152" cy="21602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15" name="Rechteck 14"/>
          <p:cNvSpPr/>
          <p:nvPr/>
        </p:nvSpPr>
        <p:spPr>
          <a:xfrm>
            <a:off x="2483768" y="2132856"/>
            <a:ext cx="355837" cy="276999"/>
          </a:xfrm>
          <a:prstGeom prst="rect">
            <a:avLst/>
          </a:prstGeom>
        </p:spPr>
        <p:txBody>
          <a:bodyPr wrap="none">
            <a:spAutoFit/>
          </a:bodyPr>
          <a:lstStyle/>
          <a:p>
            <a:r>
              <a:rPr lang="de-DE" sz="1200" dirty="0" smtClean="0"/>
              <a:t>42</a:t>
            </a:r>
            <a:endParaRPr lang="de-DE" sz="1200" dirty="0"/>
          </a:p>
        </p:txBody>
      </p:sp>
      <p:sp>
        <p:nvSpPr>
          <p:cNvPr id="16" name="Rechteck 15"/>
          <p:cNvSpPr/>
          <p:nvPr/>
        </p:nvSpPr>
        <p:spPr>
          <a:xfrm>
            <a:off x="2458844" y="2852936"/>
            <a:ext cx="924777" cy="461665"/>
          </a:xfrm>
          <a:prstGeom prst="rect">
            <a:avLst/>
          </a:prstGeom>
        </p:spPr>
        <p:txBody>
          <a:bodyPr wrap="none">
            <a:spAutoFit/>
          </a:bodyPr>
          <a:lstStyle/>
          <a:p>
            <a:pPr algn="l"/>
            <a:r>
              <a:rPr lang="de-DE" sz="1200" dirty="0" smtClean="0"/>
              <a:t>Irgendeine</a:t>
            </a:r>
            <a:br>
              <a:rPr lang="de-DE" sz="1200" dirty="0" smtClean="0"/>
            </a:br>
            <a:r>
              <a:rPr lang="de-DE" sz="1200" dirty="0" smtClean="0">
                <a:solidFill>
                  <a:srgbClr val="FF0000"/>
                </a:solidFill>
              </a:rPr>
              <a:t>Änderung</a:t>
            </a:r>
          </a:p>
        </p:txBody>
      </p:sp>
      <p:pic>
        <p:nvPicPr>
          <p:cNvPr id="26" name="Bild 25"/>
          <p:cNvPicPr>
            <a:picLocks noChangeAspect="1"/>
          </p:cNvPicPr>
          <p:nvPr/>
        </p:nvPicPr>
        <p:blipFill>
          <a:blip r:embed="rId2"/>
          <a:stretch>
            <a:fillRect/>
          </a:stretch>
        </p:blipFill>
        <p:spPr>
          <a:xfrm flipH="1">
            <a:off x="5076056" y="2276872"/>
            <a:ext cx="969144" cy="969144"/>
          </a:xfrm>
          <a:prstGeom prst="rect">
            <a:avLst/>
          </a:prstGeom>
        </p:spPr>
      </p:pic>
      <p:pic>
        <p:nvPicPr>
          <p:cNvPr id="27" name="Bild 26"/>
          <p:cNvPicPr>
            <a:picLocks noChangeAspect="1"/>
          </p:cNvPicPr>
          <p:nvPr/>
        </p:nvPicPr>
        <p:blipFill>
          <a:blip r:embed="rId3"/>
          <a:stretch>
            <a:fillRect/>
          </a:stretch>
        </p:blipFill>
        <p:spPr>
          <a:xfrm>
            <a:off x="323528" y="2276872"/>
            <a:ext cx="1008112" cy="1008112"/>
          </a:xfrm>
          <a:prstGeom prst="rect">
            <a:avLst/>
          </a:prstGeom>
        </p:spPr>
      </p:pic>
      <p:sp>
        <p:nvSpPr>
          <p:cNvPr id="33" name="Rechteck 32"/>
          <p:cNvSpPr/>
          <p:nvPr/>
        </p:nvSpPr>
        <p:spPr>
          <a:xfrm>
            <a:off x="7585381" y="3969001"/>
            <a:ext cx="1548683" cy="276999"/>
          </a:xfrm>
          <a:prstGeom prst="rect">
            <a:avLst/>
          </a:prstGeom>
        </p:spPr>
        <p:txBody>
          <a:bodyPr wrap="none">
            <a:spAutoFit/>
          </a:bodyPr>
          <a:lstStyle/>
          <a:p>
            <a:r>
              <a:rPr lang="de-DE" sz="1200" i="1" dirty="0" smtClean="0"/>
              <a:t>Datensatz editieren</a:t>
            </a:r>
            <a:endParaRPr lang="de-DE" sz="1200" i="1" dirty="0"/>
          </a:p>
        </p:txBody>
      </p:sp>
      <p:sp>
        <p:nvSpPr>
          <p:cNvPr id="34" name="Textfeld 33"/>
          <p:cNvSpPr txBox="1"/>
          <p:nvPr/>
        </p:nvSpPr>
        <p:spPr>
          <a:xfrm>
            <a:off x="1619672" y="2480914"/>
            <a:ext cx="936104" cy="216024"/>
          </a:xfrm>
          <a:prstGeom prst="rect">
            <a:avLst/>
          </a:prstGeom>
          <a:noFill/>
        </p:spPr>
        <p:txBody>
          <a:bodyPr wrap="square" rtlCol="0" anchor="ctr" anchorCtr="1">
            <a:noAutofit/>
          </a:bodyPr>
          <a:lstStyle/>
          <a:p>
            <a:r>
              <a:rPr lang="de-DE" sz="1100" dirty="0" smtClean="0"/>
              <a:t>Name</a:t>
            </a:r>
            <a:endParaRPr lang="de-DE" sz="1100" dirty="0"/>
          </a:p>
        </p:txBody>
      </p:sp>
      <p:sp>
        <p:nvSpPr>
          <p:cNvPr id="35" name="Rechteck 34"/>
          <p:cNvSpPr/>
          <p:nvPr/>
        </p:nvSpPr>
        <p:spPr bwMode="auto">
          <a:xfrm>
            <a:off x="2483768" y="2492896"/>
            <a:ext cx="1368152" cy="21602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36" name="Rechteck 35"/>
          <p:cNvSpPr/>
          <p:nvPr/>
        </p:nvSpPr>
        <p:spPr>
          <a:xfrm>
            <a:off x="2488178" y="2468932"/>
            <a:ext cx="1253919" cy="276999"/>
          </a:xfrm>
          <a:prstGeom prst="rect">
            <a:avLst/>
          </a:prstGeom>
        </p:spPr>
        <p:txBody>
          <a:bodyPr wrap="none">
            <a:spAutoFit/>
          </a:bodyPr>
          <a:lstStyle/>
          <a:p>
            <a:r>
              <a:rPr lang="de-DE" sz="1200" dirty="0" err="1" smtClean="0"/>
              <a:t>IrgendeinArtikel</a:t>
            </a:r>
            <a:endParaRPr lang="de-DE" sz="1200" dirty="0"/>
          </a:p>
        </p:txBody>
      </p:sp>
      <p:sp>
        <p:nvSpPr>
          <p:cNvPr id="37" name="Rechteck 36"/>
          <p:cNvSpPr/>
          <p:nvPr/>
        </p:nvSpPr>
        <p:spPr bwMode="auto">
          <a:xfrm>
            <a:off x="6228184" y="1700808"/>
            <a:ext cx="2592288" cy="216024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38" name="Rechteck 37"/>
          <p:cNvSpPr/>
          <p:nvPr/>
        </p:nvSpPr>
        <p:spPr bwMode="auto">
          <a:xfrm>
            <a:off x="7668344" y="3573016"/>
            <a:ext cx="1008112" cy="21602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de-DE" sz="700" b="0" i="0" u="none" strike="noStrike" cap="none" normalizeH="0" baseline="0" dirty="0" smtClean="0">
                <a:ln>
                  <a:noFill/>
                </a:ln>
                <a:solidFill>
                  <a:schemeClr val="tx1"/>
                </a:solidFill>
                <a:effectLst/>
                <a:latin typeface="Arial" charset="0"/>
              </a:rPr>
              <a:t>Speichern</a:t>
            </a:r>
          </a:p>
        </p:txBody>
      </p:sp>
      <p:sp>
        <p:nvSpPr>
          <p:cNvPr id="39" name="Textfeld 38"/>
          <p:cNvSpPr txBox="1"/>
          <p:nvPr/>
        </p:nvSpPr>
        <p:spPr>
          <a:xfrm>
            <a:off x="6372200" y="2144838"/>
            <a:ext cx="936104" cy="216024"/>
          </a:xfrm>
          <a:prstGeom prst="rect">
            <a:avLst/>
          </a:prstGeom>
          <a:noFill/>
        </p:spPr>
        <p:txBody>
          <a:bodyPr wrap="square" rtlCol="0" anchor="ctr" anchorCtr="1">
            <a:noAutofit/>
          </a:bodyPr>
          <a:lstStyle/>
          <a:p>
            <a:r>
              <a:rPr lang="de-DE" sz="1100" dirty="0" smtClean="0"/>
              <a:t>Nr.</a:t>
            </a:r>
            <a:endParaRPr lang="de-DE" sz="1100" dirty="0"/>
          </a:p>
        </p:txBody>
      </p:sp>
      <p:sp>
        <p:nvSpPr>
          <p:cNvPr id="40" name="Rechteck 39"/>
          <p:cNvSpPr/>
          <p:nvPr/>
        </p:nvSpPr>
        <p:spPr bwMode="auto">
          <a:xfrm>
            <a:off x="7236296" y="2852936"/>
            <a:ext cx="1368152" cy="57606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41" name="Textfeld 40"/>
          <p:cNvSpPr txBox="1"/>
          <p:nvPr/>
        </p:nvSpPr>
        <p:spPr>
          <a:xfrm>
            <a:off x="6264252" y="2828972"/>
            <a:ext cx="1008112" cy="216024"/>
          </a:xfrm>
          <a:prstGeom prst="rect">
            <a:avLst/>
          </a:prstGeom>
          <a:noFill/>
        </p:spPr>
        <p:txBody>
          <a:bodyPr wrap="square" rtlCol="0" anchor="ctr" anchorCtr="1">
            <a:noAutofit/>
          </a:bodyPr>
          <a:lstStyle/>
          <a:p>
            <a:r>
              <a:rPr lang="de-DE" sz="1050" dirty="0" smtClean="0"/>
              <a:t>Beschreibung</a:t>
            </a:r>
            <a:endParaRPr lang="de-DE" sz="1050" dirty="0"/>
          </a:p>
        </p:txBody>
      </p:sp>
      <p:sp>
        <p:nvSpPr>
          <p:cNvPr id="42" name="Textfeld 41"/>
          <p:cNvSpPr txBox="1"/>
          <p:nvPr/>
        </p:nvSpPr>
        <p:spPr>
          <a:xfrm>
            <a:off x="6444208" y="1772816"/>
            <a:ext cx="2232248" cy="216024"/>
          </a:xfrm>
          <a:prstGeom prst="rect">
            <a:avLst/>
          </a:prstGeom>
          <a:noFill/>
        </p:spPr>
        <p:txBody>
          <a:bodyPr wrap="square" rtlCol="0" anchor="ctr" anchorCtr="1">
            <a:noAutofit/>
          </a:bodyPr>
          <a:lstStyle/>
          <a:p>
            <a:r>
              <a:rPr lang="de-DE" sz="1200" dirty="0" smtClean="0"/>
              <a:t>Artikelstammdaten</a:t>
            </a:r>
            <a:endParaRPr lang="de-DE" sz="1200" dirty="0"/>
          </a:p>
        </p:txBody>
      </p:sp>
      <p:sp>
        <p:nvSpPr>
          <p:cNvPr id="43" name="Rechteck 42"/>
          <p:cNvSpPr/>
          <p:nvPr/>
        </p:nvSpPr>
        <p:spPr bwMode="auto">
          <a:xfrm>
            <a:off x="7236296" y="2156820"/>
            <a:ext cx="1368152" cy="21602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44" name="Rechteck 43"/>
          <p:cNvSpPr/>
          <p:nvPr/>
        </p:nvSpPr>
        <p:spPr>
          <a:xfrm>
            <a:off x="7236296" y="2132856"/>
            <a:ext cx="355837" cy="276999"/>
          </a:xfrm>
          <a:prstGeom prst="rect">
            <a:avLst/>
          </a:prstGeom>
        </p:spPr>
        <p:txBody>
          <a:bodyPr wrap="none">
            <a:spAutoFit/>
          </a:bodyPr>
          <a:lstStyle/>
          <a:p>
            <a:r>
              <a:rPr lang="de-DE" sz="1200" dirty="0" smtClean="0"/>
              <a:t>42</a:t>
            </a:r>
            <a:endParaRPr lang="de-DE" sz="1200" dirty="0"/>
          </a:p>
        </p:txBody>
      </p:sp>
      <p:sp>
        <p:nvSpPr>
          <p:cNvPr id="45" name="Rechteck 44"/>
          <p:cNvSpPr/>
          <p:nvPr/>
        </p:nvSpPr>
        <p:spPr>
          <a:xfrm>
            <a:off x="7211372" y="2852936"/>
            <a:ext cx="1053118" cy="646331"/>
          </a:xfrm>
          <a:prstGeom prst="rect">
            <a:avLst/>
          </a:prstGeom>
        </p:spPr>
        <p:txBody>
          <a:bodyPr wrap="none">
            <a:spAutoFit/>
          </a:bodyPr>
          <a:lstStyle/>
          <a:p>
            <a:pPr algn="l"/>
            <a:r>
              <a:rPr lang="de-DE" sz="1200" dirty="0" smtClean="0"/>
              <a:t>Irgendeine</a:t>
            </a:r>
            <a:br>
              <a:rPr lang="de-DE" sz="1200" dirty="0" smtClean="0"/>
            </a:br>
            <a:r>
              <a:rPr lang="de-DE" sz="1200" dirty="0" smtClean="0">
                <a:solidFill>
                  <a:srgbClr val="FF0000"/>
                </a:solidFill>
              </a:rPr>
              <a:t>ganz andere </a:t>
            </a:r>
            <a:br>
              <a:rPr lang="de-DE" sz="1200" dirty="0" smtClean="0">
                <a:solidFill>
                  <a:srgbClr val="FF0000"/>
                </a:solidFill>
              </a:rPr>
            </a:br>
            <a:r>
              <a:rPr lang="de-DE" sz="1200" dirty="0" smtClean="0">
                <a:solidFill>
                  <a:srgbClr val="FF0000"/>
                </a:solidFill>
              </a:rPr>
              <a:t>Änderung</a:t>
            </a:r>
          </a:p>
        </p:txBody>
      </p:sp>
      <p:sp>
        <p:nvSpPr>
          <p:cNvPr id="46" name="Textfeld 45"/>
          <p:cNvSpPr txBox="1"/>
          <p:nvPr/>
        </p:nvSpPr>
        <p:spPr>
          <a:xfrm>
            <a:off x="6372200" y="2480914"/>
            <a:ext cx="936104" cy="216024"/>
          </a:xfrm>
          <a:prstGeom prst="rect">
            <a:avLst/>
          </a:prstGeom>
          <a:noFill/>
        </p:spPr>
        <p:txBody>
          <a:bodyPr wrap="square" rtlCol="0" anchor="ctr" anchorCtr="1">
            <a:noAutofit/>
          </a:bodyPr>
          <a:lstStyle/>
          <a:p>
            <a:r>
              <a:rPr lang="de-DE" sz="1100" dirty="0" smtClean="0"/>
              <a:t>Name</a:t>
            </a:r>
            <a:endParaRPr lang="de-DE" sz="1100" dirty="0"/>
          </a:p>
        </p:txBody>
      </p:sp>
      <p:sp>
        <p:nvSpPr>
          <p:cNvPr id="47" name="Rechteck 46"/>
          <p:cNvSpPr/>
          <p:nvPr/>
        </p:nvSpPr>
        <p:spPr bwMode="auto">
          <a:xfrm>
            <a:off x="7236296" y="2492896"/>
            <a:ext cx="1368152" cy="21602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48" name="Rechteck 47"/>
          <p:cNvSpPr/>
          <p:nvPr/>
        </p:nvSpPr>
        <p:spPr>
          <a:xfrm>
            <a:off x="7240706" y="2468932"/>
            <a:ext cx="1253919" cy="276999"/>
          </a:xfrm>
          <a:prstGeom prst="rect">
            <a:avLst/>
          </a:prstGeom>
        </p:spPr>
        <p:txBody>
          <a:bodyPr wrap="none">
            <a:spAutoFit/>
          </a:bodyPr>
          <a:lstStyle/>
          <a:p>
            <a:r>
              <a:rPr lang="de-DE" sz="1200" dirty="0" err="1" smtClean="0"/>
              <a:t>IrgendeinArtikel</a:t>
            </a:r>
            <a:endParaRPr lang="de-DE" sz="1200" dirty="0"/>
          </a:p>
        </p:txBody>
      </p:sp>
      <p:sp>
        <p:nvSpPr>
          <p:cNvPr id="6" name="Rechteck 5"/>
          <p:cNvSpPr/>
          <p:nvPr/>
        </p:nvSpPr>
        <p:spPr bwMode="auto">
          <a:xfrm>
            <a:off x="2915816" y="3933056"/>
            <a:ext cx="3600400" cy="1080120"/>
          </a:xfrm>
          <a:prstGeom prst="rect">
            <a:avLst/>
          </a:prstGeom>
          <a:gradFill flip="none" rotWithShape="1">
            <a:gsLst>
              <a:gs pos="0">
                <a:schemeClr val="accent2">
                  <a:tint val="50000"/>
                  <a:satMod val="300000"/>
                  <a:alpha val="77000"/>
                </a:schemeClr>
              </a:gs>
              <a:gs pos="35000">
                <a:schemeClr val="accent2">
                  <a:tint val="37000"/>
                  <a:satMod val="300000"/>
                  <a:alpha val="77000"/>
                </a:schemeClr>
              </a:gs>
              <a:gs pos="100000">
                <a:schemeClr val="accent2">
                  <a:tint val="15000"/>
                  <a:satMod val="350000"/>
                  <a:alpha val="77000"/>
                </a:schemeClr>
              </a:gs>
            </a:gsLst>
            <a:lin ang="16200000" scaled="1"/>
            <a:tileRect/>
          </a:gra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de-DE" sz="1600" b="0" i="0" u="none" strike="noStrike" cap="none" normalizeH="0" baseline="0" dirty="0" smtClean="0">
                <a:ln>
                  <a:noFill/>
                </a:ln>
                <a:solidFill>
                  <a:schemeClr val="tx1"/>
                </a:solidFill>
                <a:effectLst/>
                <a:latin typeface="Arial" charset="0"/>
              </a:rPr>
              <a:t>Anwendungskern</a:t>
            </a:r>
            <a:endParaRPr kumimoji="0" lang="de-DE" sz="700" b="0" i="0" u="none" strike="noStrike" cap="none" normalizeH="0" baseline="0" dirty="0" smtClean="0">
              <a:ln>
                <a:noFill/>
              </a:ln>
              <a:solidFill>
                <a:schemeClr val="tx1"/>
              </a:solidFill>
              <a:effectLst/>
              <a:latin typeface="Arial" charset="0"/>
            </a:endParaRPr>
          </a:p>
        </p:txBody>
      </p:sp>
      <p:sp>
        <p:nvSpPr>
          <p:cNvPr id="49" name="Rechteck 48"/>
          <p:cNvSpPr/>
          <p:nvPr/>
        </p:nvSpPr>
        <p:spPr>
          <a:xfrm>
            <a:off x="1403648" y="4005064"/>
            <a:ext cx="1548683" cy="276999"/>
          </a:xfrm>
          <a:prstGeom prst="rect">
            <a:avLst/>
          </a:prstGeom>
        </p:spPr>
        <p:txBody>
          <a:bodyPr wrap="none">
            <a:spAutoFit/>
          </a:bodyPr>
          <a:lstStyle/>
          <a:p>
            <a:r>
              <a:rPr lang="de-DE" sz="1200" i="1" dirty="0" smtClean="0"/>
              <a:t>Datensatz editieren</a:t>
            </a:r>
            <a:endParaRPr lang="de-DE" sz="1200" i="1" dirty="0"/>
          </a:p>
        </p:txBody>
      </p:sp>
      <p:sp>
        <p:nvSpPr>
          <p:cNvPr id="51" name="Rechteck 50"/>
          <p:cNvSpPr/>
          <p:nvPr/>
        </p:nvSpPr>
        <p:spPr>
          <a:xfrm>
            <a:off x="6291882" y="3596979"/>
            <a:ext cx="839117" cy="276999"/>
          </a:xfrm>
          <a:prstGeom prst="rect">
            <a:avLst/>
          </a:prstGeom>
        </p:spPr>
        <p:txBody>
          <a:bodyPr wrap="none">
            <a:spAutoFit/>
          </a:bodyPr>
          <a:lstStyle/>
          <a:p>
            <a:r>
              <a:rPr lang="de-DE" sz="1200" dirty="0" smtClean="0"/>
              <a:t>Version 1</a:t>
            </a:r>
            <a:endParaRPr lang="de-DE" sz="1200" dirty="0"/>
          </a:p>
        </p:txBody>
      </p:sp>
      <p:sp>
        <p:nvSpPr>
          <p:cNvPr id="52" name="Rechteck 51"/>
          <p:cNvSpPr/>
          <p:nvPr/>
        </p:nvSpPr>
        <p:spPr>
          <a:xfrm>
            <a:off x="1475656" y="3573016"/>
            <a:ext cx="839117" cy="276999"/>
          </a:xfrm>
          <a:prstGeom prst="rect">
            <a:avLst/>
          </a:prstGeom>
        </p:spPr>
        <p:txBody>
          <a:bodyPr wrap="none">
            <a:spAutoFit/>
          </a:bodyPr>
          <a:lstStyle/>
          <a:p>
            <a:r>
              <a:rPr lang="de-DE" sz="1200" dirty="0" smtClean="0"/>
              <a:t>Version 1</a:t>
            </a:r>
            <a:endParaRPr lang="de-DE" sz="1200" dirty="0"/>
          </a:p>
        </p:txBody>
      </p:sp>
      <p:sp>
        <p:nvSpPr>
          <p:cNvPr id="53" name="Rechteck 52"/>
          <p:cNvSpPr/>
          <p:nvPr/>
        </p:nvSpPr>
        <p:spPr>
          <a:xfrm>
            <a:off x="5508104" y="6021288"/>
            <a:ext cx="3024336" cy="400110"/>
          </a:xfrm>
          <a:prstGeom prst="rect">
            <a:avLst/>
          </a:prstGeom>
          <a:ln>
            <a:solidFill>
              <a:schemeClr val="tx1"/>
            </a:solidFill>
          </a:ln>
        </p:spPr>
        <p:txBody>
          <a:bodyPr wrap="square">
            <a:spAutoFit/>
          </a:bodyPr>
          <a:lstStyle/>
          <a:p>
            <a:pPr algn="l"/>
            <a:r>
              <a:rPr lang="de-DE" sz="1000" b="1" dirty="0" smtClean="0"/>
              <a:t>Datensatz in DB</a:t>
            </a:r>
            <a:br>
              <a:rPr lang="de-DE" sz="1000" b="1" dirty="0" smtClean="0"/>
            </a:br>
            <a:r>
              <a:rPr lang="de-DE" sz="1000" dirty="0" smtClean="0"/>
              <a:t>42, </a:t>
            </a:r>
            <a:r>
              <a:rPr lang="de-DE" sz="1000" dirty="0" err="1" smtClean="0"/>
              <a:t>IrgendeinArtikel</a:t>
            </a:r>
            <a:r>
              <a:rPr lang="de-DE" sz="1000" dirty="0" smtClean="0"/>
              <a:t>, Irgendeine Beschreibung, 1</a:t>
            </a:r>
          </a:p>
        </p:txBody>
      </p:sp>
    </p:spTree>
    <p:extLst>
      <p:ext uri="{BB962C8B-B14F-4D97-AF65-F5344CB8AC3E}">
        <p14:creationId xmlns:p14="http://schemas.microsoft.com/office/powerpoint/2010/main" val="26779137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Optimistische Synchronisation</a:t>
            </a:r>
          </a:p>
        </p:txBody>
      </p:sp>
      <p:sp>
        <p:nvSpPr>
          <p:cNvPr id="7" name="Zylinder 6"/>
          <p:cNvSpPr/>
          <p:nvPr/>
        </p:nvSpPr>
        <p:spPr bwMode="auto">
          <a:xfrm>
            <a:off x="3995936" y="5157192"/>
            <a:ext cx="1440160" cy="1440160"/>
          </a:xfrm>
          <a:prstGeom prst="can">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de-DE" sz="2000" b="0" i="0" u="none" strike="noStrike" cap="none" normalizeH="0" baseline="0" dirty="0" smtClean="0">
                <a:ln>
                  <a:noFill/>
                </a:ln>
                <a:solidFill>
                  <a:schemeClr val="tx1"/>
                </a:solidFill>
                <a:effectLst/>
                <a:latin typeface="Arial" charset="0"/>
              </a:rPr>
              <a:t>DB</a:t>
            </a:r>
          </a:p>
        </p:txBody>
      </p:sp>
      <p:sp>
        <p:nvSpPr>
          <p:cNvPr id="8" name="Rechteck 7"/>
          <p:cNvSpPr/>
          <p:nvPr/>
        </p:nvSpPr>
        <p:spPr bwMode="auto">
          <a:xfrm>
            <a:off x="1475656" y="1700808"/>
            <a:ext cx="2592288" cy="216024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9" name="Rechteck 8"/>
          <p:cNvSpPr/>
          <p:nvPr/>
        </p:nvSpPr>
        <p:spPr bwMode="auto">
          <a:xfrm>
            <a:off x="2915816" y="3573016"/>
            <a:ext cx="1008112" cy="21602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de-DE" sz="700" b="0" i="0" u="none" strike="noStrike" cap="none" normalizeH="0" baseline="0" dirty="0" smtClean="0">
                <a:ln>
                  <a:noFill/>
                </a:ln>
                <a:solidFill>
                  <a:schemeClr val="tx1"/>
                </a:solidFill>
                <a:effectLst/>
                <a:latin typeface="Arial" charset="0"/>
              </a:rPr>
              <a:t>Speichern</a:t>
            </a:r>
          </a:p>
        </p:txBody>
      </p:sp>
      <p:sp>
        <p:nvSpPr>
          <p:cNvPr id="10" name="Textfeld 9"/>
          <p:cNvSpPr txBox="1"/>
          <p:nvPr/>
        </p:nvSpPr>
        <p:spPr>
          <a:xfrm>
            <a:off x="1619672" y="2144838"/>
            <a:ext cx="936104" cy="216024"/>
          </a:xfrm>
          <a:prstGeom prst="rect">
            <a:avLst/>
          </a:prstGeom>
          <a:noFill/>
        </p:spPr>
        <p:txBody>
          <a:bodyPr wrap="square" rtlCol="0" anchor="ctr" anchorCtr="1">
            <a:noAutofit/>
          </a:bodyPr>
          <a:lstStyle/>
          <a:p>
            <a:r>
              <a:rPr lang="de-DE" sz="1100" dirty="0" smtClean="0"/>
              <a:t>Nr.</a:t>
            </a:r>
            <a:endParaRPr lang="de-DE" sz="1100" dirty="0"/>
          </a:p>
        </p:txBody>
      </p:sp>
      <p:sp>
        <p:nvSpPr>
          <p:cNvPr id="11" name="Rechteck 10"/>
          <p:cNvSpPr/>
          <p:nvPr/>
        </p:nvSpPr>
        <p:spPr bwMode="auto">
          <a:xfrm>
            <a:off x="2483768" y="2852936"/>
            <a:ext cx="1368152" cy="57606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12" name="Textfeld 11"/>
          <p:cNvSpPr txBox="1"/>
          <p:nvPr/>
        </p:nvSpPr>
        <p:spPr>
          <a:xfrm>
            <a:off x="1511724" y="2828972"/>
            <a:ext cx="1008112" cy="216024"/>
          </a:xfrm>
          <a:prstGeom prst="rect">
            <a:avLst/>
          </a:prstGeom>
          <a:noFill/>
        </p:spPr>
        <p:txBody>
          <a:bodyPr wrap="square" rtlCol="0" anchor="ctr" anchorCtr="1">
            <a:noAutofit/>
          </a:bodyPr>
          <a:lstStyle/>
          <a:p>
            <a:r>
              <a:rPr lang="de-DE" sz="1050" dirty="0" smtClean="0"/>
              <a:t>Beschreibung</a:t>
            </a:r>
            <a:endParaRPr lang="de-DE" sz="1050" dirty="0"/>
          </a:p>
        </p:txBody>
      </p:sp>
      <p:sp>
        <p:nvSpPr>
          <p:cNvPr id="13" name="Textfeld 12"/>
          <p:cNvSpPr txBox="1"/>
          <p:nvPr/>
        </p:nvSpPr>
        <p:spPr>
          <a:xfrm>
            <a:off x="1691680" y="1772816"/>
            <a:ext cx="2232248" cy="216024"/>
          </a:xfrm>
          <a:prstGeom prst="rect">
            <a:avLst/>
          </a:prstGeom>
          <a:noFill/>
        </p:spPr>
        <p:txBody>
          <a:bodyPr wrap="square" rtlCol="0" anchor="ctr" anchorCtr="1">
            <a:noAutofit/>
          </a:bodyPr>
          <a:lstStyle/>
          <a:p>
            <a:r>
              <a:rPr lang="de-DE" sz="1200" dirty="0" smtClean="0"/>
              <a:t>Artikelstammdaten</a:t>
            </a:r>
            <a:endParaRPr lang="de-DE" sz="1200" dirty="0"/>
          </a:p>
        </p:txBody>
      </p:sp>
      <p:sp>
        <p:nvSpPr>
          <p:cNvPr id="14" name="Rechteck 13"/>
          <p:cNvSpPr/>
          <p:nvPr/>
        </p:nvSpPr>
        <p:spPr bwMode="auto">
          <a:xfrm>
            <a:off x="2483768" y="2156820"/>
            <a:ext cx="1368152" cy="21602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15" name="Rechteck 14"/>
          <p:cNvSpPr/>
          <p:nvPr/>
        </p:nvSpPr>
        <p:spPr>
          <a:xfrm>
            <a:off x="2483768" y="2132856"/>
            <a:ext cx="355837" cy="276999"/>
          </a:xfrm>
          <a:prstGeom prst="rect">
            <a:avLst/>
          </a:prstGeom>
        </p:spPr>
        <p:txBody>
          <a:bodyPr wrap="none">
            <a:spAutoFit/>
          </a:bodyPr>
          <a:lstStyle/>
          <a:p>
            <a:r>
              <a:rPr lang="de-DE" sz="1200" dirty="0" smtClean="0"/>
              <a:t>42</a:t>
            </a:r>
            <a:endParaRPr lang="de-DE" sz="1200" dirty="0"/>
          </a:p>
        </p:txBody>
      </p:sp>
      <p:sp>
        <p:nvSpPr>
          <p:cNvPr id="16" name="Rechteck 15"/>
          <p:cNvSpPr/>
          <p:nvPr/>
        </p:nvSpPr>
        <p:spPr>
          <a:xfrm>
            <a:off x="2458844" y="2852936"/>
            <a:ext cx="924777" cy="461665"/>
          </a:xfrm>
          <a:prstGeom prst="rect">
            <a:avLst/>
          </a:prstGeom>
        </p:spPr>
        <p:txBody>
          <a:bodyPr wrap="none">
            <a:spAutoFit/>
          </a:bodyPr>
          <a:lstStyle/>
          <a:p>
            <a:pPr algn="l"/>
            <a:r>
              <a:rPr lang="de-DE" sz="1200" dirty="0" smtClean="0"/>
              <a:t>Irgendeine</a:t>
            </a:r>
            <a:br>
              <a:rPr lang="de-DE" sz="1200" dirty="0" smtClean="0"/>
            </a:br>
            <a:r>
              <a:rPr lang="de-DE" sz="1200" dirty="0" smtClean="0">
                <a:solidFill>
                  <a:srgbClr val="FF0000"/>
                </a:solidFill>
              </a:rPr>
              <a:t>Änderung</a:t>
            </a:r>
          </a:p>
        </p:txBody>
      </p:sp>
      <p:pic>
        <p:nvPicPr>
          <p:cNvPr id="26" name="Bild 25"/>
          <p:cNvPicPr>
            <a:picLocks noChangeAspect="1"/>
          </p:cNvPicPr>
          <p:nvPr/>
        </p:nvPicPr>
        <p:blipFill>
          <a:blip r:embed="rId2"/>
          <a:stretch>
            <a:fillRect/>
          </a:stretch>
        </p:blipFill>
        <p:spPr>
          <a:xfrm flipH="1">
            <a:off x="5076056" y="2276872"/>
            <a:ext cx="969144" cy="969144"/>
          </a:xfrm>
          <a:prstGeom prst="rect">
            <a:avLst/>
          </a:prstGeom>
        </p:spPr>
      </p:pic>
      <p:pic>
        <p:nvPicPr>
          <p:cNvPr id="27" name="Bild 26"/>
          <p:cNvPicPr>
            <a:picLocks noChangeAspect="1"/>
          </p:cNvPicPr>
          <p:nvPr/>
        </p:nvPicPr>
        <p:blipFill>
          <a:blip r:embed="rId3"/>
          <a:stretch>
            <a:fillRect/>
          </a:stretch>
        </p:blipFill>
        <p:spPr>
          <a:xfrm>
            <a:off x="323528" y="2276872"/>
            <a:ext cx="1008112" cy="1008112"/>
          </a:xfrm>
          <a:prstGeom prst="rect">
            <a:avLst/>
          </a:prstGeom>
        </p:spPr>
      </p:pic>
      <p:sp>
        <p:nvSpPr>
          <p:cNvPr id="34" name="Textfeld 33"/>
          <p:cNvSpPr txBox="1"/>
          <p:nvPr/>
        </p:nvSpPr>
        <p:spPr>
          <a:xfrm>
            <a:off x="1619672" y="2480914"/>
            <a:ext cx="936104" cy="216024"/>
          </a:xfrm>
          <a:prstGeom prst="rect">
            <a:avLst/>
          </a:prstGeom>
          <a:noFill/>
        </p:spPr>
        <p:txBody>
          <a:bodyPr wrap="square" rtlCol="0" anchor="ctr" anchorCtr="1">
            <a:noAutofit/>
          </a:bodyPr>
          <a:lstStyle/>
          <a:p>
            <a:r>
              <a:rPr lang="de-DE" sz="1100" dirty="0" smtClean="0"/>
              <a:t>Name</a:t>
            </a:r>
            <a:endParaRPr lang="de-DE" sz="1100" dirty="0"/>
          </a:p>
        </p:txBody>
      </p:sp>
      <p:sp>
        <p:nvSpPr>
          <p:cNvPr id="35" name="Rechteck 34"/>
          <p:cNvSpPr/>
          <p:nvPr/>
        </p:nvSpPr>
        <p:spPr bwMode="auto">
          <a:xfrm>
            <a:off x="2483768" y="2492896"/>
            <a:ext cx="1368152" cy="21602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36" name="Rechteck 35"/>
          <p:cNvSpPr/>
          <p:nvPr/>
        </p:nvSpPr>
        <p:spPr>
          <a:xfrm>
            <a:off x="2488178" y="2468932"/>
            <a:ext cx="1253919" cy="276999"/>
          </a:xfrm>
          <a:prstGeom prst="rect">
            <a:avLst/>
          </a:prstGeom>
        </p:spPr>
        <p:txBody>
          <a:bodyPr wrap="none">
            <a:spAutoFit/>
          </a:bodyPr>
          <a:lstStyle/>
          <a:p>
            <a:r>
              <a:rPr lang="de-DE" sz="1200" dirty="0" err="1" smtClean="0"/>
              <a:t>IrgendeinArtikel</a:t>
            </a:r>
            <a:endParaRPr lang="de-DE" sz="1200" dirty="0"/>
          </a:p>
        </p:txBody>
      </p:sp>
      <p:sp>
        <p:nvSpPr>
          <p:cNvPr id="37" name="Rechteck 36"/>
          <p:cNvSpPr/>
          <p:nvPr/>
        </p:nvSpPr>
        <p:spPr bwMode="auto">
          <a:xfrm>
            <a:off x="6228184" y="1700808"/>
            <a:ext cx="2592288" cy="216024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38" name="Rechteck 37"/>
          <p:cNvSpPr/>
          <p:nvPr/>
        </p:nvSpPr>
        <p:spPr bwMode="auto">
          <a:xfrm>
            <a:off x="7668344" y="3573016"/>
            <a:ext cx="1008112" cy="21602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de-DE" sz="700" b="0" i="0" u="none" strike="noStrike" cap="none" normalizeH="0" baseline="0" dirty="0" smtClean="0">
                <a:ln>
                  <a:noFill/>
                </a:ln>
                <a:solidFill>
                  <a:schemeClr val="tx1"/>
                </a:solidFill>
                <a:effectLst/>
                <a:latin typeface="Arial" charset="0"/>
              </a:rPr>
              <a:t>Speichern</a:t>
            </a:r>
          </a:p>
        </p:txBody>
      </p:sp>
      <p:sp>
        <p:nvSpPr>
          <p:cNvPr id="39" name="Textfeld 38"/>
          <p:cNvSpPr txBox="1"/>
          <p:nvPr/>
        </p:nvSpPr>
        <p:spPr>
          <a:xfrm>
            <a:off x="6372200" y="2144838"/>
            <a:ext cx="936104" cy="216024"/>
          </a:xfrm>
          <a:prstGeom prst="rect">
            <a:avLst/>
          </a:prstGeom>
          <a:noFill/>
        </p:spPr>
        <p:txBody>
          <a:bodyPr wrap="square" rtlCol="0" anchor="ctr" anchorCtr="1">
            <a:noAutofit/>
          </a:bodyPr>
          <a:lstStyle/>
          <a:p>
            <a:r>
              <a:rPr lang="de-DE" sz="1100" dirty="0" smtClean="0"/>
              <a:t>Nr.</a:t>
            </a:r>
            <a:endParaRPr lang="de-DE" sz="1100" dirty="0"/>
          </a:p>
        </p:txBody>
      </p:sp>
      <p:sp>
        <p:nvSpPr>
          <p:cNvPr id="40" name="Rechteck 39"/>
          <p:cNvSpPr/>
          <p:nvPr/>
        </p:nvSpPr>
        <p:spPr bwMode="auto">
          <a:xfrm>
            <a:off x="7236296" y="2852936"/>
            <a:ext cx="1368152" cy="57606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41" name="Textfeld 40"/>
          <p:cNvSpPr txBox="1"/>
          <p:nvPr/>
        </p:nvSpPr>
        <p:spPr>
          <a:xfrm>
            <a:off x="6264252" y="2828972"/>
            <a:ext cx="1008112" cy="216024"/>
          </a:xfrm>
          <a:prstGeom prst="rect">
            <a:avLst/>
          </a:prstGeom>
          <a:noFill/>
        </p:spPr>
        <p:txBody>
          <a:bodyPr wrap="square" rtlCol="0" anchor="ctr" anchorCtr="1">
            <a:noAutofit/>
          </a:bodyPr>
          <a:lstStyle/>
          <a:p>
            <a:r>
              <a:rPr lang="de-DE" sz="1050" dirty="0" smtClean="0"/>
              <a:t>Beschreibung</a:t>
            </a:r>
            <a:endParaRPr lang="de-DE" sz="1050" dirty="0"/>
          </a:p>
        </p:txBody>
      </p:sp>
      <p:sp>
        <p:nvSpPr>
          <p:cNvPr id="42" name="Textfeld 41"/>
          <p:cNvSpPr txBox="1"/>
          <p:nvPr/>
        </p:nvSpPr>
        <p:spPr>
          <a:xfrm>
            <a:off x="6444208" y="1772816"/>
            <a:ext cx="2232248" cy="216024"/>
          </a:xfrm>
          <a:prstGeom prst="rect">
            <a:avLst/>
          </a:prstGeom>
          <a:noFill/>
        </p:spPr>
        <p:txBody>
          <a:bodyPr wrap="square" rtlCol="0" anchor="ctr" anchorCtr="1">
            <a:noAutofit/>
          </a:bodyPr>
          <a:lstStyle/>
          <a:p>
            <a:r>
              <a:rPr lang="de-DE" sz="1200" dirty="0" smtClean="0"/>
              <a:t>Artikelstammdaten</a:t>
            </a:r>
            <a:endParaRPr lang="de-DE" sz="1200" dirty="0"/>
          </a:p>
        </p:txBody>
      </p:sp>
      <p:sp>
        <p:nvSpPr>
          <p:cNvPr id="43" name="Rechteck 42"/>
          <p:cNvSpPr/>
          <p:nvPr/>
        </p:nvSpPr>
        <p:spPr bwMode="auto">
          <a:xfrm>
            <a:off x="7236296" y="2156820"/>
            <a:ext cx="1368152" cy="21602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44" name="Rechteck 43"/>
          <p:cNvSpPr/>
          <p:nvPr/>
        </p:nvSpPr>
        <p:spPr>
          <a:xfrm>
            <a:off x="7236296" y="2132856"/>
            <a:ext cx="355837" cy="276999"/>
          </a:xfrm>
          <a:prstGeom prst="rect">
            <a:avLst/>
          </a:prstGeom>
        </p:spPr>
        <p:txBody>
          <a:bodyPr wrap="none">
            <a:spAutoFit/>
          </a:bodyPr>
          <a:lstStyle/>
          <a:p>
            <a:r>
              <a:rPr lang="de-DE" sz="1200" dirty="0" smtClean="0"/>
              <a:t>42</a:t>
            </a:r>
            <a:endParaRPr lang="de-DE" sz="1200" dirty="0"/>
          </a:p>
        </p:txBody>
      </p:sp>
      <p:sp>
        <p:nvSpPr>
          <p:cNvPr id="45" name="Rechteck 44"/>
          <p:cNvSpPr/>
          <p:nvPr/>
        </p:nvSpPr>
        <p:spPr>
          <a:xfrm>
            <a:off x="7211372" y="2852936"/>
            <a:ext cx="1053118" cy="646331"/>
          </a:xfrm>
          <a:prstGeom prst="rect">
            <a:avLst/>
          </a:prstGeom>
        </p:spPr>
        <p:txBody>
          <a:bodyPr wrap="none">
            <a:spAutoFit/>
          </a:bodyPr>
          <a:lstStyle/>
          <a:p>
            <a:pPr algn="l"/>
            <a:r>
              <a:rPr lang="de-DE" sz="1200" dirty="0" smtClean="0"/>
              <a:t>Irgendeine</a:t>
            </a:r>
            <a:br>
              <a:rPr lang="de-DE" sz="1200" dirty="0" smtClean="0"/>
            </a:br>
            <a:r>
              <a:rPr lang="de-DE" sz="1200" dirty="0" smtClean="0">
                <a:solidFill>
                  <a:srgbClr val="FF0000"/>
                </a:solidFill>
              </a:rPr>
              <a:t>ganz andere </a:t>
            </a:r>
            <a:br>
              <a:rPr lang="de-DE" sz="1200" dirty="0" smtClean="0">
                <a:solidFill>
                  <a:srgbClr val="FF0000"/>
                </a:solidFill>
              </a:rPr>
            </a:br>
            <a:r>
              <a:rPr lang="de-DE" sz="1200" dirty="0" smtClean="0">
                <a:solidFill>
                  <a:srgbClr val="FF0000"/>
                </a:solidFill>
              </a:rPr>
              <a:t>Änderung</a:t>
            </a:r>
          </a:p>
        </p:txBody>
      </p:sp>
      <p:sp>
        <p:nvSpPr>
          <p:cNvPr id="46" name="Textfeld 45"/>
          <p:cNvSpPr txBox="1"/>
          <p:nvPr/>
        </p:nvSpPr>
        <p:spPr>
          <a:xfrm>
            <a:off x="6372200" y="2480914"/>
            <a:ext cx="936104" cy="216024"/>
          </a:xfrm>
          <a:prstGeom prst="rect">
            <a:avLst/>
          </a:prstGeom>
          <a:noFill/>
        </p:spPr>
        <p:txBody>
          <a:bodyPr wrap="square" rtlCol="0" anchor="ctr" anchorCtr="1">
            <a:noAutofit/>
          </a:bodyPr>
          <a:lstStyle/>
          <a:p>
            <a:r>
              <a:rPr lang="de-DE" sz="1100" dirty="0" smtClean="0"/>
              <a:t>Name</a:t>
            </a:r>
            <a:endParaRPr lang="de-DE" sz="1100" dirty="0"/>
          </a:p>
        </p:txBody>
      </p:sp>
      <p:sp>
        <p:nvSpPr>
          <p:cNvPr id="47" name="Rechteck 46"/>
          <p:cNvSpPr/>
          <p:nvPr/>
        </p:nvSpPr>
        <p:spPr bwMode="auto">
          <a:xfrm>
            <a:off x="7236296" y="2492896"/>
            <a:ext cx="1368152" cy="21602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48" name="Rechteck 47"/>
          <p:cNvSpPr/>
          <p:nvPr/>
        </p:nvSpPr>
        <p:spPr>
          <a:xfrm>
            <a:off x="7240706" y="2468932"/>
            <a:ext cx="1253919" cy="276999"/>
          </a:xfrm>
          <a:prstGeom prst="rect">
            <a:avLst/>
          </a:prstGeom>
        </p:spPr>
        <p:txBody>
          <a:bodyPr wrap="none">
            <a:spAutoFit/>
          </a:bodyPr>
          <a:lstStyle/>
          <a:p>
            <a:r>
              <a:rPr lang="de-DE" sz="1200" dirty="0" err="1" smtClean="0"/>
              <a:t>IrgendeinArtikel</a:t>
            </a:r>
            <a:endParaRPr lang="de-DE" sz="1200" dirty="0"/>
          </a:p>
        </p:txBody>
      </p:sp>
      <p:cxnSp>
        <p:nvCxnSpPr>
          <p:cNvPr id="51" name="Gerade Verbindung mit Pfeil 50"/>
          <p:cNvCxnSpPr/>
          <p:nvPr/>
        </p:nvCxnSpPr>
        <p:spPr bwMode="auto">
          <a:xfrm flipH="1" flipV="1">
            <a:off x="2195736" y="3501008"/>
            <a:ext cx="2232248" cy="2088232"/>
          </a:xfrm>
          <a:prstGeom prst="straightConnector1">
            <a:avLst/>
          </a:prstGeom>
          <a:solidFill>
            <a:schemeClr val="accent1"/>
          </a:solidFill>
          <a:ln w="38100" cap="flat" cmpd="sng" algn="ctr">
            <a:solidFill>
              <a:srgbClr val="00CC99"/>
            </a:solidFill>
            <a:prstDash val="solid"/>
            <a:round/>
            <a:headEnd type="arrow" w="med" len="med"/>
            <a:tailEnd type="none"/>
          </a:ln>
          <a:effectLst/>
        </p:spPr>
      </p:cxnSp>
      <p:sp>
        <p:nvSpPr>
          <p:cNvPr id="54" name="Rechteck 53"/>
          <p:cNvSpPr/>
          <p:nvPr/>
        </p:nvSpPr>
        <p:spPr>
          <a:xfrm>
            <a:off x="5508104" y="6021288"/>
            <a:ext cx="2880320" cy="415498"/>
          </a:xfrm>
          <a:prstGeom prst="rect">
            <a:avLst/>
          </a:prstGeom>
          <a:ln>
            <a:solidFill>
              <a:schemeClr val="tx1"/>
            </a:solidFill>
          </a:ln>
        </p:spPr>
        <p:txBody>
          <a:bodyPr wrap="square">
            <a:spAutoFit/>
          </a:bodyPr>
          <a:lstStyle/>
          <a:p>
            <a:pPr algn="l"/>
            <a:r>
              <a:rPr lang="de-DE" sz="1050" b="1" dirty="0" smtClean="0"/>
              <a:t>Datensatz in DB</a:t>
            </a:r>
            <a:br>
              <a:rPr lang="de-DE" sz="1050" b="1" dirty="0" smtClean="0"/>
            </a:br>
            <a:r>
              <a:rPr lang="de-DE" sz="1050" dirty="0" smtClean="0">
                <a:solidFill>
                  <a:srgbClr val="FF0000"/>
                </a:solidFill>
              </a:rPr>
              <a:t>42, </a:t>
            </a:r>
            <a:r>
              <a:rPr lang="de-DE" sz="1050" dirty="0" err="1" smtClean="0">
                <a:solidFill>
                  <a:srgbClr val="FF0000"/>
                </a:solidFill>
              </a:rPr>
              <a:t>IrgendeinArtikel</a:t>
            </a:r>
            <a:r>
              <a:rPr lang="de-DE" sz="1050" dirty="0" smtClean="0">
                <a:solidFill>
                  <a:srgbClr val="FF0000"/>
                </a:solidFill>
              </a:rPr>
              <a:t>, Irgendeine Änderung, 2</a:t>
            </a:r>
          </a:p>
        </p:txBody>
      </p:sp>
      <p:sp>
        <p:nvSpPr>
          <p:cNvPr id="6" name="Rechteck 5"/>
          <p:cNvSpPr/>
          <p:nvPr/>
        </p:nvSpPr>
        <p:spPr bwMode="auto">
          <a:xfrm>
            <a:off x="2915816" y="3933056"/>
            <a:ext cx="3600400" cy="1080120"/>
          </a:xfrm>
          <a:prstGeom prst="rect">
            <a:avLst/>
          </a:prstGeom>
          <a:gradFill flip="none" rotWithShape="1">
            <a:gsLst>
              <a:gs pos="0">
                <a:schemeClr val="accent2">
                  <a:tint val="50000"/>
                  <a:satMod val="300000"/>
                  <a:alpha val="77000"/>
                </a:schemeClr>
              </a:gs>
              <a:gs pos="35000">
                <a:schemeClr val="accent2">
                  <a:tint val="37000"/>
                  <a:satMod val="300000"/>
                  <a:alpha val="77000"/>
                </a:schemeClr>
              </a:gs>
              <a:gs pos="100000">
                <a:schemeClr val="accent2">
                  <a:tint val="15000"/>
                  <a:satMod val="350000"/>
                  <a:alpha val="77000"/>
                </a:schemeClr>
              </a:gs>
            </a:gsLst>
            <a:lin ang="16200000" scaled="1"/>
            <a:tileRect/>
          </a:gra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de-DE" sz="1600" b="0" i="0" u="none" strike="noStrike" cap="none" normalizeH="0" baseline="0" dirty="0" smtClean="0">
                <a:ln>
                  <a:noFill/>
                </a:ln>
                <a:solidFill>
                  <a:schemeClr val="tx1"/>
                </a:solidFill>
                <a:effectLst/>
                <a:latin typeface="Arial" charset="0"/>
              </a:rPr>
              <a:t>Anwendungskern</a:t>
            </a:r>
            <a:endParaRPr kumimoji="0" lang="de-DE" sz="700" b="0" i="0" u="none" strike="noStrike" cap="none" normalizeH="0" baseline="0" dirty="0" smtClean="0">
              <a:ln>
                <a:noFill/>
              </a:ln>
              <a:solidFill>
                <a:schemeClr val="tx1"/>
              </a:solidFill>
              <a:effectLst/>
              <a:latin typeface="Arial" charset="0"/>
            </a:endParaRPr>
          </a:p>
        </p:txBody>
      </p:sp>
      <p:sp>
        <p:nvSpPr>
          <p:cNvPr id="49" name="Rechteck 48"/>
          <p:cNvSpPr/>
          <p:nvPr/>
        </p:nvSpPr>
        <p:spPr>
          <a:xfrm>
            <a:off x="6291882" y="3596979"/>
            <a:ext cx="839117" cy="276999"/>
          </a:xfrm>
          <a:prstGeom prst="rect">
            <a:avLst/>
          </a:prstGeom>
        </p:spPr>
        <p:txBody>
          <a:bodyPr wrap="none">
            <a:spAutoFit/>
          </a:bodyPr>
          <a:lstStyle/>
          <a:p>
            <a:r>
              <a:rPr lang="de-DE" sz="1200" dirty="0" smtClean="0"/>
              <a:t>Version 1</a:t>
            </a:r>
            <a:endParaRPr lang="de-DE" sz="1200" dirty="0"/>
          </a:p>
        </p:txBody>
      </p:sp>
      <p:sp>
        <p:nvSpPr>
          <p:cNvPr id="50" name="Rechteck 49"/>
          <p:cNvSpPr/>
          <p:nvPr/>
        </p:nvSpPr>
        <p:spPr>
          <a:xfrm>
            <a:off x="1475656" y="3573016"/>
            <a:ext cx="839117" cy="276999"/>
          </a:xfrm>
          <a:prstGeom prst="rect">
            <a:avLst/>
          </a:prstGeom>
        </p:spPr>
        <p:txBody>
          <a:bodyPr wrap="none">
            <a:spAutoFit/>
          </a:bodyPr>
          <a:lstStyle/>
          <a:p>
            <a:r>
              <a:rPr lang="de-DE" sz="1200" dirty="0" smtClean="0"/>
              <a:t>Version 1</a:t>
            </a:r>
            <a:endParaRPr lang="de-DE" sz="1200" dirty="0"/>
          </a:p>
        </p:txBody>
      </p:sp>
      <p:sp>
        <p:nvSpPr>
          <p:cNvPr id="53" name="Rechteck 52"/>
          <p:cNvSpPr/>
          <p:nvPr/>
        </p:nvSpPr>
        <p:spPr>
          <a:xfrm>
            <a:off x="102538" y="4797152"/>
            <a:ext cx="4171021" cy="1600438"/>
          </a:xfrm>
          <a:prstGeom prst="rect">
            <a:avLst/>
          </a:prstGeom>
        </p:spPr>
        <p:txBody>
          <a:bodyPr wrap="none">
            <a:spAutoFit/>
          </a:bodyPr>
          <a:lstStyle/>
          <a:p>
            <a:pPr algn="l"/>
            <a:r>
              <a:rPr lang="de-DE" sz="1400" dirty="0" err="1" smtClean="0">
                <a:latin typeface="Courier New"/>
                <a:cs typeface="Courier New"/>
              </a:rPr>
              <a:t>int</a:t>
            </a:r>
            <a:r>
              <a:rPr lang="de-DE" sz="1400" dirty="0" smtClean="0">
                <a:latin typeface="Courier New"/>
                <a:cs typeface="Courier New"/>
              </a:rPr>
              <a:t> </a:t>
            </a:r>
            <a:r>
              <a:rPr lang="de-DE" sz="1400" dirty="0" err="1" smtClean="0">
                <a:latin typeface="Courier New"/>
                <a:cs typeface="Courier New"/>
              </a:rPr>
              <a:t>result</a:t>
            </a:r>
            <a:r>
              <a:rPr lang="de-DE" sz="1400" dirty="0" smtClean="0">
                <a:latin typeface="Courier New"/>
                <a:cs typeface="Courier New"/>
              </a:rPr>
              <a:t>=UPDATE Artikel</a:t>
            </a:r>
            <a:br>
              <a:rPr lang="de-DE" sz="1400" dirty="0" smtClean="0">
                <a:latin typeface="Courier New"/>
                <a:cs typeface="Courier New"/>
              </a:rPr>
            </a:br>
            <a:r>
              <a:rPr lang="de-DE" sz="1400" dirty="0" smtClean="0">
                <a:latin typeface="Courier New"/>
                <a:cs typeface="Courier New"/>
              </a:rPr>
              <a:t>SET </a:t>
            </a:r>
            <a:br>
              <a:rPr lang="de-DE" sz="1400" dirty="0" smtClean="0">
                <a:latin typeface="Courier New"/>
                <a:cs typeface="Courier New"/>
              </a:rPr>
            </a:br>
            <a:r>
              <a:rPr lang="de-DE" sz="1400" dirty="0" smtClean="0">
                <a:latin typeface="Courier New"/>
                <a:cs typeface="Courier New"/>
              </a:rPr>
              <a:t>  Name=</a:t>
            </a:r>
            <a:r>
              <a:rPr lang="de-DE" sz="1400" dirty="0">
                <a:latin typeface="Courier New"/>
                <a:cs typeface="Courier New"/>
              </a:rPr>
              <a:t>‘</a:t>
            </a:r>
            <a:r>
              <a:rPr lang="de-DE" sz="1400" dirty="0" err="1" smtClean="0">
                <a:latin typeface="Courier New"/>
                <a:cs typeface="Courier New"/>
              </a:rPr>
              <a:t>IrgendeinArtikel</a:t>
            </a:r>
            <a:r>
              <a:rPr lang="de-DE" sz="1400" dirty="0" smtClean="0">
                <a:latin typeface="Courier New"/>
                <a:cs typeface="Courier New"/>
              </a:rPr>
              <a:t>‘,</a:t>
            </a:r>
            <a:br>
              <a:rPr lang="de-DE" sz="1400" dirty="0" smtClean="0">
                <a:latin typeface="Courier New"/>
                <a:cs typeface="Courier New"/>
              </a:rPr>
            </a:br>
            <a:r>
              <a:rPr lang="de-DE" sz="1400" dirty="0" smtClean="0">
                <a:latin typeface="Courier New"/>
                <a:cs typeface="Courier New"/>
              </a:rPr>
              <a:t>  Beschreibung=</a:t>
            </a:r>
            <a:r>
              <a:rPr lang="de-DE" sz="1400" dirty="0">
                <a:latin typeface="Courier New"/>
                <a:cs typeface="Courier New"/>
              </a:rPr>
              <a:t>‘</a:t>
            </a:r>
            <a:r>
              <a:rPr lang="de-DE" sz="1400" dirty="0" smtClean="0">
                <a:latin typeface="Courier New"/>
                <a:cs typeface="Courier New"/>
              </a:rPr>
              <a:t>Irgendeine Änderung‘,</a:t>
            </a:r>
            <a:br>
              <a:rPr lang="de-DE" sz="1400" dirty="0" smtClean="0">
                <a:latin typeface="Courier New"/>
                <a:cs typeface="Courier New"/>
              </a:rPr>
            </a:br>
            <a:r>
              <a:rPr lang="de-DE" sz="1400" dirty="0" smtClean="0">
                <a:latin typeface="Courier New"/>
                <a:cs typeface="Courier New"/>
              </a:rPr>
              <a:t>  </a:t>
            </a:r>
            <a:r>
              <a:rPr lang="de-DE" sz="1400" b="1" dirty="0" smtClean="0">
                <a:latin typeface="Courier New"/>
                <a:cs typeface="Courier New"/>
              </a:rPr>
              <a:t>Version=2</a:t>
            </a:r>
            <a:br>
              <a:rPr lang="de-DE" sz="1400" b="1" dirty="0" smtClean="0">
                <a:latin typeface="Courier New"/>
                <a:cs typeface="Courier New"/>
              </a:rPr>
            </a:br>
            <a:r>
              <a:rPr lang="de-DE" sz="1400" dirty="0" smtClean="0">
                <a:latin typeface="Courier New"/>
                <a:cs typeface="Courier New"/>
              </a:rPr>
              <a:t>WHERE </a:t>
            </a:r>
            <a:r>
              <a:rPr lang="de-DE" sz="1400" dirty="0" err="1" smtClean="0">
                <a:latin typeface="Courier New"/>
                <a:cs typeface="Courier New"/>
              </a:rPr>
              <a:t>Nr</a:t>
            </a:r>
            <a:r>
              <a:rPr lang="de-DE" sz="1400" dirty="0" smtClean="0">
                <a:latin typeface="Courier New"/>
                <a:cs typeface="Courier New"/>
              </a:rPr>
              <a:t>=42 </a:t>
            </a:r>
            <a:r>
              <a:rPr lang="de-DE" sz="1400" b="1" dirty="0" smtClean="0">
                <a:latin typeface="Courier New"/>
                <a:cs typeface="Courier New"/>
              </a:rPr>
              <a:t>AND Version=1;</a:t>
            </a:r>
            <a:br>
              <a:rPr lang="de-DE" sz="1400" b="1" dirty="0" smtClean="0">
                <a:latin typeface="Courier New"/>
                <a:cs typeface="Courier New"/>
              </a:rPr>
            </a:br>
            <a:r>
              <a:rPr lang="de-DE" sz="1400" b="1" dirty="0" smtClean="0">
                <a:latin typeface="Courier New"/>
                <a:cs typeface="Courier New"/>
              </a:rPr>
              <a:t>-&gt; </a:t>
            </a:r>
            <a:r>
              <a:rPr lang="de-DE" sz="1400" b="1" dirty="0" err="1" smtClean="0">
                <a:latin typeface="Courier New"/>
                <a:cs typeface="Courier New"/>
              </a:rPr>
              <a:t>result</a:t>
            </a:r>
            <a:r>
              <a:rPr lang="de-DE" sz="1400" b="1" dirty="0" smtClean="0">
                <a:latin typeface="Courier New"/>
                <a:cs typeface="Courier New"/>
              </a:rPr>
              <a:t> = 1</a:t>
            </a:r>
            <a:endParaRPr lang="de-DE" sz="1400" b="1" dirty="0">
              <a:latin typeface="Courier New"/>
              <a:cs typeface="Courier New"/>
            </a:endParaRPr>
          </a:p>
        </p:txBody>
      </p:sp>
    </p:spTree>
    <p:extLst>
      <p:ext uri="{BB962C8B-B14F-4D97-AF65-F5344CB8AC3E}">
        <p14:creationId xmlns:p14="http://schemas.microsoft.com/office/powerpoint/2010/main" val="24126111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Optimistische Synchronisation</a:t>
            </a:r>
          </a:p>
        </p:txBody>
      </p:sp>
      <p:sp>
        <p:nvSpPr>
          <p:cNvPr id="7" name="Zylinder 6"/>
          <p:cNvSpPr/>
          <p:nvPr/>
        </p:nvSpPr>
        <p:spPr bwMode="auto">
          <a:xfrm>
            <a:off x="3995936" y="5157192"/>
            <a:ext cx="1440160" cy="1440160"/>
          </a:xfrm>
          <a:prstGeom prst="can">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de-DE" sz="2000" b="0" i="0" u="none" strike="noStrike" cap="none" normalizeH="0" baseline="0" dirty="0" smtClean="0">
                <a:ln>
                  <a:noFill/>
                </a:ln>
                <a:solidFill>
                  <a:schemeClr val="tx1"/>
                </a:solidFill>
                <a:effectLst/>
                <a:latin typeface="Arial" charset="0"/>
              </a:rPr>
              <a:t>DB</a:t>
            </a:r>
          </a:p>
        </p:txBody>
      </p:sp>
      <p:sp>
        <p:nvSpPr>
          <p:cNvPr id="8" name="Rechteck 7"/>
          <p:cNvSpPr/>
          <p:nvPr/>
        </p:nvSpPr>
        <p:spPr bwMode="auto">
          <a:xfrm>
            <a:off x="1475656" y="1700808"/>
            <a:ext cx="2592288" cy="216024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9" name="Rechteck 8"/>
          <p:cNvSpPr/>
          <p:nvPr/>
        </p:nvSpPr>
        <p:spPr bwMode="auto">
          <a:xfrm>
            <a:off x="2915816" y="3573016"/>
            <a:ext cx="1008112" cy="21602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de-DE" sz="700" b="0" i="0" u="none" strike="noStrike" cap="none" normalizeH="0" baseline="0" dirty="0" smtClean="0">
                <a:ln>
                  <a:noFill/>
                </a:ln>
                <a:solidFill>
                  <a:schemeClr val="tx1"/>
                </a:solidFill>
                <a:effectLst/>
                <a:latin typeface="Arial" charset="0"/>
              </a:rPr>
              <a:t>Speichern</a:t>
            </a:r>
          </a:p>
        </p:txBody>
      </p:sp>
      <p:sp>
        <p:nvSpPr>
          <p:cNvPr id="10" name="Textfeld 9"/>
          <p:cNvSpPr txBox="1"/>
          <p:nvPr/>
        </p:nvSpPr>
        <p:spPr>
          <a:xfrm>
            <a:off x="1619672" y="2144838"/>
            <a:ext cx="936104" cy="216024"/>
          </a:xfrm>
          <a:prstGeom prst="rect">
            <a:avLst/>
          </a:prstGeom>
          <a:noFill/>
        </p:spPr>
        <p:txBody>
          <a:bodyPr wrap="square" rtlCol="0" anchor="ctr" anchorCtr="1">
            <a:noAutofit/>
          </a:bodyPr>
          <a:lstStyle/>
          <a:p>
            <a:r>
              <a:rPr lang="de-DE" sz="1100" dirty="0" smtClean="0"/>
              <a:t>Nr.</a:t>
            </a:r>
            <a:endParaRPr lang="de-DE" sz="1100" dirty="0"/>
          </a:p>
        </p:txBody>
      </p:sp>
      <p:sp>
        <p:nvSpPr>
          <p:cNvPr id="11" name="Rechteck 10"/>
          <p:cNvSpPr/>
          <p:nvPr/>
        </p:nvSpPr>
        <p:spPr bwMode="auto">
          <a:xfrm>
            <a:off x="2483768" y="2852936"/>
            <a:ext cx="1368152" cy="57606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12" name="Textfeld 11"/>
          <p:cNvSpPr txBox="1"/>
          <p:nvPr/>
        </p:nvSpPr>
        <p:spPr>
          <a:xfrm>
            <a:off x="1511724" y="2828972"/>
            <a:ext cx="1008112" cy="216024"/>
          </a:xfrm>
          <a:prstGeom prst="rect">
            <a:avLst/>
          </a:prstGeom>
          <a:noFill/>
        </p:spPr>
        <p:txBody>
          <a:bodyPr wrap="square" rtlCol="0" anchor="ctr" anchorCtr="1">
            <a:noAutofit/>
          </a:bodyPr>
          <a:lstStyle/>
          <a:p>
            <a:r>
              <a:rPr lang="de-DE" sz="1050" dirty="0" smtClean="0"/>
              <a:t>Beschreibung</a:t>
            </a:r>
            <a:endParaRPr lang="de-DE" sz="1050" dirty="0"/>
          </a:p>
        </p:txBody>
      </p:sp>
      <p:sp>
        <p:nvSpPr>
          <p:cNvPr id="13" name="Textfeld 12"/>
          <p:cNvSpPr txBox="1"/>
          <p:nvPr/>
        </p:nvSpPr>
        <p:spPr>
          <a:xfrm>
            <a:off x="1691680" y="1772816"/>
            <a:ext cx="2232248" cy="216024"/>
          </a:xfrm>
          <a:prstGeom prst="rect">
            <a:avLst/>
          </a:prstGeom>
          <a:noFill/>
        </p:spPr>
        <p:txBody>
          <a:bodyPr wrap="square" rtlCol="0" anchor="ctr" anchorCtr="1">
            <a:noAutofit/>
          </a:bodyPr>
          <a:lstStyle/>
          <a:p>
            <a:r>
              <a:rPr lang="de-DE" sz="1200" dirty="0" smtClean="0"/>
              <a:t>Artikelstammdaten</a:t>
            </a:r>
            <a:endParaRPr lang="de-DE" sz="1200" dirty="0"/>
          </a:p>
        </p:txBody>
      </p:sp>
      <p:sp>
        <p:nvSpPr>
          <p:cNvPr id="14" name="Rechteck 13"/>
          <p:cNvSpPr/>
          <p:nvPr/>
        </p:nvSpPr>
        <p:spPr bwMode="auto">
          <a:xfrm>
            <a:off x="2483768" y="2156820"/>
            <a:ext cx="1368152" cy="21602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15" name="Rechteck 14"/>
          <p:cNvSpPr/>
          <p:nvPr/>
        </p:nvSpPr>
        <p:spPr>
          <a:xfrm>
            <a:off x="2483768" y="2132856"/>
            <a:ext cx="355837" cy="276999"/>
          </a:xfrm>
          <a:prstGeom prst="rect">
            <a:avLst/>
          </a:prstGeom>
        </p:spPr>
        <p:txBody>
          <a:bodyPr wrap="none">
            <a:spAutoFit/>
          </a:bodyPr>
          <a:lstStyle/>
          <a:p>
            <a:r>
              <a:rPr lang="de-DE" sz="1200" dirty="0" smtClean="0"/>
              <a:t>42</a:t>
            </a:r>
            <a:endParaRPr lang="de-DE" sz="1200" dirty="0"/>
          </a:p>
        </p:txBody>
      </p:sp>
      <p:sp>
        <p:nvSpPr>
          <p:cNvPr id="16" name="Rechteck 15"/>
          <p:cNvSpPr/>
          <p:nvPr/>
        </p:nvSpPr>
        <p:spPr>
          <a:xfrm>
            <a:off x="2458844" y="2852936"/>
            <a:ext cx="924777" cy="461665"/>
          </a:xfrm>
          <a:prstGeom prst="rect">
            <a:avLst/>
          </a:prstGeom>
        </p:spPr>
        <p:txBody>
          <a:bodyPr wrap="none">
            <a:spAutoFit/>
          </a:bodyPr>
          <a:lstStyle/>
          <a:p>
            <a:pPr algn="l"/>
            <a:r>
              <a:rPr lang="de-DE" sz="1200" dirty="0" smtClean="0"/>
              <a:t>Irgendeine</a:t>
            </a:r>
            <a:br>
              <a:rPr lang="de-DE" sz="1200" dirty="0" smtClean="0"/>
            </a:br>
            <a:r>
              <a:rPr lang="de-DE" sz="1200" dirty="0" smtClean="0">
                <a:solidFill>
                  <a:srgbClr val="FF0000"/>
                </a:solidFill>
              </a:rPr>
              <a:t>Änderung</a:t>
            </a:r>
          </a:p>
        </p:txBody>
      </p:sp>
      <p:pic>
        <p:nvPicPr>
          <p:cNvPr id="26" name="Bild 25"/>
          <p:cNvPicPr>
            <a:picLocks noChangeAspect="1"/>
          </p:cNvPicPr>
          <p:nvPr/>
        </p:nvPicPr>
        <p:blipFill>
          <a:blip r:embed="rId2"/>
          <a:stretch>
            <a:fillRect/>
          </a:stretch>
        </p:blipFill>
        <p:spPr>
          <a:xfrm flipH="1">
            <a:off x="5076056" y="2276872"/>
            <a:ext cx="969144" cy="969144"/>
          </a:xfrm>
          <a:prstGeom prst="rect">
            <a:avLst/>
          </a:prstGeom>
        </p:spPr>
      </p:pic>
      <p:pic>
        <p:nvPicPr>
          <p:cNvPr id="27" name="Bild 26"/>
          <p:cNvPicPr>
            <a:picLocks noChangeAspect="1"/>
          </p:cNvPicPr>
          <p:nvPr/>
        </p:nvPicPr>
        <p:blipFill>
          <a:blip r:embed="rId3"/>
          <a:stretch>
            <a:fillRect/>
          </a:stretch>
        </p:blipFill>
        <p:spPr>
          <a:xfrm>
            <a:off x="323528" y="2276872"/>
            <a:ext cx="1008112" cy="1008112"/>
          </a:xfrm>
          <a:prstGeom prst="rect">
            <a:avLst/>
          </a:prstGeom>
        </p:spPr>
      </p:pic>
      <p:sp>
        <p:nvSpPr>
          <p:cNvPr id="34" name="Textfeld 33"/>
          <p:cNvSpPr txBox="1"/>
          <p:nvPr/>
        </p:nvSpPr>
        <p:spPr>
          <a:xfrm>
            <a:off x="1619672" y="2480914"/>
            <a:ext cx="936104" cy="216024"/>
          </a:xfrm>
          <a:prstGeom prst="rect">
            <a:avLst/>
          </a:prstGeom>
          <a:noFill/>
        </p:spPr>
        <p:txBody>
          <a:bodyPr wrap="square" rtlCol="0" anchor="ctr" anchorCtr="1">
            <a:noAutofit/>
          </a:bodyPr>
          <a:lstStyle/>
          <a:p>
            <a:r>
              <a:rPr lang="de-DE" sz="1100" dirty="0" smtClean="0"/>
              <a:t>Name</a:t>
            </a:r>
            <a:endParaRPr lang="de-DE" sz="1100" dirty="0"/>
          </a:p>
        </p:txBody>
      </p:sp>
      <p:sp>
        <p:nvSpPr>
          <p:cNvPr id="35" name="Rechteck 34"/>
          <p:cNvSpPr/>
          <p:nvPr/>
        </p:nvSpPr>
        <p:spPr bwMode="auto">
          <a:xfrm>
            <a:off x="2483768" y="2492896"/>
            <a:ext cx="1368152" cy="21602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36" name="Rechteck 35"/>
          <p:cNvSpPr/>
          <p:nvPr/>
        </p:nvSpPr>
        <p:spPr>
          <a:xfrm>
            <a:off x="2488178" y="2468932"/>
            <a:ext cx="1253919" cy="276999"/>
          </a:xfrm>
          <a:prstGeom prst="rect">
            <a:avLst/>
          </a:prstGeom>
        </p:spPr>
        <p:txBody>
          <a:bodyPr wrap="none">
            <a:spAutoFit/>
          </a:bodyPr>
          <a:lstStyle/>
          <a:p>
            <a:r>
              <a:rPr lang="de-DE" sz="1200" dirty="0" err="1" smtClean="0"/>
              <a:t>IrgendeinArtikel</a:t>
            </a:r>
            <a:endParaRPr lang="de-DE" sz="1200" dirty="0"/>
          </a:p>
        </p:txBody>
      </p:sp>
      <p:sp>
        <p:nvSpPr>
          <p:cNvPr id="37" name="Rechteck 36"/>
          <p:cNvSpPr/>
          <p:nvPr/>
        </p:nvSpPr>
        <p:spPr bwMode="auto">
          <a:xfrm>
            <a:off x="6228184" y="1700808"/>
            <a:ext cx="2592288" cy="216024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38" name="Rechteck 37"/>
          <p:cNvSpPr/>
          <p:nvPr/>
        </p:nvSpPr>
        <p:spPr bwMode="auto">
          <a:xfrm>
            <a:off x="7668344" y="3573016"/>
            <a:ext cx="1008112" cy="21602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de-DE" sz="700" b="0" i="0" u="none" strike="noStrike" cap="none" normalizeH="0" baseline="0" dirty="0" smtClean="0">
                <a:ln>
                  <a:noFill/>
                </a:ln>
                <a:solidFill>
                  <a:schemeClr val="tx1"/>
                </a:solidFill>
                <a:effectLst/>
                <a:latin typeface="Arial" charset="0"/>
              </a:rPr>
              <a:t>Speichern</a:t>
            </a:r>
          </a:p>
        </p:txBody>
      </p:sp>
      <p:sp>
        <p:nvSpPr>
          <p:cNvPr id="39" name="Textfeld 38"/>
          <p:cNvSpPr txBox="1"/>
          <p:nvPr/>
        </p:nvSpPr>
        <p:spPr>
          <a:xfrm>
            <a:off x="6372200" y="2144838"/>
            <a:ext cx="936104" cy="216024"/>
          </a:xfrm>
          <a:prstGeom prst="rect">
            <a:avLst/>
          </a:prstGeom>
          <a:noFill/>
        </p:spPr>
        <p:txBody>
          <a:bodyPr wrap="square" rtlCol="0" anchor="ctr" anchorCtr="1">
            <a:noAutofit/>
          </a:bodyPr>
          <a:lstStyle/>
          <a:p>
            <a:r>
              <a:rPr lang="de-DE" sz="1100" dirty="0" smtClean="0"/>
              <a:t>Nr.</a:t>
            </a:r>
            <a:endParaRPr lang="de-DE" sz="1100" dirty="0"/>
          </a:p>
        </p:txBody>
      </p:sp>
      <p:sp>
        <p:nvSpPr>
          <p:cNvPr id="40" name="Rechteck 39"/>
          <p:cNvSpPr/>
          <p:nvPr/>
        </p:nvSpPr>
        <p:spPr bwMode="auto">
          <a:xfrm>
            <a:off x="7236296" y="2852936"/>
            <a:ext cx="1368152" cy="57606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41" name="Textfeld 40"/>
          <p:cNvSpPr txBox="1"/>
          <p:nvPr/>
        </p:nvSpPr>
        <p:spPr>
          <a:xfrm>
            <a:off x="6264252" y="2828972"/>
            <a:ext cx="1008112" cy="216024"/>
          </a:xfrm>
          <a:prstGeom prst="rect">
            <a:avLst/>
          </a:prstGeom>
          <a:noFill/>
        </p:spPr>
        <p:txBody>
          <a:bodyPr wrap="square" rtlCol="0" anchor="ctr" anchorCtr="1">
            <a:noAutofit/>
          </a:bodyPr>
          <a:lstStyle/>
          <a:p>
            <a:r>
              <a:rPr lang="de-DE" sz="1050" dirty="0" smtClean="0"/>
              <a:t>Beschreibung</a:t>
            </a:r>
            <a:endParaRPr lang="de-DE" sz="1050" dirty="0"/>
          </a:p>
        </p:txBody>
      </p:sp>
      <p:sp>
        <p:nvSpPr>
          <p:cNvPr id="42" name="Textfeld 41"/>
          <p:cNvSpPr txBox="1"/>
          <p:nvPr/>
        </p:nvSpPr>
        <p:spPr>
          <a:xfrm>
            <a:off x="6444208" y="1772816"/>
            <a:ext cx="2232248" cy="216024"/>
          </a:xfrm>
          <a:prstGeom prst="rect">
            <a:avLst/>
          </a:prstGeom>
          <a:noFill/>
        </p:spPr>
        <p:txBody>
          <a:bodyPr wrap="square" rtlCol="0" anchor="ctr" anchorCtr="1">
            <a:noAutofit/>
          </a:bodyPr>
          <a:lstStyle/>
          <a:p>
            <a:r>
              <a:rPr lang="de-DE" sz="1200" dirty="0" smtClean="0"/>
              <a:t>Artikelstammdaten</a:t>
            </a:r>
            <a:endParaRPr lang="de-DE" sz="1200" dirty="0"/>
          </a:p>
        </p:txBody>
      </p:sp>
      <p:sp>
        <p:nvSpPr>
          <p:cNvPr id="43" name="Rechteck 42"/>
          <p:cNvSpPr/>
          <p:nvPr/>
        </p:nvSpPr>
        <p:spPr bwMode="auto">
          <a:xfrm>
            <a:off x="7236296" y="2156820"/>
            <a:ext cx="1368152" cy="21602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44" name="Rechteck 43"/>
          <p:cNvSpPr/>
          <p:nvPr/>
        </p:nvSpPr>
        <p:spPr>
          <a:xfrm>
            <a:off x="7236296" y="2132856"/>
            <a:ext cx="355837" cy="276999"/>
          </a:xfrm>
          <a:prstGeom prst="rect">
            <a:avLst/>
          </a:prstGeom>
        </p:spPr>
        <p:txBody>
          <a:bodyPr wrap="none">
            <a:spAutoFit/>
          </a:bodyPr>
          <a:lstStyle/>
          <a:p>
            <a:r>
              <a:rPr lang="de-DE" sz="1200" dirty="0" smtClean="0"/>
              <a:t>42</a:t>
            </a:r>
            <a:endParaRPr lang="de-DE" sz="1200" dirty="0"/>
          </a:p>
        </p:txBody>
      </p:sp>
      <p:sp>
        <p:nvSpPr>
          <p:cNvPr id="45" name="Rechteck 44"/>
          <p:cNvSpPr/>
          <p:nvPr/>
        </p:nvSpPr>
        <p:spPr>
          <a:xfrm>
            <a:off x="7211372" y="2852936"/>
            <a:ext cx="1053118" cy="646331"/>
          </a:xfrm>
          <a:prstGeom prst="rect">
            <a:avLst/>
          </a:prstGeom>
        </p:spPr>
        <p:txBody>
          <a:bodyPr wrap="none">
            <a:spAutoFit/>
          </a:bodyPr>
          <a:lstStyle/>
          <a:p>
            <a:pPr algn="l"/>
            <a:r>
              <a:rPr lang="de-DE" sz="1200" dirty="0" smtClean="0"/>
              <a:t>Irgendeine</a:t>
            </a:r>
            <a:br>
              <a:rPr lang="de-DE" sz="1200" dirty="0" smtClean="0"/>
            </a:br>
            <a:r>
              <a:rPr lang="de-DE" sz="1200" dirty="0" smtClean="0">
                <a:solidFill>
                  <a:srgbClr val="FF0000"/>
                </a:solidFill>
              </a:rPr>
              <a:t>ganz andere </a:t>
            </a:r>
            <a:br>
              <a:rPr lang="de-DE" sz="1200" dirty="0" smtClean="0">
                <a:solidFill>
                  <a:srgbClr val="FF0000"/>
                </a:solidFill>
              </a:rPr>
            </a:br>
            <a:r>
              <a:rPr lang="de-DE" sz="1200" dirty="0" smtClean="0">
                <a:solidFill>
                  <a:srgbClr val="FF0000"/>
                </a:solidFill>
              </a:rPr>
              <a:t>Änderung</a:t>
            </a:r>
          </a:p>
        </p:txBody>
      </p:sp>
      <p:sp>
        <p:nvSpPr>
          <p:cNvPr id="46" name="Textfeld 45"/>
          <p:cNvSpPr txBox="1"/>
          <p:nvPr/>
        </p:nvSpPr>
        <p:spPr>
          <a:xfrm>
            <a:off x="6372200" y="2480914"/>
            <a:ext cx="936104" cy="216024"/>
          </a:xfrm>
          <a:prstGeom prst="rect">
            <a:avLst/>
          </a:prstGeom>
          <a:noFill/>
        </p:spPr>
        <p:txBody>
          <a:bodyPr wrap="square" rtlCol="0" anchor="ctr" anchorCtr="1">
            <a:noAutofit/>
          </a:bodyPr>
          <a:lstStyle/>
          <a:p>
            <a:r>
              <a:rPr lang="de-DE" sz="1100" dirty="0" smtClean="0"/>
              <a:t>Name</a:t>
            </a:r>
            <a:endParaRPr lang="de-DE" sz="1100" dirty="0"/>
          </a:p>
        </p:txBody>
      </p:sp>
      <p:sp>
        <p:nvSpPr>
          <p:cNvPr id="47" name="Rechteck 46"/>
          <p:cNvSpPr/>
          <p:nvPr/>
        </p:nvSpPr>
        <p:spPr bwMode="auto">
          <a:xfrm>
            <a:off x="7236296" y="2492896"/>
            <a:ext cx="1368152" cy="21602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48" name="Rechteck 47"/>
          <p:cNvSpPr/>
          <p:nvPr/>
        </p:nvSpPr>
        <p:spPr>
          <a:xfrm>
            <a:off x="7240706" y="2468932"/>
            <a:ext cx="1253919" cy="276999"/>
          </a:xfrm>
          <a:prstGeom prst="rect">
            <a:avLst/>
          </a:prstGeom>
        </p:spPr>
        <p:txBody>
          <a:bodyPr wrap="none">
            <a:spAutoFit/>
          </a:bodyPr>
          <a:lstStyle/>
          <a:p>
            <a:r>
              <a:rPr lang="de-DE" sz="1200" dirty="0" err="1" smtClean="0"/>
              <a:t>IrgendeinArtikel</a:t>
            </a:r>
            <a:endParaRPr lang="de-DE" sz="1200" dirty="0"/>
          </a:p>
        </p:txBody>
      </p:sp>
      <p:sp>
        <p:nvSpPr>
          <p:cNvPr id="54" name="Rechteck 53"/>
          <p:cNvSpPr/>
          <p:nvPr/>
        </p:nvSpPr>
        <p:spPr>
          <a:xfrm>
            <a:off x="5508104" y="6021288"/>
            <a:ext cx="2880320" cy="415498"/>
          </a:xfrm>
          <a:prstGeom prst="rect">
            <a:avLst/>
          </a:prstGeom>
          <a:ln>
            <a:solidFill>
              <a:schemeClr val="tx1"/>
            </a:solidFill>
          </a:ln>
        </p:spPr>
        <p:txBody>
          <a:bodyPr wrap="square">
            <a:spAutoFit/>
          </a:bodyPr>
          <a:lstStyle/>
          <a:p>
            <a:pPr algn="l"/>
            <a:r>
              <a:rPr lang="de-DE" sz="1050" b="1" dirty="0" smtClean="0"/>
              <a:t>Datensatz in DB</a:t>
            </a:r>
            <a:br>
              <a:rPr lang="de-DE" sz="1050" b="1" dirty="0" smtClean="0"/>
            </a:br>
            <a:r>
              <a:rPr lang="de-DE" sz="1050" dirty="0" smtClean="0">
                <a:solidFill>
                  <a:srgbClr val="FF0000"/>
                </a:solidFill>
              </a:rPr>
              <a:t>42, </a:t>
            </a:r>
            <a:r>
              <a:rPr lang="de-DE" sz="1050" dirty="0" err="1" smtClean="0">
                <a:solidFill>
                  <a:srgbClr val="FF0000"/>
                </a:solidFill>
              </a:rPr>
              <a:t>IrgendeinArtikel</a:t>
            </a:r>
            <a:r>
              <a:rPr lang="de-DE" sz="1050" dirty="0" smtClean="0">
                <a:solidFill>
                  <a:srgbClr val="FF0000"/>
                </a:solidFill>
              </a:rPr>
              <a:t>, Irgendeine Änderung, 2</a:t>
            </a:r>
          </a:p>
        </p:txBody>
      </p:sp>
      <p:sp>
        <p:nvSpPr>
          <p:cNvPr id="6" name="Rechteck 5"/>
          <p:cNvSpPr/>
          <p:nvPr/>
        </p:nvSpPr>
        <p:spPr bwMode="auto">
          <a:xfrm>
            <a:off x="2915816" y="3933056"/>
            <a:ext cx="3600400" cy="1080120"/>
          </a:xfrm>
          <a:prstGeom prst="rect">
            <a:avLst/>
          </a:prstGeom>
          <a:gradFill flip="none" rotWithShape="1">
            <a:gsLst>
              <a:gs pos="0">
                <a:schemeClr val="accent2">
                  <a:tint val="50000"/>
                  <a:satMod val="300000"/>
                  <a:alpha val="77000"/>
                </a:schemeClr>
              </a:gs>
              <a:gs pos="35000">
                <a:schemeClr val="accent2">
                  <a:tint val="37000"/>
                  <a:satMod val="300000"/>
                  <a:alpha val="77000"/>
                </a:schemeClr>
              </a:gs>
              <a:gs pos="100000">
                <a:schemeClr val="accent2">
                  <a:tint val="15000"/>
                  <a:satMod val="350000"/>
                  <a:alpha val="77000"/>
                </a:schemeClr>
              </a:gs>
            </a:gsLst>
            <a:lin ang="16200000" scaled="1"/>
            <a:tileRect/>
          </a:gra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de-DE" sz="1600" b="0" i="0" u="none" strike="noStrike" cap="none" normalizeH="0" baseline="0" dirty="0" smtClean="0">
                <a:ln>
                  <a:noFill/>
                </a:ln>
                <a:solidFill>
                  <a:schemeClr val="tx1"/>
                </a:solidFill>
                <a:effectLst/>
                <a:latin typeface="Arial" charset="0"/>
              </a:rPr>
              <a:t>Anwendungskern</a:t>
            </a:r>
            <a:endParaRPr kumimoji="0" lang="de-DE" sz="700" b="0" i="0" u="none" strike="noStrike" cap="none" normalizeH="0" baseline="0" dirty="0" smtClean="0">
              <a:ln>
                <a:noFill/>
              </a:ln>
              <a:solidFill>
                <a:schemeClr val="tx1"/>
              </a:solidFill>
              <a:effectLst/>
              <a:latin typeface="Arial" charset="0"/>
            </a:endParaRPr>
          </a:p>
        </p:txBody>
      </p:sp>
      <p:sp>
        <p:nvSpPr>
          <p:cNvPr id="49" name="Rechteck 48"/>
          <p:cNvSpPr/>
          <p:nvPr/>
        </p:nvSpPr>
        <p:spPr>
          <a:xfrm>
            <a:off x="6291882" y="3596979"/>
            <a:ext cx="839117" cy="276999"/>
          </a:xfrm>
          <a:prstGeom prst="rect">
            <a:avLst/>
          </a:prstGeom>
        </p:spPr>
        <p:txBody>
          <a:bodyPr wrap="none">
            <a:spAutoFit/>
          </a:bodyPr>
          <a:lstStyle/>
          <a:p>
            <a:r>
              <a:rPr lang="de-DE" sz="1200" dirty="0" smtClean="0"/>
              <a:t>Version 1</a:t>
            </a:r>
            <a:endParaRPr lang="de-DE" sz="1200" dirty="0"/>
          </a:p>
        </p:txBody>
      </p:sp>
      <p:sp>
        <p:nvSpPr>
          <p:cNvPr id="50" name="Rechteck 49"/>
          <p:cNvSpPr/>
          <p:nvPr/>
        </p:nvSpPr>
        <p:spPr>
          <a:xfrm>
            <a:off x="1475656" y="3573016"/>
            <a:ext cx="839117" cy="276999"/>
          </a:xfrm>
          <a:prstGeom prst="rect">
            <a:avLst/>
          </a:prstGeom>
        </p:spPr>
        <p:txBody>
          <a:bodyPr wrap="none">
            <a:spAutoFit/>
          </a:bodyPr>
          <a:lstStyle/>
          <a:p>
            <a:r>
              <a:rPr lang="de-DE" sz="1200" dirty="0" smtClean="0"/>
              <a:t>Version </a:t>
            </a:r>
            <a:r>
              <a:rPr lang="de-DE" sz="1200" dirty="0" smtClean="0">
                <a:solidFill>
                  <a:srgbClr val="FF0000"/>
                </a:solidFill>
              </a:rPr>
              <a:t>2</a:t>
            </a:r>
            <a:endParaRPr lang="de-DE" sz="1200" dirty="0">
              <a:solidFill>
                <a:srgbClr val="FF0000"/>
              </a:solidFill>
            </a:endParaRPr>
          </a:p>
        </p:txBody>
      </p:sp>
      <p:sp>
        <p:nvSpPr>
          <p:cNvPr id="52" name="Oval 51"/>
          <p:cNvSpPr/>
          <p:nvPr/>
        </p:nvSpPr>
        <p:spPr bwMode="auto">
          <a:xfrm>
            <a:off x="1877451" y="3501008"/>
            <a:ext cx="504056" cy="432048"/>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908325646"/>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Optimistische Synchronisation</a:t>
            </a:r>
          </a:p>
        </p:txBody>
      </p:sp>
      <p:sp>
        <p:nvSpPr>
          <p:cNvPr id="7" name="Zylinder 6"/>
          <p:cNvSpPr/>
          <p:nvPr/>
        </p:nvSpPr>
        <p:spPr bwMode="auto">
          <a:xfrm>
            <a:off x="3995936" y="5157192"/>
            <a:ext cx="1440160" cy="1440160"/>
          </a:xfrm>
          <a:prstGeom prst="can">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de-DE" sz="2000" b="0" i="0" u="none" strike="noStrike" cap="none" normalizeH="0" baseline="0" dirty="0" smtClean="0">
                <a:ln>
                  <a:noFill/>
                </a:ln>
                <a:solidFill>
                  <a:schemeClr val="tx1"/>
                </a:solidFill>
                <a:effectLst/>
                <a:latin typeface="Arial" charset="0"/>
              </a:rPr>
              <a:t>DB</a:t>
            </a:r>
          </a:p>
        </p:txBody>
      </p:sp>
      <p:sp>
        <p:nvSpPr>
          <p:cNvPr id="8" name="Rechteck 7"/>
          <p:cNvSpPr/>
          <p:nvPr/>
        </p:nvSpPr>
        <p:spPr bwMode="auto">
          <a:xfrm>
            <a:off x="1475656" y="1700808"/>
            <a:ext cx="2592288" cy="216024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9" name="Rechteck 8"/>
          <p:cNvSpPr/>
          <p:nvPr/>
        </p:nvSpPr>
        <p:spPr bwMode="auto">
          <a:xfrm>
            <a:off x="2915816" y="3573016"/>
            <a:ext cx="1008112" cy="21602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de-DE" sz="700" b="0" i="0" u="none" strike="noStrike" cap="none" normalizeH="0" baseline="0" dirty="0" smtClean="0">
                <a:ln>
                  <a:noFill/>
                </a:ln>
                <a:solidFill>
                  <a:schemeClr val="tx1"/>
                </a:solidFill>
                <a:effectLst/>
                <a:latin typeface="Arial" charset="0"/>
              </a:rPr>
              <a:t>Speichern</a:t>
            </a:r>
          </a:p>
        </p:txBody>
      </p:sp>
      <p:sp>
        <p:nvSpPr>
          <p:cNvPr id="10" name="Textfeld 9"/>
          <p:cNvSpPr txBox="1"/>
          <p:nvPr/>
        </p:nvSpPr>
        <p:spPr>
          <a:xfrm>
            <a:off x="1619672" y="2144838"/>
            <a:ext cx="936104" cy="216024"/>
          </a:xfrm>
          <a:prstGeom prst="rect">
            <a:avLst/>
          </a:prstGeom>
          <a:noFill/>
        </p:spPr>
        <p:txBody>
          <a:bodyPr wrap="square" rtlCol="0" anchor="ctr" anchorCtr="1">
            <a:noAutofit/>
          </a:bodyPr>
          <a:lstStyle/>
          <a:p>
            <a:r>
              <a:rPr lang="de-DE" sz="1100" dirty="0" smtClean="0"/>
              <a:t>Nr.</a:t>
            </a:r>
            <a:endParaRPr lang="de-DE" sz="1100" dirty="0"/>
          </a:p>
        </p:txBody>
      </p:sp>
      <p:sp>
        <p:nvSpPr>
          <p:cNvPr id="11" name="Rechteck 10"/>
          <p:cNvSpPr/>
          <p:nvPr/>
        </p:nvSpPr>
        <p:spPr bwMode="auto">
          <a:xfrm>
            <a:off x="2483768" y="2852936"/>
            <a:ext cx="1368152" cy="57606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12" name="Textfeld 11"/>
          <p:cNvSpPr txBox="1"/>
          <p:nvPr/>
        </p:nvSpPr>
        <p:spPr>
          <a:xfrm>
            <a:off x="1511724" y="2828972"/>
            <a:ext cx="1008112" cy="216024"/>
          </a:xfrm>
          <a:prstGeom prst="rect">
            <a:avLst/>
          </a:prstGeom>
          <a:noFill/>
        </p:spPr>
        <p:txBody>
          <a:bodyPr wrap="square" rtlCol="0" anchor="ctr" anchorCtr="1">
            <a:noAutofit/>
          </a:bodyPr>
          <a:lstStyle/>
          <a:p>
            <a:r>
              <a:rPr lang="de-DE" sz="1050" dirty="0" smtClean="0"/>
              <a:t>Beschreibung</a:t>
            </a:r>
            <a:endParaRPr lang="de-DE" sz="1050" dirty="0"/>
          </a:p>
        </p:txBody>
      </p:sp>
      <p:sp>
        <p:nvSpPr>
          <p:cNvPr id="13" name="Textfeld 12"/>
          <p:cNvSpPr txBox="1"/>
          <p:nvPr/>
        </p:nvSpPr>
        <p:spPr>
          <a:xfrm>
            <a:off x="1691680" y="1772816"/>
            <a:ext cx="2232248" cy="216024"/>
          </a:xfrm>
          <a:prstGeom prst="rect">
            <a:avLst/>
          </a:prstGeom>
          <a:noFill/>
        </p:spPr>
        <p:txBody>
          <a:bodyPr wrap="square" rtlCol="0" anchor="ctr" anchorCtr="1">
            <a:noAutofit/>
          </a:bodyPr>
          <a:lstStyle/>
          <a:p>
            <a:r>
              <a:rPr lang="de-DE" sz="1200" dirty="0" smtClean="0"/>
              <a:t>Artikelstammdaten</a:t>
            </a:r>
            <a:endParaRPr lang="de-DE" sz="1200" dirty="0"/>
          </a:p>
        </p:txBody>
      </p:sp>
      <p:sp>
        <p:nvSpPr>
          <p:cNvPr id="14" name="Rechteck 13"/>
          <p:cNvSpPr/>
          <p:nvPr/>
        </p:nvSpPr>
        <p:spPr bwMode="auto">
          <a:xfrm>
            <a:off x="2483768" y="2156820"/>
            <a:ext cx="1368152" cy="21602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15" name="Rechteck 14"/>
          <p:cNvSpPr/>
          <p:nvPr/>
        </p:nvSpPr>
        <p:spPr>
          <a:xfrm>
            <a:off x="2483768" y="2132856"/>
            <a:ext cx="355837" cy="276999"/>
          </a:xfrm>
          <a:prstGeom prst="rect">
            <a:avLst/>
          </a:prstGeom>
        </p:spPr>
        <p:txBody>
          <a:bodyPr wrap="none">
            <a:spAutoFit/>
          </a:bodyPr>
          <a:lstStyle/>
          <a:p>
            <a:r>
              <a:rPr lang="de-DE" sz="1200" dirty="0" smtClean="0"/>
              <a:t>42</a:t>
            </a:r>
            <a:endParaRPr lang="de-DE" sz="1200" dirty="0"/>
          </a:p>
        </p:txBody>
      </p:sp>
      <p:sp>
        <p:nvSpPr>
          <p:cNvPr id="16" name="Rechteck 15"/>
          <p:cNvSpPr/>
          <p:nvPr/>
        </p:nvSpPr>
        <p:spPr>
          <a:xfrm>
            <a:off x="2458844" y="2852936"/>
            <a:ext cx="924777" cy="461665"/>
          </a:xfrm>
          <a:prstGeom prst="rect">
            <a:avLst/>
          </a:prstGeom>
        </p:spPr>
        <p:txBody>
          <a:bodyPr wrap="none">
            <a:spAutoFit/>
          </a:bodyPr>
          <a:lstStyle/>
          <a:p>
            <a:pPr algn="l"/>
            <a:r>
              <a:rPr lang="de-DE" sz="1200" dirty="0" smtClean="0"/>
              <a:t>Irgendeine</a:t>
            </a:r>
            <a:br>
              <a:rPr lang="de-DE" sz="1200" dirty="0" smtClean="0"/>
            </a:br>
            <a:r>
              <a:rPr lang="de-DE" sz="1200" dirty="0" smtClean="0"/>
              <a:t>Änderung</a:t>
            </a:r>
          </a:p>
        </p:txBody>
      </p:sp>
      <p:pic>
        <p:nvPicPr>
          <p:cNvPr id="26" name="Bild 25"/>
          <p:cNvPicPr>
            <a:picLocks noChangeAspect="1"/>
          </p:cNvPicPr>
          <p:nvPr/>
        </p:nvPicPr>
        <p:blipFill>
          <a:blip r:embed="rId2"/>
          <a:stretch>
            <a:fillRect/>
          </a:stretch>
        </p:blipFill>
        <p:spPr>
          <a:xfrm flipH="1">
            <a:off x="5076056" y="2276872"/>
            <a:ext cx="969144" cy="969144"/>
          </a:xfrm>
          <a:prstGeom prst="rect">
            <a:avLst/>
          </a:prstGeom>
        </p:spPr>
      </p:pic>
      <p:pic>
        <p:nvPicPr>
          <p:cNvPr id="27" name="Bild 26"/>
          <p:cNvPicPr>
            <a:picLocks noChangeAspect="1"/>
          </p:cNvPicPr>
          <p:nvPr/>
        </p:nvPicPr>
        <p:blipFill>
          <a:blip r:embed="rId3"/>
          <a:stretch>
            <a:fillRect/>
          </a:stretch>
        </p:blipFill>
        <p:spPr>
          <a:xfrm>
            <a:off x="323528" y="2276872"/>
            <a:ext cx="1008112" cy="1008112"/>
          </a:xfrm>
          <a:prstGeom prst="rect">
            <a:avLst/>
          </a:prstGeom>
        </p:spPr>
      </p:pic>
      <p:sp>
        <p:nvSpPr>
          <p:cNvPr id="34" name="Textfeld 33"/>
          <p:cNvSpPr txBox="1"/>
          <p:nvPr/>
        </p:nvSpPr>
        <p:spPr>
          <a:xfrm>
            <a:off x="1619672" y="2480914"/>
            <a:ext cx="936104" cy="216024"/>
          </a:xfrm>
          <a:prstGeom prst="rect">
            <a:avLst/>
          </a:prstGeom>
          <a:noFill/>
        </p:spPr>
        <p:txBody>
          <a:bodyPr wrap="square" rtlCol="0" anchor="ctr" anchorCtr="1">
            <a:noAutofit/>
          </a:bodyPr>
          <a:lstStyle/>
          <a:p>
            <a:r>
              <a:rPr lang="de-DE" sz="1100" dirty="0" smtClean="0"/>
              <a:t>Name</a:t>
            </a:r>
            <a:endParaRPr lang="de-DE" sz="1100" dirty="0"/>
          </a:p>
        </p:txBody>
      </p:sp>
      <p:sp>
        <p:nvSpPr>
          <p:cNvPr id="35" name="Rechteck 34"/>
          <p:cNvSpPr/>
          <p:nvPr/>
        </p:nvSpPr>
        <p:spPr bwMode="auto">
          <a:xfrm>
            <a:off x="2483768" y="2492896"/>
            <a:ext cx="1368152" cy="21602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36" name="Rechteck 35"/>
          <p:cNvSpPr/>
          <p:nvPr/>
        </p:nvSpPr>
        <p:spPr>
          <a:xfrm>
            <a:off x="2488178" y="2468932"/>
            <a:ext cx="1253919" cy="276999"/>
          </a:xfrm>
          <a:prstGeom prst="rect">
            <a:avLst/>
          </a:prstGeom>
        </p:spPr>
        <p:txBody>
          <a:bodyPr wrap="none">
            <a:spAutoFit/>
          </a:bodyPr>
          <a:lstStyle/>
          <a:p>
            <a:r>
              <a:rPr lang="de-DE" sz="1200" dirty="0" err="1" smtClean="0"/>
              <a:t>IrgendeinArtikel</a:t>
            </a:r>
            <a:endParaRPr lang="de-DE" sz="1200" dirty="0"/>
          </a:p>
        </p:txBody>
      </p:sp>
      <p:sp>
        <p:nvSpPr>
          <p:cNvPr id="37" name="Rechteck 36"/>
          <p:cNvSpPr/>
          <p:nvPr/>
        </p:nvSpPr>
        <p:spPr bwMode="auto">
          <a:xfrm>
            <a:off x="6228184" y="1700808"/>
            <a:ext cx="2592288" cy="216024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38" name="Rechteck 37"/>
          <p:cNvSpPr/>
          <p:nvPr/>
        </p:nvSpPr>
        <p:spPr bwMode="auto">
          <a:xfrm>
            <a:off x="7668344" y="3573016"/>
            <a:ext cx="1008112" cy="21602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de-DE" sz="700" b="0" i="0" u="none" strike="noStrike" cap="none" normalizeH="0" baseline="0" dirty="0" smtClean="0">
                <a:ln>
                  <a:noFill/>
                </a:ln>
                <a:solidFill>
                  <a:schemeClr val="tx1"/>
                </a:solidFill>
                <a:effectLst/>
                <a:latin typeface="Arial" charset="0"/>
              </a:rPr>
              <a:t>Speichern</a:t>
            </a:r>
          </a:p>
        </p:txBody>
      </p:sp>
      <p:sp>
        <p:nvSpPr>
          <p:cNvPr id="39" name="Textfeld 38"/>
          <p:cNvSpPr txBox="1"/>
          <p:nvPr/>
        </p:nvSpPr>
        <p:spPr>
          <a:xfrm>
            <a:off x="6372200" y="2144838"/>
            <a:ext cx="936104" cy="216024"/>
          </a:xfrm>
          <a:prstGeom prst="rect">
            <a:avLst/>
          </a:prstGeom>
          <a:noFill/>
        </p:spPr>
        <p:txBody>
          <a:bodyPr wrap="square" rtlCol="0" anchor="ctr" anchorCtr="1">
            <a:noAutofit/>
          </a:bodyPr>
          <a:lstStyle/>
          <a:p>
            <a:r>
              <a:rPr lang="de-DE" sz="1100" dirty="0" smtClean="0"/>
              <a:t>Nr.</a:t>
            </a:r>
            <a:endParaRPr lang="de-DE" sz="1100" dirty="0"/>
          </a:p>
        </p:txBody>
      </p:sp>
      <p:sp>
        <p:nvSpPr>
          <p:cNvPr id="40" name="Rechteck 39"/>
          <p:cNvSpPr/>
          <p:nvPr/>
        </p:nvSpPr>
        <p:spPr bwMode="auto">
          <a:xfrm>
            <a:off x="7236296" y="2852936"/>
            <a:ext cx="1368152" cy="57606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41" name="Textfeld 40"/>
          <p:cNvSpPr txBox="1"/>
          <p:nvPr/>
        </p:nvSpPr>
        <p:spPr>
          <a:xfrm>
            <a:off x="6264252" y="2828972"/>
            <a:ext cx="1008112" cy="216024"/>
          </a:xfrm>
          <a:prstGeom prst="rect">
            <a:avLst/>
          </a:prstGeom>
          <a:noFill/>
        </p:spPr>
        <p:txBody>
          <a:bodyPr wrap="square" rtlCol="0" anchor="ctr" anchorCtr="1">
            <a:noAutofit/>
          </a:bodyPr>
          <a:lstStyle/>
          <a:p>
            <a:r>
              <a:rPr lang="de-DE" sz="1050" dirty="0" smtClean="0"/>
              <a:t>Beschreibung</a:t>
            </a:r>
            <a:endParaRPr lang="de-DE" sz="1050" dirty="0"/>
          </a:p>
        </p:txBody>
      </p:sp>
      <p:sp>
        <p:nvSpPr>
          <p:cNvPr id="42" name="Textfeld 41"/>
          <p:cNvSpPr txBox="1"/>
          <p:nvPr/>
        </p:nvSpPr>
        <p:spPr>
          <a:xfrm>
            <a:off x="6444208" y="1772816"/>
            <a:ext cx="2232248" cy="216024"/>
          </a:xfrm>
          <a:prstGeom prst="rect">
            <a:avLst/>
          </a:prstGeom>
          <a:noFill/>
        </p:spPr>
        <p:txBody>
          <a:bodyPr wrap="square" rtlCol="0" anchor="ctr" anchorCtr="1">
            <a:noAutofit/>
          </a:bodyPr>
          <a:lstStyle/>
          <a:p>
            <a:r>
              <a:rPr lang="de-DE" sz="1200" dirty="0" smtClean="0"/>
              <a:t>Artikelstammdaten</a:t>
            </a:r>
            <a:endParaRPr lang="de-DE" sz="1200" dirty="0"/>
          </a:p>
        </p:txBody>
      </p:sp>
      <p:sp>
        <p:nvSpPr>
          <p:cNvPr id="43" name="Rechteck 42"/>
          <p:cNvSpPr/>
          <p:nvPr/>
        </p:nvSpPr>
        <p:spPr bwMode="auto">
          <a:xfrm>
            <a:off x="7236296" y="2156820"/>
            <a:ext cx="1368152" cy="21602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44" name="Rechteck 43"/>
          <p:cNvSpPr/>
          <p:nvPr/>
        </p:nvSpPr>
        <p:spPr>
          <a:xfrm>
            <a:off x="7236296" y="2132856"/>
            <a:ext cx="355837" cy="276999"/>
          </a:xfrm>
          <a:prstGeom prst="rect">
            <a:avLst/>
          </a:prstGeom>
        </p:spPr>
        <p:txBody>
          <a:bodyPr wrap="none">
            <a:spAutoFit/>
          </a:bodyPr>
          <a:lstStyle/>
          <a:p>
            <a:r>
              <a:rPr lang="de-DE" sz="1200" dirty="0" smtClean="0"/>
              <a:t>42</a:t>
            </a:r>
            <a:endParaRPr lang="de-DE" sz="1200" dirty="0"/>
          </a:p>
        </p:txBody>
      </p:sp>
      <p:sp>
        <p:nvSpPr>
          <p:cNvPr id="45" name="Rechteck 44"/>
          <p:cNvSpPr/>
          <p:nvPr/>
        </p:nvSpPr>
        <p:spPr>
          <a:xfrm>
            <a:off x="7211372" y="2852936"/>
            <a:ext cx="1053118" cy="646331"/>
          </a:xfrm>
          <a:prstGeom prst="rect">
            <a:avLst/>
          </a:prstGeom>
        </p:spPr>
        <p:txBody>
          <a:bodyPr wrap="none">
            <a:spAutoFit/>
          </a:bodyPr>
          <a:lstStyle/>
          <a:p>
            <a:pPr algn="l"/>
            <a:r>
              <a:rPr lang="de-DE" sz="1200" dirty="0" smtClean="0"/>
              <a:t>Irgendeine</a:t>
            </a:r>
            <a:br>
              <a:rPr lang="de-DE" sz="1200" dirty="0" smtClean="0"/>
            </a:br>
            <a:r>
              <a:rPr lang="de-DE" sz="1200" dirty="0" smtClean="0">
                <a:solidFill>
                  <a:srgbClr val="FF0000"/>
                </a:solidFill>
              </a:rPr>
              <a:t>ganz andere </a:t>
            </a:r>
            <a:br>
              <a:rPr lang="de-DE" sz="1200" dirty="0" smtClean="0">
                <a:solidFill>
                  <a:srgbClr val="FF0000"/>
                </a:solidFill>
              </a:rPr>
            </a:br>
            <a:r>
              <a:rPr lang="de-DE" sz="1200" dirty="0" smtClean="0">
                <a:solidFill>
                  <a:srgbClr val="FF0000"/>
                </a:solidFill>
              </a:rPr>
              <a:t>Änderung</a:t>
            </a:r>
          </a:p>
        </p:txBody>
      </p:sp>
      <p:sp>
        <p:nvSpPr>
          <p:cNvPr id="46" name="Textfeld 45"/>
          <p:cNvSpPr txBox="1"/>
          <p:nvPr/>
        </p:nvSpPr>
        <p:spPr>
          <a:xfrm>
            <a:off x="6372200" y="2480914"/>
            <a:ext cx="936104" cy="216024"/>
          </a:xfrm>
          <a:prstGeom prst="rect">
            <a:avLst/>
          </a:prstGeom>
          <a:noFill/>
        </p:spPr>
        <p:txBody>
          <a:bodyPr wrap="square" rtlCol="0" anchor="ctr" anchorCtr="1">
            <a:noAutofit/>
          </a:bodyPr>
          <a:lstStyle/>
          <a:p>
            <a:r>
              <a:rPr lang="de-DE" sz="1100" dirty="0" smtClean="0"/>
              <a:t>Name</a:t>
            </a:r>
            <a:endParaRPr lang="de-DE" sz="1100" dirty="0"/>
          </a:p>
        </p:txBody>
      </p:sp>
      <p:sp>
        <p:nvSpPr>
          <p:cNvPr id="47" name="Rechteck 46"/>
          <p:cNvSpPr/>
          <p:nvPr/>
        </p:nvSpPr>
        <p:spPr bwMode="auto">
          <a:xfrm>
            <a:off x="7236296" y="2492896"/>
            <a:ext cx="1368152" cy="21602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48" name="Rechteck 47"/>
          <p:cNvSpPr/>
          <p:nvPr/>
        </p:nvSpPr>
        <p:spPr>
          <a:xfrm>
            <a:off x="7240706" y="2468932"/>
            <a:ext cx="1253919" cy="276999"/>
          </a:xfrm>
          <a:prstGeom prst="rect">
            <a:avLst/>
          </a:prstGeom>
        </p:spPr>
        <p:txBody>
          <a:bodyPr wrap="none">
            <a:spAutoFit/>
          </a:bodyPr>
          <a:lstStyle/>
          <a:p>
            <a:r>
              <a:rPr lang="de-DE" sz="1200" dirty="0" err="1" smtClean="0"/>
              <a:t>IrgendeinArtikel</a:t>
            </a:r>
            <a:endParaRPr lang="de-DE" sz="1200" dirty="0"/>
          </a:p>
        </p:txBody>
      </p:sp>
      <p:cxnSp>
        <p:nvCxnSpPr>
          <p:cNvPr id="51" name="Gerade Verbindung mit Pfeil 50"/>
          <p:cNvCxnSpPr/>
          <p:nvPr/>
        </p:nvCxnSpPr>
        <p:spPr bwMode="auto">
          <a:xfrm flipV="1">
            <a:off x="5076056" y="3573016"/>
            <a:ext cx="1656184" cy="1872208"/>
          </a:xfrm>
          <a:prstGeom prst="straightConnector1">
            <a:avLst/>
          </a:prstGeom>
          <a:solidFill>
            <a:schemeClr val="accent1"/>
          </a:solidFill>
          <a:ln w="38100" cap="flat" cmpd="sng" algn="ctr">
            <a:solidFill>
              <a:srgbClr val="00CC99"/>
            </a:solidFill>
            <a:prstDash val="solid"/>
            <a:round/>
            <a:headEnd type="arrow" w="med" len="med"/>
            <a:tailEnd type="none"/>
          </a:ln>
          <a:effectLst/>
        </p:spPr>
      </p:cxnSp>
      <p:sp>
        <p:nvSpPr>
          <p:cNvPr id="53" name="Rechteck 52"/>
          <p:cNvSpPr/>
          <p:nvPr/>
        </p:nvSpPr>
        <p:spPr>
          <a:xfrm>
            <a:off x="5469669" y="5085184"/>
            <a:ext cx="2344424" cy="276999"/>
          </a:xfrm>
          <a:prstGeom prst="rect">
            <a:avLst/>
          </a:prstGeom>
        </p:spPr>
        <p:txBody>
          <a:bodyPr wrap="none">
            <a:spAutoFit/>
          </a:bodyPr>
          <a:lstStyle/>
          <a:p>
            <a:r>
              <a:rPr lang="de-DE" sz="1200" i="1" dirty="0" smtClean="0">
                <a:solidFill>
                  <a:srgbClr val="FF0000"/>
                </a:solidFill>
              </a:rPr>
              <a:t>Datensatz schreiben abgelehnt</a:t>
            </a:r>
            <a:endParaRPr lang="de-DE" sz="1200" i="1" dirty="0">
              <a:solidFill>
                <a:srgbClr val="FF0000"/>
              </a:solidFill>
            </a:endParaRPr>
          </a:p>
        </p:txBody>
      </p:sp>
      <p:sp>
        <p:nvSpPr>
          <p:cNvPr id="6" name="Rechteck 5"/>
          <p:cNvSpPr/>
          <p:nvPr/>
        </p:nvSpPr>
        <p:spPr bwMode="auto">
          <a:xfrm>
            <a:off x="2915816" y="3933056"/>
            <a:ext cx="3600400" cy="1080120"/>
          </a:xfrm>
          <a:prstGeom prst="rect">
            <a:avLst/>
          </a:prstGeom>
          <a:gradFill flip="none" rotWithShape="1">
            <a:gsLst>
              <a:gs pos="0">
                <a:schemeClr val="accent2">
                  <a:tint val="50000"/>
                  <a:satMod val="300000"/>
                  <a:alpha val="77000"/>
                </a:schemeClr>
              </a:gs>
              <a:gs pos="35000">
                <a:schemeClr val="accent2">
                  <a:tint val="37000"/>
                  <a:satMod val="300000"/>
                  <a:alpha val="77000"/>
                </a:schemeClr>
              </a:gs>
              <a:gs pos="100000">
                <a:schemeClr val="accent2">
                  <a:tint val="15000"/>
                  <a:satMod val="350000"/>
                  <a:alpha val="77000"/>
                </a:schemeClr>
              </a:gs>
            </a:gsLst>
            <a:lin ang="16200000" scaled="1"/>
            <a:tileRect/>
          </a:gra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de-DE" sz="1600" b="0" i="0" u="none" strike="noStrike" cap="none" normalizeH="0" baseline="0" dirty="0" smtClean="0">
                <a:ln>
                  <a:noFill/>
                </a:ln>
                <a:solidFill>
                  <a:schemeClr val="tx1"/>
                </a:solidFill>
                <a:effectLst/>
                <a:latin typeface="Arial" charset="0"/>
              </a:rPr>
              <a:t>Anwendungskern</a:t>
            </a:r>
            <a:endParaRPr kumimoji="0" lang="de-DE" sz="700" b="0" i="0" u="none" strike="noStrike" cap="none" normalizeH="0" baseline="0" dirty="0" smtClean="0">
              <a:ln>
                <a:noFill/>
              </a:ln>
              <a:solidFill>
                <a:schemeClr val="tx1"/>
              </a:solidFill>
              <a:effectLst/>
              <a:latin typeface="Arial" charset="0"/>
            </a:endParaRPr>
          </a:p>
        </p:txBody>
      </p:sp>
      <p:sp>
        <p:nvSpPr>
          <p:cNvPr id="49" name="Rechteck 48"/>
          <p:cNvSpPr/>
          <p:nvPr/>
        </p:nvSpPr>
        <p:spPr>
          <a:xfrm>
            <a:off x="6291882" y="3596979"/>
            <a:ext cx="839117" cy="276999"/>
          </a:xfrm>
          <a:prstGeom prst="rect">
            <a:avLst/>
          </a:prstGeom>
        </p:spPr>
        <p:txBody>
          <a:bodyPr wrap="none">
            <a:spAutoFit/>
          </a:bodyPr>
          <a:lstStyle/>
          <a:p>
            <a:r>
              <a:rPr lang="de-DE" sz="1200" dirty="0" smtClean="0"/>
              <a:t>Version 1</a:t>
            </a:r>
            <a:endParaRPr lang="de-DE" sz="1200" dirty="0"/>
          </a:p>
        </p:txBody>
      </p:sp>
      <p:sp>
        <p:nvSpPr>
          <p:cNvPr id="50" name="Rechteck 49"/>
          <p:cNvSpPr/>
          <p:nvPr/>
        </p:nvSpPr>
        <p:spPr>
          <a:xfrm>
            <a:off x="1475656" y="3573016"/>
            <a:ext cx="839117" cy="276999"/>
          </a:xfrm>
          <a:prstGeom prst="rect">
            <a:avLst/>
          </a:prstGeom>
        </p:spPr>
        <p:txBody>
          <a:bodyPr wrap="none">
            <a:spAutoFit/>
          </a:bodyPr>
          <a:lstStyle/>
          <a:p>
            <a:r>
              <a:rPr lang="de-DE" sz="1200" dirty="0" smtClean="0"/>
              <a:t>Version 2</a:t>
            </a:r>
            <a:endParaRPr lang="de-DE" sz="1200" dirty="0"/>
          </a:p>
        </p:txBody>
      </p:sp>
      <p:sp>
        <p:nvSpPr>
          <p:cNvPr id="52" name="Rechteck 51"/>
          <p:cNvSpPr/>
          <p:nvPr/>
        </p:nvSpPr>
        <p:spPr>
          <a:xfrm>
            <a:off x="89709" y="4797152"/>
            <a:ext cx="4171021" cy="1600438"/>
          </a:xfrm>
          <a:prstGeom prst="rect">
            <a:avLst/>
          </a:prstGeom>
        </p:spPr>
        <p:txBody>
          <a:bodyPr wrap="none">
            <a:spAutoFit/>
          </a:bodyPr>
          <a:lstStyle/>
          <a:p>
            <a:pPr algn="l"/>
            <a:r>
              <a:rPr lang="de-DE" sz="1400" dirty="0" err="1" smtClean="0">
                <a:latin typeface="Courier New"/>
                <a:cs typeface="Courier New"/>
              </a:rPr>
              <a:t>int</a:t>
            </a:r>
            <a:r>
              <a:rPr lang="de-DE" sz="1400" dirty="0" smtClean="0">
                <a:latin typeface="Courier New"/>
                <a:cs typeface="Courier New"/>
              </a:rPr>
              <a:t> </a:t>
            </a:r>
            <a:r>
              <a:rPr lang="de-DE" sz="1400" dirty="0" err="1" smtClean="0">
                <a:latin typeface="Courier New"/>
                <a:cs typeface="Courier New"/>
              </a:rPr>
              <a:t>result</a:t>
            </a:r>
            <a:r>
              <a:rPr lang="de-DE" sz="1400" dirty="0" smtClean="0">
                <a:latin typeface="Courier New"/>
                <a:cs typeface="Courier New"/>
              </a:rPr>
              <a:t>=UPDATE Artikel</a:t>
            </a:r>
            <a:br>
              <a:rPr lang="de-DE" sz="1400" dirty="0" smtClean="0">
                <a:latin typeface="Courier New"/>
                <a:cs typeface="Courier New"/>
              </a:rPr>
            </a:br>
            <a:r>
              <a:rPr lang="de-DE" sz="1400" dirty="0" smtClean="0">
                <a:latin typeface="Courier New"/>
                <a:cs typeface="Courier New"/>
              </a:rPr>
              <a:t>SET </a:t>
            </a:r>
            <a:br>
              <a:rPr lang="de-DE" sz="1400" dirty="0" smtClean="0">
                <a:latin typeface="Courier New"/>
                <a:cs typeface="Courier New"/>
              </a:rPr>
            </a:br>
            <a:r>
              <a:rPr lang="de-DE" sz="1400" dirty="0" smtClean="0">
                <a:latin typeface="Courier New"/>
                <a:cs typeface="Courier New"/>
              </a:rPr>
              <a:t>  Name=</a:t>
            </a:r>
            <a:r>
              <a:rPr lang="de-DE" sz="1400" dirty="0">
                <a:latin typeface="Courier New"/>
                <a:cs typeface="Courier New"/>
              </a:rPr>
              <a:t>‘</a:t>
            </a:r>
            <a:r>
              <a:rPr lang="de-DE" sz="1400" dirty="0" err="1" smtClean="0">
                <a:latin typeface="Courier New"/>
                <a:cs typeface="Courier New"/>
              </a:rPr>
              <a:t>IrgendeinArtikel</a:t>
            </a:r>
            <a:r>
              <a:rPr lang="de-DE" sz="1400" dirty="0" smtClean="0">
                <a:latin typeface="Courier New"/>
                <a:cs typeface="Courier New"/>
              </a:rPr>
              <a:t>‘,</a:t>
            </a:r>
            <a:br>
              <a:rPr lang="de-DE" sz="1400" dirty="0" smtClean="0">
                <a:latin typeface="Courier New"/>
                <a:cs typeface="Courier New"/>
              </a:rPr>
            </a:br>
            <a:r>
              <a:rPr lang="de-DE" sz="1400" dirty="0" smtClean="0">
                <a:latin typeface="Courier New"/>
                <a:cs typeface="Courier New"/>
              </a:rPr>
              <a:t>  Beschreibung=</a:t>
            </a:r>
            <a:r>
              <a:rPr lang="de-DE" sz="1400" dirty="0">
                <a:latin typeface="Courier New"/>
                <a:cs typeface="Courier New"/>
              </a:rPr>
              <a:t>‘</a:t>
            </a:r>
            <a:r>
              <a:rPr lang="de-DE" sz="1400" dirty="0" smtClean="0">
                <a:latin typeface="Courier New"/>
                <a:cs typeface="Courier New"/>
              </a:rPr>
              <a:t>Irgendeine ganz ...‘,</a:t>
            </a:r>
            <a:br>
              <a:rPr lang="de-DE" sz="1400" dirty="0" smtClean="0">
                <a:latin typeface="Courier New"/>
                <a:cs typeface="Courier New"/>
              </a:rPr>
            </a:br>
            <a:r>
              <a:rPr lang="de-DE" sz="1400" dirty="0" smtClean="0">
                <a:latin typeface="Courier New"/>
                <a:cs typeface="Courier New"/>
              </a:rPr>
              <a:t>  </a:t>
            </a:r>
            <a:r>
              <a:rPr lang="de-DE" sz="1400" b="1" dirty="0" smtClean="0">
                <a:latin typeface="Courier New"/>
                <a:cs typeface="Courier New"/>
              </a:rPr>
              <a:t>Version=2</a:t>
            </a:r>
            <a:br>
              <a:rPr lang="de-DE" sz="1400" b="1" dirty="0" smtClean="0">
                <a:latin typeface="Courier New"/>
                <a:cs typeface="Courier New"/>
              </a:rPr>
            </a:br>
            <a:r>
              <a:rPr lang="de-DE" sz="1400" dirty="0" smtClean="0">
                <a:latin typeface="Courier New"/>
                <a:cs typeface="Courier New"/>
              </a:rPr>
              <a:t>WHERE </a:t>
            </a:r>
            <a:r>
              <a:rPr lang="de-DE" sz="1400" dirty="0" err="1" smtClean="0">
                <a:latin typeface="Courier New"/>
                <a:cs typeface="Courier New"/>
              </a:rPr>
              <a:t>Nr</a:t>
            </a:r>
            <a:r>
              <a:rPr lang="de-DE" sz="1400" dirty="0" smtClean="0">
                <a:latin typeface="Courier New"/>
                <a:cs typeface="Courier New"/>
              </a:rPr>
              <a:t>=42 </a:t>
            </a:r>
            <a:r>
              <a:rPr lang="de-DE" sz="1400" b="1" dirty="0" smtClean="0">
                <a:latin typeface="Courier New"/>
                <a:cs typeface="Courier New"/>
              </a:rPr>
              <a:t>AND Version=1;</a:t>
            </a:r>
            <a:br>
              <a:rPr lang="de-DE" sz="1400" b="1" dirty="0" smtClean="0">
                <a:latin typeface="Courier New"/>
                <a:cs typeface="Courier New"/>
              </a:rPr>
            </a:br>
            <a:r>
              <a:rPr lang="de-DE" sz="1400" b="1" dirty="0" smtClean="0">
                <a:latin typeface="Courier New"/>
                <a:cs typeface="Courier New"/>
              </a:rPr>
              <a:t>-&gt; </a:t>
            </a:r>
            <a:r>
              <a:rPr lang="de-DE" sz="1400" b="1" dirty="0" err="1" smtClean="0">
                <a:latin typeface="Courier New"/>
                <a:cs typeface="Courier New"/>
              </a:rPr>
              <a:t>result</a:t>
            </a:r>
            <a:r>
              <a:rPr lang="de-DE" sz="1400" b="1" dirty="0" smtClean="0">
                <a:latin typeface="Courier New"/>
                <a:cs typeface="Courier New"/>
              </a:rPr>
              <a:t> = </a:t>
            </a:r>
            <a:r>
              <a:rPr lang="de-DE" sz="1400" b="1" dirty="0" smtClean="0">
                <a:solidFill>
                  <a:srgbClr val="FF0000"/>
                </a:solidFill>
                <a:latin typeface="Courier New"/>
                <a:cs typeface="Courier New"/>
              </a:rPr>
              <a:t>0</a:t>
            </a:r>
            <a:endParaRPr lang="de-DE" sz="1400" b="1" dirty="0">
              <a:solidFill>
                <a:srgbClr val="FF0000"/>
              </a:solidFill>
              <a:latin typeface="Courier New"/>
              <a:cs typeface="Courier New"/>
            </a:endParaRPr>
          </a:p>
        </p:txBody>
      </p:sp>
      <p:sp>
        <p:nvSpPr>
          <p:cNvPr id="55" name="Rechteck 54"/>
          <p:cNvSpPr/>
          <p:nvPr/>
        </p:nvSpPr>
        <p:spPr>
          <a:xfrm>
            <a:off x="5508104" y="6021288"/>
            <a:ext cx="2880320" cy="415498"/>
          </a:xfrm>
          <a:prstGeom prst="rect">
            <a:avLst/>
          </a:prstGeom>
          <a:ln>
            <a:solidFill>
              <a:schemeClr val="tx1"/>
            </a:solidFill>
          </a:ln>
        </p:spPr>
        <p:txBody>
          <a:bodyPr wrap="square">
            <a:spAutoFit/>
          </a:bodyPr>
          <a:lstStyle/>
          <a:p>
            <a:pPr algn="l"/>
            <a:r>
              <a:rPr lang="de-DE" sz="1050" b="1" dirty="0" smtClean="0"/>
              <a:t>Datensatz in DB</a:t>
            </a:r>
            <a:br>
              <a:rPr lang="de-DE" sz="1050" b="1" dirty="0" smtClean="0"/>
            </a:br>
            <a:r>
              <a:rPr lang="de-DE" sz="1050" dirty="0" smtClean="0"/>
              <a:t>42, </a:t>
            </a:r>
            <a:r>
              <a:rPr lang="de-DE" sz="1050" dirty="0" err="1" smtClean="0"/>
              <a:t>IrgendeinArtikel</a:t>
            </a:r>
            <a:r>
              <a:rPr lang="de-DE" sz="1050" dirty="0" smtClean="0"/>
              <a:t>, Irgendeine Änderung, 2</a:t>
            </a:r>
          </a:p>
        </p:txBody>
      </p:sp>
      <p:sp>
        <p:nvSpPr>
          <p:cNvPr id="56" name="Gewitterblitz 55"/>
          <p:cNvSpPr/>
          <p:nvPr/>
        </p:nvSpPr>
        <p:spPr bwMode="auto">
          <a:xfrm>
            <a:off x="1649925" y="6141340"/>
            <a:ext cx="231170" cy="256856"/>
          </a:xfrm>
          <a:prstGeom prst="lightningBol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
        <p:nvSpPr>
          <p:cNvPr id="57" name="Gewitterblitz 56"/>
          <p:cNvSpPr/>
          <p:nvPr/>
        </p:nvSpPr>
        <p:spPr bwMode="auto">
          <a:xfrm>
            <a:off x="7552055" y="4797152"/>
            <a:ext cx="648071" cy="720080"/>
          </a:xfrm>
          <a:prstGeom prst="lightningBol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7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409169160"/>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idx="1"/>
          </p:nvPr>
        </p:nvSpPr>
        <p:spPr>
          <a:xfrm>
            <a:off x="395536" y="1772816"/>
            <a:ext cx="8424936" cy="4464496"/>
          </a:xfrm>
        </p:spPr>
        <p:txBody>
          <a:bodyPr/>
          <a:lstStyle/>
          <a:p>
            <a:r>
              <a:rPr lang="de-DE" dirty="0" smtClean="0">
                <a:cs typeface="Times New Roman" pitchFamily="18" charset="0"/>
              </a:rPr>
              <a:t>mit eigenem Versionszähler (voriges Beispiel)</a:t>
            </a:r>
          </a:p>
          <a:p>
            <a:r>
              <a:rPr lang="de-DE" dirty="0" smtClean="0">
                <a:cs typeface="Times New Roman" pitchFamily="18" charset="0"/>
              </a:rPr>
              <a:t>mit Datenbankmitteln (populäre DB verwalten </a:t>
            </a:r>
            <a:r>
              <a:rPr lang="de-DE" dirty="0" err="1" smtClean="0">
                <a:cs typeface="Times New Roman" pitchFamily="18" charset="0"/>
              </a:rPr>
              <a:t>Timestamps</a:t>
            </a:r>
            <a:r>
              <a:rPr lang="de-DE" dirty="0" smtClean="0">
                <a:cs typeface="Times New Roman" pitchFamily="18" charset="0"/>
              </a:rPr>
              <a:t> selbst, Vorsicht mit „Auflösung“ des Zeitstempels)</a:t>
            </a:r>
          </a:p>
          <a:p>
            <a:r>
              <a:rPr lang="de-DE" dirty="0" smtClean="0">
                <a:cs typeface="Times New Roman" pitchFamily="18" charset="0"/>
              </a:rPr>
              <a:t>mit </a:t>
            </a:r>
            <a:r>
              <a:rPr lang="de-DE" dirty="0" err="1" smtClean="0">
                <a:cs typeface="Times New Roman" pitchFamily="18" charset="0"/>
              </a:rPr>
              <a:t>Hibernate-Timestamp</a:t>
            </a:r>
            <a:r>
              <a:rPr lang="de-DE" dirty="0" smtClean="0">
                <a:cs typeface="Times New Roman" pitchFamily="18" charset="0"/>
              </a:rPr>
              <a:t> (bei Konflikt gibt es eine </a:t>
            </a:r>
            <a:r>
              <a:rPr lang="de-DE" dirty="0" err="1" smtClean="0">
                <a:cs typeface="Times New Roman" pitchFamily="18" charset="0"/>
              </a:rPr>
              <a:t>StaleObjectStateException</a:t>
            </a:r>
            <a:r>
              <a:rPr lang="de-DE" dirty="0">
                <a:cs typeface="Times New Roman" pitchFamily="18" charset="0"/>
              </a:rPr>
              <a:t>)</a:t>
            </a:r>
            <a:br>
              <a:rPr lang="de-DE" dirty="0">
                <a:cs typeface="Times New Roman" pitchFamily="18" charset="0"/>
              </a:rPr>
            </a:br>
            <a:endParaRPr lang="de-DE" dirty="0" smtClean="0">
              <a:cs typeface="Times New Roman" pitchFamily="18" charset="0"/>
            </a:endParaRPr>
          </a:p>
          <a:p>
            <a:endParaRPr lang="de-DE" dirty="0" smtClean="0">
              <a:cs typeface="Times New Roman" pitchFamily="18" charset="0"/>
            </a:endParaRPr>
          </a:p>
          <a:p>
            <a:endParaRPr lang="de-DE" dirty="0" smtClean="0">
              <a:cs typeface="Times New Roman" pitchFamily="18" charset="0"/>
            </a:endParaRPr>
          </a:p>
          <a:p>
            <a:endParaRPr lang="de-DE" dirty="0" smtClean="0">
              <a:cs typeface="Times New Roman" pitchFamily="18" charset="0"/>
            </a:endParaRPr>
          </a:p>
          <a:p>
            <a:endParaRPr lang="de-DE" dirty="0" smtClean="0">
              <a:cs typeface="Times New Roman" pitchFamily="18" charset="0"/>
            </a:endParaRPr>
          </a:p>
          <a:p>
            <a:endParaRPr lang="de-DE" dirty="0" smtClean="0">
              <a:cs typeface="Times New Roman" pitchFamily="18" charset="0"/>
            </a:endParaRPr>
          </a:p>
          <a:p>
            <a:endParaRPr lang="de-DE" dirty="0" smtClean="0">
              <a:cs typeface="Times New Roman" pitchFamily="18" charset="0"/>
            </a:endParaRPr>
          </a:p>
          <a:p>
            <a:endParaRPr lang="de-DE" dirty="0" smtClean="0">
              <a:cs typeface="Times New Roman" pitchFamily="18" charset="0"/>
            </a:endParaRPr>
          </a:p>
          <a:p>
            <a:endParaRPr lang="de-DE" dirty="0" smtClean="0">
              <a:cs typeface="Times New Roman" pitchFamily="18" charset="0"/>
            </a:endParaRPr>
          </a:p>
          <a:p>
            <a:endParaRPr lang="de-DE" dirty="0" smtClean="0">
              <a:cs typeface="Times New Roman" pitchFamily="18" charset="0"/>
            </a:endParaRPr>
          </a:p>
          <a:p>
            <a:endParaRPr lang="de-DE" dirty="0" smtClean="0">
              <a:cs typeface="Times New Roman" pitchFamily="18" charset="0"/>
            </a:endParaRPr>
          </a:p>
          <a:p>
            <a:pPr>
              <a:lnSpc>
                <a:spcPct val="90000"/>
              </a:lnSpc>
            </a:pPr>
            <a:endParaRPr lang="de-DE" dirty="0" smtClean="0">
              <a:cs typeface="Times New Roman" pitchFamily="18" charset="0"/>
            </a:endParaRPr>
          </a:p>
          <a:p>
            <a:pPr>
              <a:lnSpc>
                <a:spcPct val="90000"/>
              </a:lnSpc>
            </a:pPr>
            <a:endParaRPr lang="de-DE" dirty="0" smtClean="0">
              <a:cs typeface="Times New Roman" pitchFamily="18" charset="0"/>
            </a:endParaRPr>
          </a:p>
        </p:txBody>
      </p:sp>
      <p:sp>
        <p:nvSpPr>
          <p:cNvPr id="2" name="Titel 1"/>
          <p:cNvSpPr>
            <a:spLocks noGrp="1"/>
          </p:cNvSpPr>
          <p:nvPr>
            <p:ph type="title"/>
          </p:nvPr>
        </p:nvSpPr>
        <p:spPr/>
        <p:txBody>
          <a:bodyPr>
            <a:normAutofit fontScale="90000"/>
          </a:bodyPr>
          <a:lstStyle/>
          <a:p>
            <a:r>
              <a:rPr lang="de-DE" dirty="0"/>
              <a:t>Optimistische Synchronisation – Umsetzung</a:t>
            </a:r>
          </a:p>
        </p:txBody>
      </p:sp>
    </p:spTree>
    <p:extLst>
      <p:ext uri="{BB962C8B-B14F-4D97-AF65-F5344CB8AC3E}">
        <p14:creationId xmlns:p14="http://schemas.microsoft.com/office/powerpoint/2010/main" val="3514796301"/>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idx="1"/>
          </p:nvPr>
        </p:nvSpPr>
        <p:spPr>
          <a:xfrm>
            <a:off x="395536" y="1772816"/>
            <a:ext cx="8424936" cy="4464496"/>
          </a:xfrm>
        </p:spPr>
        <p:txBody>
          <a:bodyPr>
            <a:normAutofit lnSpcReduction="10000"/>
          </a:bodyPr>
          <a:lstStyle/>
          <a:p>
            <a:r>
              <a:rPr lang="de-DE" dirty="0" smtClean="0">
                <a:cs typeface="Times New Roman" pitchFamily="18" charset="0"/>
              </a:rPr>
              <a:t>Interessant: Wann sollte der Updatezähler eines Datensatzes erhöht werden?</a:t>
            </a:r>
          </a:p>
          <a:p>
            <a:r>
              <a:rPr lang="de-DE" dirty="0" smtClean="0">
                <a:cs typeface="Times New Roman" pitchFamily="18" charset="0"/>
              </a:rPr>
              <a:t>Klar: wenn sich der Datensatz selbst ändert</a:t>
            </a:r>
          </a:p>
          <a:p>
            <a:r>
              <a:rPr lang="de-DE" dirty="0" smtClean="0">
                <a:cs typeface="Times New Roman" pitchFamily="18" charset="0"/>
              </a:rPr>
              <a:t>Und hier?</a:t>
            </a:r>
          </a:p>
          <a:p>
            <a:endParaRPr lang="de-DE" dirty="0">
              <a:cs typeface="Times New Roman" pitchFamily="18" charset="0"/>
            </a:endParaRPr>
          </a:p>
          <a:p>
            <a:endParaRPr lang="de-DE" dirty="0" smtClean="0">
              <a:cs typeface="Times New Roman" pitchFamily="18" charset="0"/>
            </a:endParaRPr>
          </a:p>
          <a:p>
            <a:endParaRPr lang="de-DE" dirty="0">
              <a:cs typeface="Times New Roman" pitchFamily="18" charset="0"/>
            </a:endParaRPr>
          </a:p>
          <a:p>
            <a:endParaRPr lang="de-DE" dirty="0" smtClean="0">
              <a:cs typeface="Times New Roman" pitchFamily="18" charset="0"/>
            </a:endParaRPr>
          </a:p>
          <a:p>
            <a:r>
              <a:rPr lang="de-DE" dirty="0" smtClean="0">
                <a:cs typeface="Times New Roman" pitchFamily="18" charset="0"/>
              </a:rPr>
              <a:t>Neue (oder gelöschte) Buchungsposition bedingt neue Kontoversion!</a:t>
            </a:r>
          </a:p>
          <a:p>
            <a:r>
              <a:rPr lang="de-DE" dirty="0" smtClean="0">
                <a:cs typeface="Times New Roman" pitchFamily="18" charset="0"/>
              </a:rPr>
              <a:t>Vgl. unsere Diskussion über „Aggregate“</a:t>
            </a:r>
          </a:p>
          <a:p>
            <a:pPr lvl="1"/>
            <a:endParaRPr lang="de-DE" dirty="0" smtClean="0">
              <a:cs typeface="Times New Roman" pitchFamily="18" charset="0"/>
            </a:endParaRPr>
          </a:p>
          <a:p>
            <a:endParaRPr lang="de-DE" dirty="0" smtClean="0">
              <a:cs typeface="Times New Roman" pitchFamily="18" charset="0"/>
            </a:endParaRPr>
          </a:p>
          <a:p>
            <a:endParaRPr lang="de-DE" dirty="0" smtClean="0">
              <a:cs typeface="Times New Roman" pitchFamily="18" charset="0"/>
            </a:endParaRPr>
          </a:p>
          <a:p>
            <a:endParaRPr lang="de-DE" dirty="0" smtClean="0">
              <a:cs typeface="Times New Roman" pitchFamily="18" charset="0"/>
            </a:endParaRPr>
          </a:p>
          <a:p>
            <a:endParaRPr lang="de-DE" dirty="0" smtClean="0">
              <a:cs typeface="Times New Roman" pitchFamily="18" charset="0"/>
            </a:endParaRPr>
          </a:p>
          <a:p>
            <a:endParaRPr lang="de-DE" dirty="0" smtClean="0">
              <a:cs typeface="Times New Roman" pitchFamily="18" charset="0"/>
            </a:endParaRPr>
          </a:p>
          <a:p>
            <a:endParaRPr lang="de-DE" dirty="0" smtClean="0">
              <a:cs typeface="Times New Roman" pitchFamily="18" charset="0"/>
            </a:endParaRPr>
          </a:p>
          <a:p>
            <a:endParaRPr lang="de-DE" dirty="0" smtClean="0">
              <a:cs typeface="Times New Roman" pitchFamily="18" charset="0"/>
            </a:endParaRPr>
          </a:p>
          <a:p>
            <a:endParaRPr lang="de-DE" dirty="0" smtClean="0">
              <a:cs typeface="Times New Roman" pitchFamily="18" charset="0"/>
            </a:endParaRPr>
          </a:p>
          <a:p>
            <a:endParaRPr lang="de-DE" dirty="0" smtClean="0">
              <a:cs typeface="Times New Roman" pitchFamily="18" charset="0"/>
            </a:endParaRPr>
          </a:p>
          <a:p>
            <a:endParaRPr lang="de-DE" dirty="0" smtClean="0">
              <a:cs typeface="Times New Roman" pitchFamily="18" charset="0"/>
            </a:endParaRPr>
          </a:p>
          <a:p>
            <a:pPr>
              <a:lnSpc>
                <a:spcPct val="90000"/>
              </a:lnSpc>
            </a:pPr>
            <a:endParaRPr lang="de-DE" dirty="0" smtClean="0">
              <a:cs typeface="Times New Roman" pitchFamily="18" charset="0"/>
            </a:endParaRPr>
          </a:p>
          <a:p>
            <a:pPr>
              <a:lnSpc>
                <a:spcPct val="90000"/>
              </a:lnSpc>
            </a:pPr>
            <a:endParaRPr lang="de-DE" dirty="0" smtClean="0">
              <a:cs typeface="Times New Roman" pitchFamily="18" charset="0"/>
            </a:endParaRPr>
          </a:p>
        </p:txBody>
      </p:sp>
      <p:sp>
        <p:nvSpPr>
          <p:cNvPr id="2" name="Titel 1"/>
          <p:cNvSpPr>
            <a:spLocks noGrp="1"/>
          </p:cNvSpPr>
          <p:nvPr>
            <p:ph type="title"/>
          </p:nvPr>
        </p:nvSpPr>
        <p:spPr/>
        <p:txBody>
          <a:bodyPr>
            <a:normAutofit fontScale="90000"/>
          </a:bodyPr>
          <a:lstStyle/>
          <a:p>
            <a:r>
              <a:rPr lang="de-DE" dirty="0"/>
              <a:t>Optimistische Synchronisation – Interessantes</a:t>
            </a:r>
          </a:p>
        </p:txBody>
      </p:sp>
      <p:pic>
        <p:nvPicPr>
          <p:cNvPr id="5" name="Picture 2"/>
          <p:cNvPicPr>
            <a:picLocks noChangeAspect="1" noChangeArrowheads="1"/>
          </p:cNvPicPr>
          <p:nvPr/>
        </p:nvPicPr>
        <p:blipFill rotWithShape="1">
          <a:blip r:embed="rId2" cstate="print"/>
          <a:srcRect t="62514"/>
          <a:stretch/>
        </p:blipFill>
        <p:spPr bwMode="auto">
          <a:xfrm>
            <a:off x="1475656" y="3359849"/>
            <a:ext cx="6024250" cy="1285419"/>
          </a:xfrm>
          <a:prstGeom prst="rect">
            <a:avLst/>
          </a:prstGeom>
          <a:noFill/>
          <a:ln w="9525">
            <a:noFill/>
            <a:miter lim="800000"/>
            <a:headEnd/>
            <a:tailEnd/>
          </a:ln>
          <a:effectLst/>
        </p:spPr>
      </p:pic>
    </p:spTree>
    <p:extLst>
      <p:ext uri="{BB962C8B-B14F-4D97-AF65-F5344CB8AC3E}">
        <p14:creationId xmlns:p14="http://schemas.microsoft.com/office/powerpoint/2010/main" val="4115037079"/>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Und im verteilten Fall?</a:t>
            </a:r>
            <a:endParaRPr lang="de-DE" dirty="0"/>
          </a:p>
        </p:txBody>
      </p:sp>
      <p:sp>
        <p:nvSpPr>
          <p:cNvPr id="3" name="Inhaltsplatzhalter 2"/>
          <p:cNvSpPr>
            <a:spLocks noGrp="1"/>
          </p:cNvSpPr>
          <p:nvPr>
            <p:ph idx="1"/>
          </p:nvPr>
        </p:nvSpPr>
        <p:spPr/>
        <p:txBody>
          <a:bodyPr>
            <a:normAutofit lnSpcReduction="10000"/>
          </a:bodyPr>
          <a:lstStyle/>
          <a:p>
            <a:r>
              <a:rPr lang="de-DE" dirty="0" smtClean="0"/>
              <a:t>Bei </a:t>
            </a:r>
            <a:r>
              <a:rPr lang="de-DE" dirty="0" smtClean="0">
                <a:solidFill>
                  <a:schemeClr val="tx2"/>
                </a:solidFill>
              </a:rPr>
              <a:t>Master-Slave-Replikation </a:t>
            </a:r>
            <a:r>
              <a:rPr lang="de-DE" dirty="0" smtClean="0"/>
              <a:t>eignet sich dasselbe Vorgehen</a:t>
            </a:r>
          </a:p>
          <a:p>
            <a:pPr lvl="1"/>
            <a:r>
              <a:rPr lang="de-DE" dirty="0" smtClean="0"/>
              <a:t>da wir nur einen Master pro Datenelement haben, können wir bei mehreren Versionen sicher sein, welche Version die aktuellere ist</a:t>
            </a:r>
          </a:p>
          <a:p>
            <a:r>
              <a:rPr lang="de-DE" dirty="0" smtClean="0"/>
              <a:t>Und bei </a:t>
            </a:r>
            <a:r>
              <a:rPr lang="de-DE" dirty="0" smtClean="0">
                <a:solidFill>
                  <a:schemeClr val="tx2"/>
                </a:solidFill>
              </a:rPr>
              <a:t>Peer-</a:t>
            </a:r>
            <a:r>
              <a:rPr lang="de-DE" dirty="0" err="1" smtClean="0">
                <a:solidFill>
                  <a:schemeClr val="tx2"/>
                </a:solidFill>
              </a:rPr>
              <a:t>to</a:t>
            </a:r>
            <a:r>
              <a:rPr lang="de-DE" dirty="0" smtClean="0">
                <a:solidFill>
                  <a:schemeClr val="tx2"/>
                </a:solidFill>
              </a:rPr>
              <a:t>-Peer</a:t>
            </a:r>
            <a:r>
              <a:rPr lang="de-DE" dirty="0" smtClean="0"/>
              <a:t>?</a:t>
            </a:r>
          </a:p>
          <a:p>
            <a:pPr lvl="1"/>
            <a:r>
              <a:rPr lang="de-DE" dirty="0" smtClean="0"/>
              <a:t>nicht mehr so einfach! Es gibt nun </a:t>
            </a:r>
            <a:r>
              <a:rPr lang="de-DE" b="1" dirty="0" smtClean="0"/>
              <a:t>mehrere</a:t>
            </a:r>
            <a:r>
              <a:rPr lang="de-DE" dirty="0" smtClean="0"/>
              <a:t> Knoten, an denen Versionsstempel gesetzt werden können</a:t>
            </a:r>
          </a:p>
          <a:p>
            <a:pPr lvl="1"/>
            <a:r>
              <a:rPr lang="de-DE" dirty="0" smtClean="0"/>
              <a:t>einfache Zähler reichen nicht mehr aus</a:t>
            </a:r>
          </a:p>
          <a:p>
            <a:pPr lvl="1"/>
            <a:r>
              <a:rPr lang="de-DE" dirty="0" smtClean="0"/>
              <a:t>Zeitstempel? Problematisch, weil die Uhren der Knoten dann perfekt synchron laufen müssten (das ist nicht sicherstellbar)</a:t>
            </a:r>
          </a:p>
          <a:p>
            <a:pPr lvl="1"/>
            <a:r>
              <a:rPr lang="de-DE" dirty="0" smtClean="0"/>
              <a:t>Einige mögliche Lösungen:</a:t>
            </a:r>
          </a:p>
          <a:p>
            <a:pPr lvl="2"/>
            <a:r>
              <a:rPr lang="de-DE" dirty="0" smtClean="0"/>
              <a:t>Zusammengesetzter Versionsstempel: [</a:t>
            </a:r>
            <a:r>
              <a:rPr lang="de-DE" dirty="0" err="1" smtClean="0"/>
              <a:t>Zähler,Hashwert</a:t>
            </a:r>
            <a:r>
              <a:rPr lang="de-DE" dirty="0" smtClean="0"/>
              <a:t> der Daten] (so macht es bspw. </a:t>
            </a:r>
            <a:r>
              <a:rPr lang="de-DE" dirty="0" err="1" smtClean="0"/>
              <a:t>CouchDB</a:t>
            </a:r>
            <a:r>
              <a:rPr lang="de-DE" dirty="0" smtClean="0"/>
              <a:t>)</a:t>
            </a:r>
          </a:p>
          <a:p>
            <a:pPr lvl="2"/>
            <a:r>
              <a:rPr lang="de-DE" dirty="0" smtClean="0"/>
              <a:t>Vektorzeitstempel (siehe auch Vorlesung „Verteilte Systeme“)</a:t>
            </a:r>
          </a:p>
        </p:txBody>
      </p:sp>
    </p:spTree>
    <p:extLst>
      <p:ext uri="{BB962C8B-B14F-4D97-AF65-F5344CB8AC3E}">
        <p14:creationId xmlns:p14="http://schemas.microsoft.com/office/powerpoint/2010/main" val="3079517051"/>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Verktorzeitstempel</a:t>
            </a:r>
            <a:endParaRPr lang="de-DE" dirty="0"/>
          </a:p>
        </p:txBody>
      </p:sp>
      <p:sp>
        <p:nvSpPr>
          <p:cNvPr id="3" name="Inhaltsplatzhalter 2"/>
          <p:cNvSpPr>
            <a:spLocks noGrp="1"/>
          </p:cNvSpPr>
          <p:nvPr>
            <p:ph idx="1"/>
          </p:nvPr>
        </p:nvSpPr>
        <p:spPr>
          <a:xfrm>
            <a:off x="457200" y="2540122"/>
            <a:ext cx="8229600" cy="3936877"/>
          </a:xfrm>
        </p:spPr>
        <p:txBody>
          <a:bodyPr>
            <a:normAutofit/>
          </a:bodyPr>
          <a:lstStyle/>
          <a:p>
            <a:r>
              <a:rPr lang="de-DE" sz="2000" dirty="0" smtClean="0"/>
              <a:t>Ein Vektorzeitstempel eines Datensatzes enthält Zähler für jeden Knoten,</a:t>
            </a:r>
            <a:r>
              <a:rPr lang="de-DE" sz="2000" dirty="0"/>
              <a:t> </a:t>
            </a:r>
            <a:r>
              <a:rPr lang="de-DE" sz="2000" dirty="0" smtClean="0"/>
              <a:t>z. B. [A:1,B:2,C:5]</a:t>
            </a:r>
          </a:p>
          <a:p>
            <a:r>
              <a:rPr lang="de-DE" sz="2000" dirty="0" smtClean="0"/>
              <a:t>Die Änderung eines Datensatzes an einem Knoten führt zur Erhöhung des Knotenzählers, z. B. Änderung an Knoten B [A:1,B:3,C:5]</a:t>
            </a:r>
          </a:p>
          <a:p>
            <a:r>
              <a:rPr lang="de-DE" sz="2000" dirty="0" smtClean="0"/>
              <a:t>Interessante Fragestellungen:</a:t>
            </a:r>
          </a:p>
          <a:p>
            <a:pPr lvl="1"/>
            <a:r>
              <a:rPr lang="de-DE" sz="1600" dirty="0" smtClean="0"/>
              <a:t>Wann ist eine Version neuer als eine andere?</a:t>
            </a:r>
          </a:p>
          <a:p>
            <a:pPr lvl="1"/>
            <a:r>
              <a:rPr lang="de-DE" sz="1600" dirty="0" smtClean="0"/>
              <a:t>Wie können wir einen „</a:t>
            </a:r>
            <a:r>
              <a:rPr lang="de-DE" sz="1600" dirty="0" err="1" smtClean="0"/>
              <a:t>write-write</a:t>
            </a:r>
            <a:r>
              <a:rPr lang="de-DE" sz="1600" dirty="0" smtClean="0"/>
              <a:t> </a:t>
            </a:r>
            <a:r>
              <a:rPr lang="de-DE" sz="1600" dirty="0" err="1" smtClean="0"/>
              <a:t>conflict</a:t>
            </a:r>
            <a:r>
              <a:rPr lang="de-DE" sz="1600" dirty="0" smtClean="0"/>
              <a:t>“ erkennen?</a:t>
            </a:r>
          </a:p>
          <a:p>
            <a:pPr lvl="1"/>
            <a:r>
              <a:rPr lang="de-DE" sz="1600" dirty="0" smtClean="0"/>
              <a:t>Was passiert mit den Vektorzeitstempeln, wenn dem Netzwerk neue Knoten hinzugefügt werden?</a:t>
            </a:r>
          </a:p>
          <a:p>
            <a:endParaRPr lang="de-DE" sz="2000" dirty="0"/>
          </a:p>
        </p:txBody>
      </p:sp>
      <p:sp>
        <p:nvSpPr>
          <p:cNvPr id="4" name="Oval 3"/>
          <p:cNvSpPr/>
          <p:nvPr/>
        </p:nvSpPr>
        <p:spPr>
          <a:xfrm>
            <a:off x="2090057" y="1524000"/>
            <a:ext cx="952431" cy="764756"/>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de-DE" dirty="0" smtClean="0"/>
              <a:t>A</a:t>
            </a:r>
            <a:endParaRPr lang="de-DE" dirty="0"/>
          </a:p>
        </p:txBody>
      </p:sp>
      <p:sp>
        <p:nvSpPr>
          <p:cNvPr id="5" name="Oval 4"/>
          <p:cNvSpPr/>
          <p:nvPr/>
        </p:nvSpPr>
        <p:spPr>
          <a:xfrm>
            <a:off x="3531931" y="1524000"/>
            <a:ext cx="952431" cy="764756"/>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de-DE" dirty="0" smtClean="0"/>
              <a:t>B</a:t>
            </a:r>
            <a:endParaRPr lang="de-DE" dirty="0"/>
          </a:p>
        </p:txBody>
      </p:sp>
      <p:sp>
        <p:nvSpPr>
          <p:cNvPr id="6" name="Oval 5"/>
          <p:cNvSpPr/>
          <p:nvPr/>
        </p:nvSpPr>
        <p:spPr>
          <a:xfrm>
            <a:off x="5000263" y="1524000"/>
            <a:ext cx="952431" cy="764756"/>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de-DE" dirty="0" smtClean="0"/>
              <a:t>C</a:t>
            </a:r>
            <a:endParaRPr lang="de-DE" dirty="0"/>
          </a:p>
        </p:txBody>
      </p:sp>
      <p:sp>
        <p:nvSpPr>
          <p:cNvPr id="7" name="Rechteck 6"/>
          <p:cNvSpPr/>
          <p:nvPr/>
        </p:nvSpPr>
        <p:spPr>
          <a:xfrm>
            <a:off x="800756" y="1539802"/>
            <a:ext cx="980407" cy="369332"/>
          </a:xfrm>
          <a:prstGeom prst="rect">
            <a:avLst/>
          </a:prstGeom>
        </p:spPr>
        <p:txBody>
          <a:bodyPr wrap="none">
            <a:spAutoFit/>
          </a:bodyPr>
          <a:lstStyle/>
          <a:p>
            <a:r>
              <a:rPr lang="de-DE" dirty="0" smtClean="0"/>
              <a:t>Knoten:</a:t>
            </a:r>
            <a:endParaRPr lang="de-DE" dirty="0"/>
          </a:p>
        </p:txBody>
      </p:sp>
    </p:spTree>
    <p:extLst>
      <p:ext uri="{BB962C8B-B14F-4D97-AF65-F5344CB8AC3E}">
        <p14:creationId xmlns:p14="http://schemas.microsoft.com/office/powerpoint/2010/main" val="3006792329"/>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Klarheit">
  <a:themeElements>
    <a:clrScheme name="Klarheit">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Klassisch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larheit">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Klarheit.thmx</Template>
  <TotalTime>0</TotalTime>
  <Words>11401</Words>
  <Application>Microsoft Macintosh PowerPoint</Application>
  <PresentationFormat>Bildschirmpräsentation (4:3)</PresentationFormat>
  <Paragraphs>1826</Paragraphs>
  <Slides>186</Slides>
  <Notes>35</Notes>
  <HiddenSlides>5</HiddenSlides>
  <MMClips>0</MMClips>
  <ScaleCrop>false</ScaleCrop>
  <HeadingPairs>
    <vt:vector size="4" baseType="variant">
      <vt:variant>
        <vt:lpstr>Design</vt:lpstr>
      </vt:variant>
      <vt:variant>
        <vt:i4>1</vt:i4>
      </vt:variant>
      <vt:variant>
        <vt:lpstr>Folientitel</vt:lpstr>
      </vt:variant>
      <vt:variant>
        <vt:i4>186</vt:i4>
      </vt:variant>
    </vt:vector>
  </HeadingPairs>
  <TitlesOfParts>
    <vt:vector size="187" baseType="lpstr">
      <vt:lpstr>Klarheit</vt:lpstr>
      <vt:lpstr>Wiederholung</vt:lpstr>
      <vt:lpstr>WP „Das Softwareprojekt“</vt:lpstr>
      <vt:lpstr>WP „Das Softwareprojekt“</vt:lpstr>
      <vt:lpstr>Wahlpflichtfach „Das Softwareprojekt“ im Sommer</vt:lpstr>
      <vt:lpstr>Wahlpflichtfach „Das Softwareprojekt“ im Sommer</vt:lpstr>
      <vt:lpstr>NoSQL</vt:lpstr>
      <vt:lpstr>Inhalt</vt:lpstr>
      <vt:lpstr>Inhalt</vt:lpstr>
      <vt:lpstr>Stand der Datenbank-Technik</vt:lpstr>
      <vt:lpstr>Impedance Mismatch</vt:lpstr>
      <vt:lpstr>Impedance Mismatch</vt:lpstr>
      <vt:lpstr>Impedance Mismatch</vt:lpstr>
      <vt:lpstr>Applikations vs. Integrations-DB</vt:lpstr>
      <vt:lpstr>Applikations vs. Integrations-DB</vt:lpstr>
      <vt:lpstr>Ressourcenproblematik</vt:lpstr>
      <vt:lpstr>Obamacare</vt:lpstr>
      <vt:lpstr>Telekom</vt:lpstr>
      <vt:lpstr>Opendata</vt:lpstr>
      <vt:lpstr>Ressourcenproblematik</vt:lpstr>
      <vt:lpstr>„Scaling up“</vt:lpstr>
      <vt:lpstr>Verteilte Relationale Datenbanken</vt:lpstr>
      <vt:lpstr>Verteilte Relationale Datenbanken</vt:lpstr>
      <vt:lpstr>Fragmentierung und Allokation</vt:lpstr>
      <vt:lpstr>Verteilte Relationale Datenbanken</vt:lpstr>
      <vt:lpstr>Verteilte Relationale Datenbanken</vt:lpstr>
      <vt:lpstr>Verteilte Relationale Datenbanken</vt:lpstr>
      <vt:lpstr>Warum Daten(banken) replizieren?</vt:lpstr>
      <vt:lpstr>Verteilte Relationale Datenbanken</vt:lpstr>
      <vt:lpstr>Ressourcenproblematik</vt:lpstr>
      <vt:lpstr>Inhalt</vt:lpstr>
      <vt:lpstr>Der Begriff „NoSQL“</vt:lpstr>
      <vt:lpstr>Inhalt</vt:lpstr>
      <vt:lpstr>Datenmodelle</vt:lpstr>
      <vt:lpstr>Datenmodelle</vt:lpstr>
      <vt:lpstr>Aggregate</vt:lpstr>
      <vt:lpstr>Aggregate</vt:lpstr>
      <vt:lpstr>Aggregate</vt:lpstr>
      <vt:lpstr>Aggregate</vt:lpstr>
      <vt:lpstr>Aggregate</vt:lpstr>
      <vt:lpstr>Aggregate</vt:lpstr>
      <vt:lpstr>Aggregate</vt:lpstr>
      <vt:lpstr>Aggregate – Konsequenzen</vt:lpstr>
      <vt:lpstr>Aggregate – Konsequenzen</vt:lpstr>
      <vt:lpstr>Aggregate – Zusammenfassung</vt:lpstr>
      <vt:lpstr>Inhalt</vt:lpstr>
      <vt:lpstr>Verteilungsmodelle</vt:lpstr>
      <vt:lpstr>Verteilungsmodelle</vt:lpstr>
      <vt:lpstr>Modell: Single-Server</vt:lpstr>
      <vt:lpstr>Modell: Sharding</vt:lpstr>
      <vt:lpstr>Modell: Sharding</vt:lpstr>
      <vt:lpstr>Modell: Sharding</vt:lpstr>
      <vt:lpstr>Modell: Master-Slave Replikation</vt:lpstr>
      <vt:lpstr>Modell: Master-Slave Replikation</vt:lpstr>
      <vt:lpstr>Modell: Master-Slave Replikation</vt:lpstr>
      <vt:lpstr>Modell: Master-Slave Replikation</vt:lpstr>
      <vt:lpstr>Modell: Peer-to-Peer Replikation</vt:lpstr>
      <vt:lpstr>Modell: Peer-to-Peer Replikation</vt:lpstr>
      <vt:lpstr>Modell: Sharding+Replikation</vt:lpstr>
      <vt:lpstr>Modell: Master-Slave+Sharding</vt:lpstr>
      <vt:lpstr>Modell: Peer-to-Peer+Sharding</vt:lpstr>
      <vt:lpstr>Verteilungsmodelle - Zusammenfassung</vt:lpstr>
      <vt:lpstr>Inhalt</vt:lpstr>
      <vt:lpstr>Konsistenz</vt:lpstr>
      <vt:lpstr>Update Consistency</vt:lpstr>
      <vt:lpstr>Update Consistency</vt:lpstr>
      <vt:lpstr>Read Consistency</vt:lpstr>
      <vt:lpstr>Read Consistency</vt:lpstr>
      <vt:lpstr>Read Consistency – logical consistency</vt:lpstr>
      <vt:lpstr>Read Consistency – replication consistency</vt:lpstr>
      <vt:lpstr>Read Consistency – replication consistency</vt:lpstr>
      <vt:lpstr>Read Consistency</vt:lpstr>
      <vt:lpstr>Relaxing Consistency</vt:lpstr>
      <vt:lpstr>Relaxing Consistency – CAP Theorem</vt:lpstr>
      <vt:lpstr>Relaxing Consistency – CAP Theorem</vt:lpstr>
      <vt:lpstr>Relaxing Consistency – CAP Theorem</vt:lpstr>
      <vt:lpstr>Relaxing Consistency – CAP Theorem</vt:lpstr>
      <vt:lpstr>Relaxing Consistency – CAP Theorem</vt:lpstr>
      <vt:lpstr>Relaxing Consistency – CAP Theorem</vt:lpstr>
      <vt:lpstr>Konsistenz durch Quorumbildung (Peer-to-Peer)</vt:lpstr>
      <vt:lpstr>Konsistenz – Zusammenfassung</vt:lpstr>
      <vt:lpstr>Wiederholung</vt:lpstr>
      <vt:lpstr>Inhalt</vt:lpstr>
      <vt:lpstr>Transaktionen</vt:lpstr>
      <vt:lpstr>Arten von Transaktionen (1/2)</vt:lpstr>
      <vt:lpstr>Arten von Transaktionen (2/2)</vt:lpstr>
      <vt:lpstr>Optimistische Synchronisation</vt:lpstr>
      <vt:lpstr>Optimistische Synchronisation</vt:lpstr>
      <vt:lpstr>Optimistische Synchronisation</vt:lpstr>
      <vt:lpstr>Optimistische Synchronisation</vt:lpstr>
      <vt:lpstr>Lösungsmöglichkeiten</vt:lpstr>
      <vt:lpstr>Optimistische Synchronisation</vt:lpstr>
      <vt:lpstr>Optimistische Synchronisation</vt:lpstr>
      <vt:lpstr>Optimistische Synchronisation</vt:lpstr>
      <vt:lpstr>Optimistische Synchronisation</vt:lpstr>
      <vt:lpstr>Optimistische Synchronisation</vt:lpstr>
      <vt:lpstr>Optimistische Synchronisation – Umsetzung</vt:lpstr>
      <vt:lpstr>Optimistische Synchronisation – Interessantes</vt:lpstr>
      <vt:lpstr>Und im verteilten Fall?</vt:lpstr>
      <vt:lpstr>Verktorzeitstempel</vt:lpstr>
      <vt:lpstr>Versionsstempel – Zusammenfassung</vt:lpstr>
      <vt:lpstr>Inhalt</vt:lpstr>
      <vt:lpstr>Berechnungen – zentralisiert</vt:lpstr>
      <vt:lpstr>Berechnungen – verteilt</vt:lpstr>
      <vt:lpstr>Map-Reduce Basics</vt:lpstr>
      <vt:lpstr>Map-Reduce Basics – Map</vt:lpstr>
      <vt:lpstr>Map-Reduce Basics – Reduce</vt:lpstr>
      <vt:lpstr>Map-Reduce – Hadoop Framework</vt:lpstr>
      <vt:lpstr>Map-Reduce - Partitionierung</vt:lpstr>
      <vt:lpstr>Map-Reduce - Kombinierung</vt:lpstr>
      <vt:lpstr>Map-Reduce – Kombinierung</vt:lpstr>
      <vt:lpstr>Map-Reduce – Kombinierung</vt:lpstr>
      <vt:lpstr>Mehrstufiges Map-Reduce</vt:lpstr>
      <vt:lpstr>Mehrstufiges Map-Reduce</vt:lpstr>
      <vt:lpstr>Mehrstufiges Map-Reduce</vt:lpstr>
      <vt:lpstr>Effizienz von Map-Reduce</vt:lpstr>
      <vt:lpstr>Map-Reduce– Zusammenfassung</vt:lpstr>
      <vt:lpstr>Inhalt</vt:lpstr>
      <vt:lpstr>Ausgewählte NoSQL-Datenbanken</vt:lpstr>
      <vt:lpstr>Key-Value Datenbanken</vt:lpstr>
      <vt:lpstr>Key-Value Datenbanken – API</vt:lpstr>
      <vt:lpstr>Key-Value Datenbanken – Vertreter</vt:lpstr>
      <vt:lpstr>Key-Value Datenbanken – Riak</vt:lpstr>
      <vt:lpstr>Riak – Konsistenz</vt:lpstr>
      <vt:lpstr>Riak – Transaktionen</vt:lpstr>
      <vt:lpstr>Riak – Java API</vt:lpstr>
      <vt:lpstr>Riak – HTTP-API</vt:lpstr>
      <vt:lpstr>Key-Value Datenbanken – Skalierbarkeit</vt:lpstr>
      <vt:lpstr>Key-Value Datenbanken – Schlüssel</vt:lpstr>
      <vt:lpstr>Key-Value Datenbanken – Wann anwenden?</vt:lpstr>
      <vt:lpstr>Key-Value Datenbanken – Wann nicht anwenden?</vt:lpstr>
      <vt:lpstr>Ausgewählte NoSQL-Datenbanken</vt:lpstr>
      <vt:lpstr>Document-Datenbanken</vt:lpstr>
      <vt:lpstr>Ausflug: JSON – JavaScript-Object-Notation</vt:lpstr>
      <vt:lpstr>Document-Datenbanken</vt:lpstr>
      <vt:lpstr>Document-Datenbanken – Vertreter</vt:lpstr>
      <vt:lpstr>MongoDB – API</vt:lpstr>
      <vt:lpstr>MongoDB – Konsistenz</vt:lpstr>
      <vt:lpstr>MongoDB – Konsistenz</vt:lpstr>
      <vt:lpstr>MongoDB – Konsistenz</vt:lpstr>
      <vt:lpstr>MongoDB – Skalierung (Lesen)</vt:lpstr>
      <vt:lpstr>MongoDB – Skalierung (Lesen)</vt:lpstr>
      <vt:lpstr>MongoDB – Skalierung (Schreiben)</vt:lpstr>
      <vt:lpstr>Document-Datenbanken – Wann anwenden?</vt:lpstr>
      <vt:lpstr>Document-Datenbanken – Wann nicht anwenden?</vt:lpstr>
      <vt:lpstr>Ausgewählte NoSQL-Datenbanken</vt:lpstr>
      <vt:lpstr>Column-Family Stores</vt:lpstr>
      <vt:lpstr>Column-Family Stores – Vertreter</vt:lpstr>
      <vt:lpstr>Cassandra – Column</vt:lpstr>
      <vt:lpstr>Cassandra – Row und Column Family</vt:lpstr>
      <vt:lpstr>Cassandra – Row und Column Family</vt:lpstr>
      <vt:lpstr>Cassandra – Konsistenz</vt:lpstr>
      <vt:lpstr>Cassandra – Konsistenz</vt:lpstr>
      <vt:lpstr>Cassandra – Konsistenz</vt:lpstr>
      <vt:lpstr>Cassandra – Konsistenz</vt:lpstr>
      <vt:lpstr>Cassandra</vt:lpstr>
      <vt:lpstr>Cassandra – API</vt:lpstr>
      <vt:lpstr>Cassandra – API</vt:lpstr>
      <vt:lpstr>Cassandra – API</vt:lpstr>
      <vt:lpstr>Cassandra – API</vt:lpstr>
      <vt:lpstr>Cassandra – API – CQL</vt:lpstr>
      <vt:lpstr>Cassandra – API – CQL</vt:lpstr>
      <vt:lpstr>Column-Family-Stores – Wann anwenden?</vt:lpstr>
      <vt:lpstr>Column-Family-Stores – Wann nicht anwenden?</vt:lpstr>
      <vt:lpstr>Ausgewählte NoSQL-Datenbanken</vt:lpstr>
      <vt:lpstr>Graph Datenbanken – Einführung </vt:lpstr>
      <vt:lpstr>Graph Datenbanken – Beispiel </vt:lpstr>
      <vt:lpstr>Graph Datenbanken – Vergleich mit RDBMS</vt:lpstr>
      <vt:lpstr>Graph Datenbanken – Vertreter</vt:lpstr>
      <vt:lpstr>Neo4J – Knoten anlegen</vt:lpstr>
      <vt:lpstr>Graph Datenbanken – Konsistenz</vt:lpstr>
      <vt:lpstr>Neo4J – Transaktionen</vt:lpstr>
      <vt:lpstr>Neo4J – Verfügbarkeit</vt:lpstr>
      <vt:lpstr>Neo4J – API</vt:lpstr>
      <vt:lpstr>Neo4J – API</vt:lpstr>
      <vt:lpstr>Neo4J – API</vt:lpstr>
      <vt:lpstr>Neo4J – API</vt:lpstr>
      <vt:lpstr>Neo4J – API (Cypher)</vt:lpstr>
      <vt:lpstr>Neo4J – API (Cypher)</vt:lpstr>
      <vt:lpstr>Neo4J – API (Gremlin)</vt:lpstr>
      <vt:lpstr>Graph Datenbanken – Skalierung</vt:lpstr>
      <vt:lpstr>Graph Datenbanken – Skalierung</vt:lpstr>
      <vt:lpstr>Graph Datenbanken – Wann anwenden?</vt:lpstr>
      <vt:lpstr>Graph Datenbanken – Wann nicht anwenden?</vt:lpstr>
      <vt:lpstr>NoSQL – Abschließende Bemerkungen</vt:lpstr>
      <vt:lpstr>NoSQL – Abschließende Bemerkungen</vt:lpstr>
      <vt:lpstr>Literatur</vt:lpstr>
    </vt:vector>
  </TitlesOfParts>
  <Manager/>
  <Company>HAW Hamburg</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srs | haw hamburg</dc:title>
  <dc:subject/>
  <dc:creator>Prof. Dr. Stefan Sarstedt</dc:creator>
  <cp:keywords/>
  <dc:description/>
  <cp:lastModifiedBy>SRS</cp:lastModifiedBy>
  <cp:revision>413</cp:revision>
  <cp:lastPrinted>2013-05-29T15:11:37Z</cp:lastPrinted>
  <dcterms:created xsi:type="dcterms:W3CDTF">2012-11-18T10:06:37Z</dcterms:created>
  <dcterms:modified xsi:type="dcterms:W3CDTF">2013-11-21T11:35:41Z</dcterms:modified>
  <cp:category/>
</cp:coreProperties>
</file>